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0" r:id="rId4"/>
    <p:sldMasterId id="2147483688" r:id="rId5"/>
  </p:sldMasterIdLst>
  <p:notesMasterIdLst>
    <p:notesMasterId r:id="rId113"/>
  </p:notesMasterIdLst>
  <p:sldIdLst>
    <p:sldId id="266" r:id="rId6"/>
    <p:sldId id="263" r:id="rId7"/>
    <p:sldId id="264" r:id="rId8"/>
    <p:sldId id="265" r:id="rId9"/>
    <p:sldId id="421" r:id="rId10"/>
    <p:sldId id="267" r:id="rId11"/>
    <p:sldId id="331" r:id="rId12"/>
    <p:sldId id="389" r:id="rId13"/>
    <p:sldId id="309" r:id="rId14"/>
    <p:sldId id="311" r:id="rId15"/>
    <p:sldId id="261" r:id="rId16"/>
    <p:sldId id="414" r:id="rId17"/>
    <p:sldId id="425" r:id="rId18"/>
    <p:sldId id="426" r:id="rId19"/>
    <p:sldId id="427" r:id="rId20"/>
    <p:sldId id="428" r:id="rId21"/>
    <p:sldId id="424" r:id="rId22"/>
    <p:sldId id="349" r:id="rId23"/>
    <p:sldId id="429" r:id="rId24"/>
    <p:sldId id="430" r:id="rId25"/>
    <p:sldId id="431" r:id="rId26"/>
    <p:sldId id="432" r:id="rId27"/>
    <p:sldId id="433" r:id="rId28"/>
    <p:sldId id="434" r:id="rId29"/>
    <p:sldId id="268" r:id="rId30"/>
    <p:sldId id="316" r:id="rId31"/>
    <p:sldId id="273" r:id="rId32"/>
    <p:sldId id="332" r:id="rId33"/>
    <p:sldId id="355" r:id="rId34"/>
    <p:sldId id="314" r:id="rId35"/>
    <p:sldId id="356" r:id="rId36"/>
    <p:sldId id="357" r:id="rId37"/>
    <p:sldId id="390" r:id="rId38"/>
    <p:sldId id="391" r:id="rId39"/>
    <p:sldId id="435" r:id="rId40"/>
    <p:sldId id="392" r:id="rId41"/>
    <p:sldId id="420" r:id="rId42"/>
    <p:sldId id="272" r:id="rId43"/>
    <p:sldId id="270" r:id="rId44"/>
    <p:sldId id="275" r:id="rId45"/>
    <p:sldId id="333" r:id="rId46"/>
    <p:sldId id="283" r:id="rId47"/>
    <p:sldId id="284" r:id="rId48"/>
    <p:sldId id="335" r:id="rId49"/>
    <p:sldId id="336" r:id="rId50"/>
    <p:sldId id="394" r:id="rId51"/>
    <p:sldId id="282" r:id="rId52"/>
    <p:sldId id="360" r:id="rId53"/>
    <p:sldId id="281" r:id="rId54"/>
    <p:sldId id="280" r:id="rId55"/>
    <p:sldId id="395" r:id="rId56"/>
    <p:sldId id="396" r:id="rId57"/>
    <p:sldId id="397" r:id="rId58"/>
    <p:sldId id="279" r:id="rId59"/>
    <p:sldId id="313" r:id="rId60"/>
    <p:sldId id="278" r:id="rId61"/>
    <p:sldId id="315" r:id="rId62"/>
    <p:sldId id="277" r:id="rId63"/>
    <p:sldId id="330" r:id="rId64"/>
    <p:sldId id="362" r:id="rId65"/>
    <p:sldId id="295" r:id="rId66"/>
    <p:sldId id="276" r:id="rId67"/>
    <p:sldId id="339" r:id="rId68"/>
    <p:sldId id="322" r:id="rId69"/>
    <p:sldId id="323" r:id="rId70"/>
    <p:sldId id="398" r:id="rId71"/>
    <p:sldId id="294" r:id="rId72"/>
    <p:sldId id="341" r:id="rId73"/>
    <p:sldId id="363" r:id="rId74"/>
    <p:sldId id="293" r:id="rId75"/>
    <p:sldId id="342" r:id="rId76"/>
    <p:sldId id="286" r:id="rId77"/>
    <p:sldId id="364" r:id="rId78"/>
    <p:sldId id="365" r:id="rId79"/>
    <p:sldId id="290" r:id="rId80"/>
    <p:sldId id="288" r:id="rId81"/>
    <p:sldId id="366" r:id="rId82"/>
    <p:sldId id="399" r:id="rId83"/>
    <p:sldId id="340" r:id="rId84"/>
    <p:sldId id="354" r:id="rId85"/>
    <p:sldId id="400" r:id="rId86"/>
    <p:sldId id="298" r:id="rId87"/>
    <p:sldId id="402" r:id="rId88"/>
    <p:sldId id="287" r:id="rId89"/>
    <p:sldId id="368" r:id="rId90"/>
    <p:sldId id="299" r:id="rId91"/>
    <p:sldId id="308" r:id="rId92"/>
    <p:sldId id="374" r:id="rId93"/>
    <p:sldId id="325" r:id="rId94"/>
    <p:sldId id="403" r:id="rId95"/>
    <p:sldId id="404" r:id="rId96"/>
    <p:sldId id="305" r:id="rId97"/>
    <p:sldId id="351" r:id="rId98"/>
    <p:sldId id="304" r:id="rId99"/>
    <p:sldId id="319" r:id="rId100"/>
    <p:sldId id="301" r:id="rId101"/>
    <p:sldId id="300" r:id="rId102"/>
    <p:sldId id="352" r:id="rId103"/>
    <p:sldId id="422" r:id="rId104"/>
    <p:sldId id="321" r:id="rId105"/>
    <p:sldId id="256" r:id="rId106"/>
    <p:sldId id="326" r:id="rId107"/>
    <p:sldId id="327" r:id="rId108"/>
    <p:sldId id="328" r:id="rId109"/>
    <p:sldId id="329" r:id="rId110"/>
    <p:sldId id="423" r:id="rId111"/>
    <p:sldId id="353"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69"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sorterViewPr>
    <p:cViewPr>
      <p:scale>
        <a:sx n="100" d="100"/>
        <a:sy n="100" d="100"/>
      </p:scale>
      <p:origin x="0" y="-361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81EBAB-3C40-45A5-8C4F-FC0166FD506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C141B635-9D9B-484F-ABCC-1F078AA9181E}">
      <dgm:prSet/>
      <dgm:spPr/>
      <dgm:t>
        <a:bodyPr/>
        <a:lstStyle/>
        <a:p>
          <a:r>
            <a:rPr lang="en-US"/>
            <a:t>Ability to focus on specific sensory input.</a:t>
          </a:r>
        </a:p>
      </dgm:t>
    </dgm:pt>
    <dgm:pt modelId="{FDB724AE-3570-4B92-A160-344B4016343C}" type="parTrans" cxnId="{0F9FA6C1-EC32-441E-B520-83667ECD0552}">
      <dgm:prSet/>
      <dgm:spPr/>
      <dgm:t>
        <a:bodyPr/>
        <a:lstStyle/>
        <a:p>
          <a:endParaRPr lang="en-US"/>
        </a:p>
      </dgm:t>
    </dgm:pt>
    <dgm:pt modelId="{098B9DCC-1503-489B-8063-E3E5DA5C014D}" type="sibTrans" cxnId="{0F9FA6C1-EC32-441E-B520-83667ECD0552}">
      <dgm:prSet/>
      <dgm:spPr/>
      <dgm:t>
        <a:bodyPr/>
        <a:lstStyle/>
        <a:p>
          <a:endParaRPr lang="en-US"/>
        </a:p>
      </dgm:t>
    </dgm:pt>
    <dgm:pt modelId="{FEC48EB6-D8F0-48B9-B04F-B29E5F95C750}">
      <dgm:prSet/>
      <dgm:spPr/>
      <dgm:t>
        <a:bodyPr/>
        <a:lstStyle/>
        <a:p>
          <a:r>
            <a:rPr lang="en-US"/>
            <a:t>Based on the ability of brain structures to select and divert incoming sensory information. </a:t>
          </a:r>
        </a:p>
      </dgm:t>
    </dgm:pt>
    <dgm:pt modelId="{AEA8574F-8F5C-4396-B6C9-DFE004E4E7FD}" type="parTrans" cxnId="{6409E0DD-B30C-45CF-9C23-5503F5B05492}">
      <dgm:prSet/>
      <dgm:spPr/>
      <dgm:t>
        <a:bodyPr/>
        <a:lstStyle/>
        <a:p>
          <a:endParaRPr lang="en-US"/>
        </a:p>
      </dgm:t>
    </dgm:pt>
    <dgm:pt modelId="{2CD65556-AA22-47BB-A35D-C79A996F89B5}" type="sibTrans" cxnId="{6409E0DD-B30C-45CF-9C23-5503F5B05492}">
      <dgm:prSet/>
      <dgm:spPr/>
      <dgm:t>
        <a:bodyPr/>
        <a:lstStyle/>
        <a:p>
          <a:endParaRPr lang="en-US"/>
        </a:p>
      </dgm:t>
    </dgm:pt>
    <dgm:pt modelId="{5471CAEE-DEF3-40F2-A5A1-B697AB0F87DB}">
      <dgm:prSet/>
      <dgm:spPr/>
      <dgm:t>
        <a:bodyPr/>
        <a:lstStyle/>
        <a:p>
          <a:r>
            <a:rPr lang="en-US"/>
            <a:t>A selective attention example is </a:t>
          </a:r>
          <a:r>
            <a:rPr lang="en-US" b="1"/>
            <a:t>having a conversation with someone in a crowded, public space</a:t>
          </a:r>
          <a:r>
            <a:rPr lang="en-US"/>
            <a:t>. One chooses to focus on what the friend is saying rather than every single noise present in the background. </a:t>
          </a:r>
        </a:p>
      </dgm:t>
    </dgm:pt>
    <dgm:pt modelId="{DFDA0B9B-7AD5-4938-9E45-92A3531DB111}" type="parTrans" cxnId="{F9C0F7C5-51A9-4E1F-B462-B66361B1912C}">
      <dgm:prSet/>
      <dgm:spPr/>
      <dgm:t>
        <a:bodyPr/>
        <a:lstStyle/>
        <a:p>
          <a:endParaRPr lang="en-US"/>
        </a:p>
      </dgm:t>
    </dgm:pt>
    <dgm:pt modelId="{5A1577BE-B11F-4858-A492-A83DB5B8FC30}" type="sibTrans" cxnId="{F9C0F7C5-51A9-4E1F-B462-B66361B1912C}">
      <dgm:prSet/>
      <dgm:spPr/>
      <dgm:t>
        <a:bodyPr/>
        <a:lstStyle/>
        <a:p>
          <a:endParaRPr lang="en-US"/>
        </a:p>
      </dgm:t>
    </dgm:pt>
    <dgm:pt modelId="{A56C2A1B-17E8-4D28-9499-21C3BB312435}" type="pres">
      <dgm:prSet presAssocID="{8481EBAB-3C40-45A5-8C4F-FC0166FD5067}" presName="outerComposite" presStyleCnt="0">
        <dgm:presLayoutVars>
          <dgm:chMax val="5"/>
          <dgm:dir/>
          <dgm:resizeHandles val="exact"/>
        </dgm:presLayoutVars>
      </dgm:prSet>
      <dgm:spPr/>
    </dgm:pt>
    <dgm:pt modelId="{46B9BF60-6195-4506-8230-DE548AACBD34}" type="pres">
      <dgm:prSet presAssocID="{8481EBAB-3C40-45A5-8C4F-FC0166FD5067}" presName="dummyMaxCanvas" presStyleCnt="0">
        <dgm:presLayoutVars/>
      </dgm:prSet>
      <dgm:spPr/>
    </dgm:pt>
    <dgm:pt modelId="{AE6C0D77-5FFF-4AB7-BDCB-CFF0D3F60ECA}" type="pres">
      <dgm:prSet presAssocID="{8481EBAB-3C40-45A5-8C4F-FC0166FD5067}" presName="ThreeNodes_1" presStyleLbl="node1" presStyleIdx="0" presStyleCnt="3">
        <dgm:presLayoutVars>
          <dgm:bulletEnabled val="1"/>
        </dgm:presLayoutVars>
      </dgm:prSet>
      <dgm:spPr/>
    </dgm:pt>
    <dgm:pt modelId="{D0ABAD41-A303-414E-AFA1-995E695F8B59}" type="pres">
      <dgm:prSet presAssocID="{8481EBAB-3C40-45A5-8C4F-FC0166FD5067}" presName="ThreeNodes_2" presStyleLbl="node1" presStyleIdx="1" presStyleCnt="3">
        <dgm:presLayoutVars>
          <dgm:bulletEnabled val="1"/>
        </dgm:presLayoutVars>
      </dgm:prSet>
      <dgm:spPr/>
    </dgm:pt>
    <dgm:pt modelId="{EB1A150A-B19A-4209-82E2-9A11C0792868}" type="pres">
      <dgm:prSet presAssocID="{8481EBAB-3C40-45A5-8C4F-FC0166FD5067}" presName="ThreeNodes_3" presStyleLbl="node1" presStyleIdx="2" presStyleCnt="3">
        <dgm:presLayoutVars>
          <dgm:bulletEnabled val="1"/>
        </dgm:presLayoutVars>
      </dgm:prSet>
      <dgm:spPr/>
    </dgm:pt>
    <dgm:pt modelId="{22FA80CD-281A-4111-9995-729DB91CF4C8}" type="pres">
      <dgm:prSet presAssocID="{8481EBAB-3C40-45A5-8C4F-FC0166FD5067}" presName="ThreeConn_1-2" presStyleLbl="fgAccFollowNode1" presStyleIdx="0" presStyleCnt="2">
        <dgm:presLayoutVars>
          <dgm:bulletEnabled val="1"/>
        </dgm:presLayoutVars>
      </dgm:prSet>
      <dgm:spPr/>
    </dgm:pt>
    <dgm:pt modelId="{5FD3B9EF-1A42-4722-B6BE-154C52BA44D0}" type="pres">
      <dgm:prSet presAssocID="{8481EBAB-3C40-45A5-8C4F-FC0166FD5067}" presName="ThreeConn_2-3" presStyleLbl="fgAccFollowNode1" presStyleIdx="1" presStyleCnt="2">
        <dgm:presLayoutVars>
          <dgm:bulletEnabled val="1"/>
        </dgm:presLayoutVars>
      </dgm:prSet>
      <dgm:spPr/>
    </dgm:pt>
    <dgm:pt modelId="{A7E9353C-E9DF-46BE-B301-A4DFB78AE76E}" type="pres">
      <dgm:prSet presAssocID="{8481EBAB-3C40-45A5-8C4F-FC0166FD5067}" presName="ThreeNodes_1_text" presStyleLbl="node1" presStyleIdx="2" presStyleCnt="3">
        <dgm:presLayoutVars>
          <dgm:bulletEnabled val="1"/>
        </dgm:presLayoutVars>
      </dgm:prSet>
      <dgm:spPr/>
    </dgm:pt>
    <dgm:pt modelId="{870AAF78-C847-4DF2-B3EF-36534D880B8C}" type="pres">
      <dgm:prSet presAssocID="{8481EBAB-3C40-45A5-8C4F-FC0166FD5067}" presName="ThreeNodes_2_text" presStyleLbl="node1" presStyleIdx="2" presStyleCnt="3">
        <dgm:presLayoutVars>
          <dgm:bulletEnabled val="1"/>
        </dgm:presLayoutVars>
      </dgm:prSet>
      <dgm:spPr/>
    </dgm:pt>
    <dgm:pt modelId="{59B9329B-1388-4AFC-9957-F5D4FE83C19B}" type="pres">
      <dgm:prSet presAssocID="{8481EBAB-3C40-45A5-8C4F-FC0166FD5067}" presName="ThreeNodes_3_text" presStyleLbl="node1" presStyleIdx="2" presStyleCnt="3">
        <dgm:presLayoutVars>
          <dgm:bulletEnabled val="1"/>
        </dgm:presLayoutVars>
      </dgm:prSet>
      <dgm:spPr/>
    </dgm:pt>
  </dgm:ptLst>
  <dgm:cxnLst>
    <dgm:cxn modelId="{06FD3A19-15A6-4DFE-A9EA-ECEE8C45874B}" type="presOf" srcId="{C141B635-9D9B-484F-ABCC-1F078AA9181E}" destId="{A7E9353C-E9DF-46BE-B301-A4DFB78AE76E}" srcOrd="1" destOrd="0" presId="urn:microsoft.com/office/officeart/2005/8/layout/vProcess5"/>
    <dgm:cxn modelId="{FEBBF034-6F48-4C48-9BA1-660108233BF9}" type="presOf" srcId="{2CD65556-AA22-47BB-A35D-C79A996F89B5}" destId="{5FD3B9EF-1A42-4722-B6BE-154C52BA44D0}" srcOrd="0" destOrd="0" presId="urn:microsoft.com/office/officeart/2005/8/layout/vProcess5"/>
    <dgm:cxn modelId="{16C4E95A-6F4E-49BE-B213-AC6531E30900}" type="presOf" srcId="{C141B635-9D9B-484F-ABCC-1F078AA9181E}" destId="{AE6C0D77-5FFF-4AB7-BDCB-CFF0D3F60ECA}" srcOrd="0" destOrd="0" presId="urn:microsoft.com/office/officeart/2005/8/layout/vProcess5"/>
    <dgm:cxn modelId="{85B0497E-F18C-4C4F-993B-3A8A037B953E}" type="presOf" srcId="{FEC48EB6-D8F0-48B9-B04F-B29E5F95C750}" destId="{D0ABAD41-A303-414E-AFA1-995E695F8B59}" srcOrd="0" destOrd="0" presId="urn:microsoft.com/office/officeart/2005/8/layout/vProcess5"/>
    <dgm:cxn modelId="{6AB5947F-B4F2-4197-BFF3-D4BC3E9BB0DC}" type="presOf" srcId="{FEC48EB6-D8F0-48B9-B04F-B29E5F95C750}" destId="{870AAF78-C847-4DF2-B3EF-36534D880B8C}" srcOrd="1" destOrd="0" presId="urn:microsoft.com/office/officeart/2005/8/layout/vProcess5"/>
    <dgm:cxn modelId="{07948E82-E911-4CDE-8250-A412B4E9D76B}" type="presOf" srcId="{5471CAEE-DEF3-40F2-A5A1-B697AB0F87DB}" destId="{EB1A150A-B19A-4209-82E2-9A11C0792868}" srcOrd="0" destOrd="0" presId="urn:microsoft.com/office/officeart/2005/8/layout/vProcess5"/>
    <dgm:cxn modelId="{8D41568B-318A-4DA5-AFB7-CF36A1EA6C21}" type="presOf" srcId="{8481EBAB-3C40-45A5-8C4F-FC0166FD5067}" destId="{A56C2A1B-17E8-4D28-9499-21C3BB312435}" srcOrd="0" destOrd="0" presId="urn:microsoft.com/office/officeart/2005/8/layout/vProcess5"/>
    <dgm:cxn modelId="{0F9FA6C1-EC32-441E-B520-83667ECD0552}" srcId="{8481EBAB-3C40-45A5-8C4F-FC0166FD5067}" destId="{C141B635-9D9B-484F-ABCC-1F078AA9181E}" srcOrd="0" destOrd="0" parTransId="{FDB724AE-3570-4B92-A160-344B4016343C}" sibTransId="{098B9DCC-1503-489B-8063-E3E5DA5C014D}"/>
    <dgm:cxn modelId="{F9C0F7C5-51A9-4E1F-B462-B66361B1912C}" srcId="{8481EBAB-3C40-45A5-8C4F-FC0166FD5067}" destId="{5471CAEE-DEF3-40F2-A5A1-B697AB0F87DB}" srcOrd="2" destOrd="0" parTransId="{DFDA0B9B-7AD5-4938-9E45-92A3531DB111}" sibTransId="{5A1577BE-B11F-4858-A492-A83DB5B8FC30}"/>
    <dgm:cxn modelId="{1C939ECE-643D-4B31-AB12-B4BC28C2A365}" type="presOf" srcId="{5471CAEE-DEF3-40F2-A5A1-B697AB0F87DB}" destId="{59B9329B-1388-4AFC-9957-F5D4FE83C19B}" srcOrd="1" destOrd="0" presId="urn:microsoft.com/office/officeart/2005/8/layout/vProcess5"/>
    <dgm:cxn modelId="{6409E0DD-B30C-45CF-9C23-5503F5B05492}" srcId="{8481EBAB-3C40-45A5-8C4F-FC0166FD5067}" destId="{FEC48EB6-D8F0-48B9-B04F-B29E5F95C750}" srcOrd="1" destOrd="0" parTransId="{AEA8574F-8F5C-4396-B6C9-DFE004E4E7FD}" sibTransId="{2CD65556-AA22-47BB-A35D-C79A996F89B5}"/>
    <dgm:cxn modelId="{008DBBE2-2FC8-47F4-A718-044F1356DD3E}" type="presOf" srcId="{098B9DCC-1503-489B-8063-E3E5DA5C014D}" destId="{22FA80CD-281A-4111-9995-729DB91CF4C8}" srcOrd="0" destOrd="0" presId="urn:microsoft.com/office/officeart/2005/8/layout/vProcess5"/>
    <dgm:cxn modelId="{E8670922-6176-4360-AAC2-AB261F88979E}" type="presParOf" srcId="{A56C2A1B-17E8-4D28-9499-21C3BB312435}" destId="{46B9BF60-6195-4506-8230-DE548AACBD34}" srcOrd="0" destOrd="0" presId="urn:microsoft.com/office/officeart/2005/8/layout/vProcess5"/>
    <dgm:cxn modelId="{A7F4FE86-3E45-40D0-8143-A9F8063D03C3}" type="presParOf" srcId="{A56C2A1B-17E8-4D28-9499-21C3BB312435}" destId="{AE6C0D77-5FFF-4AB7-BDCB-CFF0D3F60ECA}" srcOrd="1" destOrd="0" presId="urn:microsoft.com/office/officeart/2005/8/layout/vProcess5"/>
    <dgm:cxn modelId="{2A356D05-E28B-4AA7-B36C-6E4489FE1293}" type="presParOf" srcId="{A56C2A1B-17E8-4D28-9499-21C3BB312435}" destId="{D0ABAD41-A303-414E-AFA1-995E695F8B59}" srcOrd="2" destOrd="0" presId="urn:microsoft.com/office/officeart/2005/8/layout/vProcess5"/>
    <dgm:cxn modelId="{D3A7970F-1356-4B2D-8B30-945FBFF47677}" type="presParOf" srcId="{A56C2A1B-17E8-4D28-9499-21C3BB312435}" destId="{EB1A150A-B19A-4209-82E2-9A11C0792868}" srcOrd="3" destOrd="0" presId="urn:microsoft.com/office/officeart/2005/8/layout/vProcess5"/>
    <dgm:cxn modelId="{ECEFE641-DEA7-438B-9A72-E099BA01A5EE}" type="presParOf" srcId="{A56C2A1B-17E8-4D28-9499-21C3BB312435}" destId="{22FA80CD-281A-4111-9995-729DB91CF4C8}" srcOrd="4" destOrd="0" presId="urn:microsoft.com/office/officeart/2005/8/layout/vProcess5"/>
    <dgm:cxn modelId="{5A691C39-A74C-4A6C-BC68-EB07231982C0}" type="presParOf" srcId="{A56C2A1B-17E8-4D28-9499-21C3BB312435}" destId="{5FD3B9EF-1A42-4722-B6BE-154C52BA44D0}" srcOrd="5" destOrd="0" presId="urn:microsoft.com/office/officeart/2005/8/layout/vProcess5"/>
    <dgm:cxn modelId="{EC911526-7A99-4ECD-8082-5766CC23FD26}" type="presParOf" srcId="{A56C2A1B-17E8-4D28-9499-21C3BB312435}" destId="{A7E9353C-E9DF-46BE-B301-A4DFB78AE76E}" srcOrd="6" destOrd="0" presId="urn:microsoft.com/office/officeart/2005/8/layout/vProcess5"/>
    <dgm:cxn modelId="{BA5F6213-0135-4C80-A717-119637293E17}" type="presParOf" srcId="{A56C2A1B-17E8-4D28-9499-21C3BB312435}" destId="{870AAF78-C847-4DF2-B3EF-36534D880B8C}" srcOrd="7" destOrd="0" presId="urn:microsoft.com/office/officeart/2005/8/layout/vProcess5"/>
    <dgm:cxn modelId="{9A7303E4-50B4-4C3B-9D6C-CE8352BF541E}" type="presParOf" srcId="{A56C2A1B-17E8-4D28-9499-21C3BB312435}" destId="{59B9329B-1388-4AFC-9957-F5D4FE83C19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CF27DE-77EE-4681-81D5-59F7D7EEF32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D89D3EC-1CFE-4F8C-AA80-9C5383D054D4}">
      <dgm:prSet/>
      <dgm:spPr/>
      <dgm:t>
        <a:bodyPr/>
        <a:lstStyle/>
        <a:p>
          <a:r>
            <a:rPr lang="en-US" dirty="0"/>
            <a:t>Intensity:  We focus more on things that are brighter, louder, larger, sharper. (Think marketing strategies) </a:t>
          </a:r>
        </a:p>
      </dgm:t>
    </dgm:pt>
    <dgm:pt modelId="{E88F642C-75F1-410F-878B-2A8C12892143}" type="parTrans" cxnId="{6A024BBF-601B-493C-913C-443353AF1B52}">
      <dgm:prSet/>
      <dgm:spPr/>
      <dgm:t>
        <a:bodyPr/>
        <a:lstStyle/>
        <a:p>
          <a:endParaRPr lang="en-US"/>
        </a:p>
      </dgm:t>
    </dgm:pt>
    <dgm:pt modelId="{1587FA3C-15E6-4E3F-9BBE-627324F66FFA}" type="sibTrans" cxnId="{6A024BBF-601B-493C-913C-443353AF1B52}">
      <dgm:prSet/>
      <dgm:spPr/>
      <dgm:t>
        <a:bodyPr/>
        <a:lstStyle/>
        <a:p>
          <a:endParaRPr lang="en-US"/>
        </a:p>
      </dgm:t>
    </dgm:pt>
    <dgm:pt modelId="{1DE963E4-1F94-4009-B590-BF4E52FAC68B}">
      <dgm:prSet/>
      <dgm:spPr/>
      <dgm:t>
        <a:bodyPr/>
        <a:lstStyle/>
        <a:p>
          <a:r>
            <a:rPr lang="en-US" dirty="0"/>
            <a:t>Contrast:  Difference in light, dark, small, large </a:t>
          </a:r>
        </a:p>
      </dgm:t>
    </dgm:pt>
    <dgm:pt modelId="{1E899F56-215E-45CB-83AA-A683DE48B13B}" type="parTrans" cxnId="{57F44AF9-4442-4E28-A1BD-CD5A17D4785E}">
      <dgm:prSet/>
      <dgm:spPr/>
      <dgm:t>
        <a:bodyPr/>
        <a:lstStyle/>
        <a:p>
          <a:endParaRPr lang="en-US"/>
        </a:p>
      </dgm:t>
    </dgm:pt>
    <dgm:pt modelId="{8F7771A9-E29E-4678-9ED5-5B56525BDFA0}" type="sibTrans" cxnId="{57F44AF9-4442-4E28-A1BD-CD5A17D4785E}">
      <dgm:prSet/>
      <dgm:spPr/>
      <dgm:t>
        <a:bodyPr/>
        <a:lstStyle/>
        <a:p>
          <a:endParaRPr lang="en-US"/>
        </a:p>
      </dgm:t>
    </dgm:pt>
    <dgm:pt modelId="{78A8C1D8-EA5E-4489-92CB-7A89CB77862C}">
      <dgm:prSet/>
      <dgm:spPr/>
      <dgm:t>
        <a:bodyPr/>
        <a:lstStyle/>
        <a:p>
          <a:r>
            <a:rPr lang="en-US" dirty="0"/>
            <a:t>Personal Importance:  focusing your attention on things that are personally important like your name or number being called.</a:t>
          </a:r>
        </a:p>
      </dgm:t>
    </dgm:pt>
    <dgm:pt modelId="{71384032-501A-4806-9EA3-7CBBF503265E}" type="parTrans" cxnId="{E6E4D32F-74A3-4ED2-A555-030761D3C75A}">
      <dgm:prSet/>
      <dgm:spPr/>
      <dgm:t>
        <a:bodyPr/>
        <a:lstStyle/>
        <a:p>
          <a:endParaRPr lang="en-US"/>
        </a:p>
      </dgm:t>
    </dgm:pt>
    <dgm:pt modelId="{C899B63F-EA6C-4EC3-9026-0811148B49D4}" type="sibTrans" cxnId="{E6E4D32F-74A3-4ED2-A555-030761D3C75A}">
      <dgm:prSet/>
      <dgm:spPr/>
      <dgm:t>
        <a:bodyPr/>
        <a:lstStyle/>
        <a:p>
          <a:endParaRPr lang="en-US"/>
        </a:p>
      </dgm:t>
    </dgm:pt>
    <dgm:pt modelId="{91C40F68-F461-4920-9094-24C9698642E0}">
      <dgm:prSet/>
      <dgm:spPr/>
      <dgm:t>
        <a:bodyPr/>
        <a:lstStyle/>
        <a:p>
          <a:r>
            <a:rPr lang="en-US" dirty="0"/>
            <a:t>Goals: Maintaining focus on one thing that you are invested in and ignoring everything else.   </a:t>
          </a:r>
        </a:p>
      </dgm:t>
    </dgm:pt>
    <dgm:pt modelId="{C8D300AD-C4F0-4A04-8447-FE840080286A}" type="parTrans" cxnId="{FAED61B6-9537-4D7B-8F6B-C44991A488EE}">
      <dgm:prSet/>
      <dgm:spPr/>
      <dgm:t>
        <a:bodyPr/>
        <a:lstStyle/>
        <a:p>
          <a:endParaRPr lang="en-US"/>
        </a:p>
      </dgm:t>
    </dgm:pt>
    <dgm:pt modelId="{03214CFB-C3C9-45F9-B767-AA152C2A5BCF}" type="sibTrans" cxnId="{FAED61B6-9537-4D7B-8F6B-C44991A488EE}">
      <dgm:prSet/>
      <dgm:spPr/>
      <dgm:t>
        <a:bodyPr/>
        <a:lstStyle/>
        <a:p>
          <a:endParaRPr lang="en-US"/>
        </a:p>
      </dgm:t>
    </dgm:pt>
    <dgm:pt modelId="{C3B033AE-4157-4DE4-AA0D-04A711C2DF4B}" type="pres">
      <dgm:prSet presAssocID="{54CF27DE-77EE-4681-81D5-59F7D7EEF32E}" presName="diagram" presStyleCnt="0">
        <dgm:presLayoutVars>
          <dgm:dir/>
          <dgm:resizeHandles val="exact"/>
        </dgm:presLayoutVars>
      </dgm:prSet>
      <dgm:spPr/>
    </dgm:pt>
    <dgm:pt modelId="{E164CA43-DB9C-4A23-96E0-DEA78B01F2F0}" type="pres">
      <dgm:prSet presAssocID="{AD89D3EC-1CFE-4F8C-AA80-9C5383D054D4}" presName="node" presStyleLbl="node1" presStyleIdx="0" presStyleCnt="4">
        <dgm:presLayoutVars>
          <dgm:bulletEnabled val="1"/>
        </dgm:presLayoutVars>
      </dgm:prSet>
      <dgm:spPr/>
    </dgm:pt>
    <dgm:pt modelId="{E45D584C-7129-4330-B808-4D5319337DDE}" type="pres">
      <dgm:prSet presAssocID="{1587FA3C-15E6-4E3F-9BBE-627324F66FFA}" presName="sibTrans" presStyleCnt="0"/>
      <dgm:spPr/>
    </dgm:pt>
    <dgm:pt modelId="{D655D177-9E11-4386-BCFE-B429499E5D37}" type="pres">
      <dgm:prSet presAssocID="{1DE963E4-1F94-4009-B590-BF4E52FAC68B}" presName="node" presStyleLbl="node1" presStyleIdx="1" presStyleCnt="4">
        <dgm:presLayoutVars>
          <dgm:bulletEnabled val="1"/>
        </dgm:presLayoutVars>
      </dgm:prSet>
      <dgm:spPr/>
    </dgm:pt>
    <dgm:pt modelId="{D0811AB4-B974-41C7-B25D-7CE76C030C02}" type="pres">
      <dgm:prSet presAssocID="{8F7771A9-E29E-4678-9ED5-5B56525BDFA0}" presName="sibTrans" presStyleCnt="0"/>
      <dgm:spPr/>
    </dgm:pt>
    <dgm:pt modelId="{F1F4821F-1026-411A-BC11-9A2A367037CC}" type="pres">
      <dgm:prSet presAssocID="{78A8C1D8-EA5E-4489-92CB-7A89CB77862C}" presName="node" presStyleLbl="node1" presStyleIdx="2" presStyleCnt="4">
        <dgm:presLayoutVars>
          <dgm:bulletEnabled val="1"/>
        </dgm:presLayoutVars>
      </dgm:prSet>
      <dgm:spPr/>
    </dgm:pt>
    <dgm:pt modelId="{DF7BC34C-890D-4D5B-92E7-74FCC52F83F0}" type="pres">
      <dgm:prSet presAssocID="{C899B63F-EA6C-4EC3-9026-0811148B49D4}" presName="sibTrans" presStyleCnt="0"/>
      <dgm:spPr/>
    </dgm:pt>
    <dgm:pt modelId="{33C49B79-CCB3-4A18-8E4B-5FA3782BC6E8}" type="pres">
      <dgm:prSet presAssocID="{91C40F68-F461-4920-9094-24C9698642E0}" presName="node" presStyleLbl="node1" presStyleIdx="3" presStyleCnt="4">
        <dgm:presLayoutVars>
          <dgm:bulletEnabled val="1"/>
        </dgm:presLayoutVars>
      </dgm:prSet>
      <dgm:spPr/>
    </dgm:pt>
  </dgm:ptLst>
  <dgm:cxnLst>
    <dgm:cxn modelId="{806E3F1C-2D6E-4F5E-9C17-8239D7351E34}" type="presOf" srcId="{1DE963E4-1F94-4009-B590-BF4E52FAC68B}" destId="{D655D177-9E11-4386-BCFE-B429499E5D37}" srcOrd="0" destOrd="0" presId="urn:microsoft.com/office/officeart/2005/8/layout/default"/>
    <dgm:cxn modelId="{E6E4D32F-74A3-4ED2-A555-030761D3C75A}" srcId="{54CF27DE-77EE-4681-81D5-59F7D7EEF32E}" destId="{78A8C1D8-EA5E-4489-92CB-7A89CB77862C}" srcOrd="2" destOrd="0" parTransId="{71384032-501A-4806-9EA3-7CBBF503265E}" sibTransId="{C899B63F-EA6C-4EC3-9026-0811148B49D4}"/>
    <dgm:cxn modelId="{9F26E635-52CC-48D4-B99B-51EFD1605827}" type="presOf" srcId="{78A8C1D8-EA5E-4489-92CB-7A89CB77862C}" destId="{F1F4821F-1026-411A-BC11-9A2A367037CC}" srcOrd="0" destOrd="0" presId="urn:microsoft.com/office/officeart/2005/8/layout/default"/>
    <dgm:cxn modelId="{8752A058-5154-48D8-B4E0-648605D9FE46}" type="presOf" srcId="{91C40F68-F461-4920-9094-24C9698642E0}" destId="{33C49B79-CCB3-4A18-8E4B-5FA3782BC6E8}" srcOrd="0" destOrd="0" presId="urn:microsoft.com/office/officeart/2005/8/layout/default"/>
    <dgm:cxn modelId="{BE1812A8-9AA9-4DD3-A754-25CED76709FC}" type="presOf" srcId="{54CF27DE-77EE-4681-81D5-59F7D7EEF32E}" destId="{C3B033AE-4157-4DE4-AA0D-04A711C2DF4B}" srcOrd="0" destOrd="0" presId="urn:microsoft.com/office/officeart/2005/8/layout/default"/>
    <dgm:cxn modelId="{FAED61B6-9537-4D7B-8F6B-C44991A488EE}" srcId="{54CF27DE-77EE-4681-81D5-59F7D7EEF32E}" destId="{91C40F68-F461-4920-9094-24C9698642E0}" srcOrd="3" destOrd="0" parTransId="{C8D300AD-C4F0-4A04-8447-FE840080286A}" sibTransId="{03214CFB-C3C9-45F9-B767-AA152C2A5BCF}"/>
    <dgm:cxn modelId="{6A024BBF-601B-493C-913C-443353AF1B52}" srcId="{54CF27DE-77EE-4681-81D5-59F7D7EEF32E}" destId="{AD89D3EC-1CFE-4F8C-AA80-9C5383D054D4}" srcOrd="0" destOrd="0" parTransId="{E88F642C-75F1-410F-878B-2A8C12892143}" sibTransId="{1587FA3C-15E6-4E3F-9BBE-627324F66FFA}"/>
    <dgm:cxn modelId="{BB840FCB-69C0-489F-996A-67FDC6FDA9D4}" type="presOf" srcId="{AD89D3EC-1CFE-4F8C-AA80-9C5383D054D4}" destId="{E164CA43-DB9C-4A23-96E0-DEA78B01F2F0}" srcOrd="0" destOrd="0" presId="urn:microsoft.com/office/officeart/2005/8/layout/default"/>
    <dgm:cxn modelId="{57F44AF9-4442-4E28-A1BD-CD5A17D4785E}" srcId="{54CF27DE-77EE-4681-81D5-59F7D7EEF32E}" destId="{1DE963E4-1F94-4009-B590-BF4E52FAC68B}" srcOrd="1" destOrd="0" parTransId="{1E899F56-215E-45CB-83AA-A683DE48B13B}" sibTransId="{8F7771A9-E29E-4678-9ED5-5B56525BDFA0}"/>
    <dgm:cxn modelId="{D13AD80A-A460-41CA-8ECD-569CE39098A9}" type="presParOf" srcId="{C3B033AE-4157-4DE4-AA0D-04A711C2DF4B}" destId="{E164CA43-DB9C-4A23-96E0-DEA78B01F2F0}" srcOrd="0" destOrd="0" presId="urn:microsoft.com/office/officeart/2005/8/layout/default"/>
    <dgm:cxn modelId="{538A71E6-A798-43A3-87BB-1411FDACE1B1}" type="presParOf" srcId="{C3B033AE-4157-4DE4-AA0D-04A711C2DF4B}" destId="{E45D584C-7129-4330-B808-4D5319337DDE}" srcOrd="1" destOrd="0" presId="urn:microsoft.com/office/officeart/2005/8/layout/default"/>
    <dgm:cxn modelId="{44017B5C-D995-43CB-8036-92C5AF5EFBED}" type="presParOf" srcId="{C3B033AE-4157-4DE4-AA0D-04A711C2DF4B}" destId="{D655D177-9E11-4386-BCFE-B429499E5D37}" srcOrd="2" destOrd="0" presId="urn:microsoft.com/office/officeart/2005/8/layout/default"/>
    <dgm:cxn modelId="{1E542FA6-97E6-4177-ADD1-54FA3F7DD4D2}" type="presParOf" srcId="{C3B033AE-4157-4DE4-AA0D-04A711C2DF4B}" destId="{D0811AB4-B974-41C7-B25D-7CE76C030C02}" srcOrd="3" destOrd="0" presId="urn:microsoft.com/office/officeart/2005/8/layout/default"/>
    <dgm:cxn modelId="{59CA2572-0074-4399-9D22-D2C2615ACE3B}" type="presParOf" srcId="{C3B033AE-4157-4DE4-AA0D-04A711C2DF4B}" destId="{F1F4821F-1026-411A-BC11-9A2A367037CC}" srcOrd="4" destOrd="0" presId="urn:microsoft.com/office/officeart/2005/8/layout/default"/>
    <dgm:cxn modelId="{85689F32-229B-458F-B169-DD474690516E}" type="presParOf" srcId="{C3B033AE-4157-4DE4-AA0D-04A711C2DF4B}" destId="{DF7BC34C-890D-4D5B-92E7-74FCC52F83F0}" srcOrd="5" destOrd="0" presId="urn:microsoft.com/office/officeart/2005/8/layout/default"/>
    <dgm:cxn modelId="{ABCD962B-4910-4A2D-8EBB-84E83F137F3D}" type="presParOf" srcId="{C3B033AE-4157-4DE4-AA0D-04A711C2DF4B}" destId="{33C49B79-CCB3-4A18-8E4B-5FA3782BC6E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C0D77-5FFF-4AB7-BDCB-CFF0D3F60ECA}">
      <dsp:nvSpPr>
        <dsp:cNvPr id="0" name=""/>
        <dsp:cNvSpPr/>
      </dsp:nvSpPr>
      <dsp:spPr>
        <a:xfrm>
          <a:off x="0" y="0"/>
          <a:ext cx="9261064" cy="1021283"/>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Ability to focus on specific sensory input.</a:t>
          </a:r>
        </a:p>
      </dsp:txBody>
      <dsp:txXfrm>
        <a:off x="29912" y="29912"/>
        <a:ext cx="8159021" cy="961459"/>
      </dsp:txXfrm>
    </dsp:sp>
    <dsp:sp modelId="{D0ABAD41-A303-414E-AFA1-995E695F8B59}">
      <dsp:nvSpPr>
        <dsp:cNvPr id="0" name=""/>
        <dsp:cNvSpPr/>
      </dsp:nvSpPr>
      <dsp:spPr>
        <a:xfrm>
          <a:off x="817152" y="1191496"/>
          <a:ext cx="9261064" cy="1021283"/>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Based on the ability of brain structures to select and divert incoming sensory information. </a:t>
          </a:r>
        </a:p>
      </dsp:txBody>
      <dsp:txXfrm>
        <a:off x="847064" y="1221408"/>
        <a:ext cx="7720253" cy="961459"/>
      </dsp:txXfrm>
    </dsp:sp>
    <dsp:sp modelId="{EB1A150A-B19A-4209-82E2-9A11C0792868}">
      <dsp:nvSpPr>
        <dsp:cNvPr id="0" name=""/>
        <dsp:cNvSpPr/>
      </dsp:nvSpPr>
      <dsp:spPr>
        <a:xfrm>
          <a:off x="1634305" y="2382993"/>
          <a:ext cx="9261064" cy="1021283"/>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 selective attention example is </a:t>
          </a:r>
          <a:r>
            <a:rPr lang="en-US" sz="1700" b="1" kern="1200"/>
            <a:t>having a conversation with someone in a crowded, public space</a:t>
          </a:r>
          <a:r>
            <a:rPr lang="en-US" sz="1700" kern="1200"/>
            <a:t>. One chooses to focus on what the friend is saying rather than every single noise present in the background. </a:t>
          </a:r>
        </a:p>
      </dsp:txBody>
      <dsp:txXfrm>
        <a:off x="1664217" y="2412905"/>
        <a:ext cx="7720253" cy="961459"/>
      </dsp:txXfrm>
    </dsp:sp>
    <dsp:sp modelId="{22FA80CD-281A-4111-9995-729DB91CF4C8}">
      <dsp:nvSpPr>
        <dsp:cNvPr id="0" name=""/>
        <dsp:cNvSpPr/>
      </dsp:nvSpPr>
      <dsp:spPr>
        <a:xfrm>
          <a:off x="8597230" y="774473"/>
          <a:ext cx="663834" cy="663834"/>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746593" y="774473"/>
        <a:ext cx="365108" cy="499535"/>
      </dsp:txXfrm>
    </dsp:sp>
    <dsp:sp modelId="{5FD3B9EF-1A42-4722-B6BE-154C52BA44D0}">
      <dsp:nvSpPr>
        <dsp:cNvPr id="0" name=""/>
        <dsp:cNvSpPr/>
      </dsp:nvSpPr>
      <dsp:spPr>
        <a:xfrm>
          <a:off x="9414383" y="1959161"/>
          <a:ext cx="663834" cy="663834"/>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563746" y="1959161"/>
        <a:ext cx="365108" cy="499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4CA43-DB9C-4A23-96E0-DEA78B01F2F0}">
      <dsp:nvSpPr>
        <dsp:cNvPr id="0" name=""/>
        <dsp:cNvSpPr/>
      </dsp:nvSpPr>
      <dsp:spPr>
        <a:xfrm>
          <a:off x="1211361" y="1107"/>
          <a:ext cx="3324585" cy="199475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Intensity:  We focus more on things that are brighter, louder, larger, sharper. (Think marketing strategies) </a:t>
          </a:r>
        </a:p>
      </dsp:txBody>
      <dsp:txXfrm>
        <a:off x="1211361" y="1107"/>
        <a:ext cx="3324585" cy="1994751"/>
      </dsp:txXfrm>
    </dsp:sp>
    <dsp:sp modelId="{D655D177-9E11-4386-BCFE-B429499E5D37}">
      <dsp:nvSpPr>
        <dsp:cNvPr id="0" name=""/>
        <dsp:cNvSpPr/>
      </dsp:nvSpPr>
      <dsp:spPr>
        <a:xfrm>
          <a:off x="4868405" y="1107"/>
          <a:ext cx="3324585" cy="199475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Contrast:  Difference in light, dark, small, large </a:t>
          </a:r>
        </a:p>
      </dsp:txBody>
      <dsp:txXfrm>
        <a:off x="4868405" y="1107"/>
        <a:ext cx="3324585" cy="1994751"/>
      </dsp:txXfrm>
    </dsp:sp>
    <dsp:sp modelId="{F1F4821F-1026-411A-BC11-9A2A367037CC}">
      <dsp:nvSpPr>
        <dsp:cNvPr id="0" name=""/>
        <dsp:cNvSpPr/>
      </dsp:nvSpPr>
      <dsp:spPr>
        <a:xfrm>
          <a:off x="1211361" y="2328316"/>
          <a:ext cx="3324585" cy="1994751"/>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Personal Importance:  focusing your attention on things that are personally important like your name or number being called.</a:t>
          </a:r>
        </a:p>
      </dsp:txBody>
      <dsp:txXfrm>
        <a:off x="1211361" y="2328316"/>
        <a:ext cx="3324585" cy="1994751"/>
      </dsp:txXfrm>
    </dsp:sp>
    <dsp:sp modelId="{33C49B79-CCB3-4A18-8E4B-5FA3782BC6E8}">
      <dsp:nvSpPr>
        <dsp:cNvPr id="0" name=""/>
        <dsp:cNvSpPr/>
      </dsp:nvSpPr>
      <dsp:spPr>
        <a:xfrm>
          <a:off x="4868405" y="2328316"/>
          <a:ext cx="3324585" cy="1994751"/>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Goals: Maintaining focus on one thing that you are invested in and ignoring everything else.   </a:t>
          </a:r>
        </a:p>
      </dsp:txBody>
      <dsp:txXfrm>
        <a:off x="4868405" y="2328316"/>
        <a:ext cx="3324585" cy="199475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9FF59-8516-4F47-8A43-039D5BB1A32D}"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A1A26-FBF8-4468-87A3-51959060768C}" type="slidenum">
              <a:rPr lang="en-US" smtClean="0"/>
              <a:t>‹#›</a:t>
            </a:fld>
            <a:endParaRPr lang="en-US"/>
          </a:p>
        </p:txBody>
      </p:sp>
    </p:spTree>
    <p:extLst>
      <p:ext uri="{BB962C8B-B14F-4D97-AF65-F5344CB8AC3E}">
        <p14:creationId xmlns:p14="http://schemas.microsoft.com/office/powerpoint/2010/main" val="1217055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674354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45051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23273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01155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8162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750462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01081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95068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27588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249688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79507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97651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695088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74879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062456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16317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90500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dirty="0"/>
              <a:t>Note to instructor.</a:t>
            </a:r>
          </a:p>
          <a:p>
            <a:pPr marL="0" lvl="0" indent="0" algn="l" rtl="0">
              <a:lnSpc>
                <a:spcPct val="100000"/>
              </a:lnSpc>
              <a:spcBef>
                <a:spcPts val="360"/>
              </a:spcBef>
              <a:spcAft>
                <a:spcPts val="0"/>
              </a:spcAft>
              <a:buSzPts val="1400"/>
              <a:buNone/>
            </a:pPr>
            <a:r>
              <a:rPr lang="en-US" dirty="0"/>
              <a:t>Responses will vary by student. </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Daily exposure to 85 decibels or more may cause permanent hearing loss. Decibels are a measure of sound intensity. Every 20 decibels increases the sound pressure by a factor of 10. In other words, a rock concert at 120 decibels is 1,000 times stronger than a voice at 60 decibels. Short periods at 120 decibels can cause temporary hearing loss, and even one brief exposure to 150 decibels (a jet airplane nearby) may cause permanent hearing loss.</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You may also want to go back to slide 31 and review the decibel rating of various activities. </a:t>
            </a: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835906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260314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36341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350871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42325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806617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97924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1230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54419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369503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236639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70404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715744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086450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033793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65941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823612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892402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35631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792053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70635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
        <p:nvSpPr>
          <p:cNvPr id="134" name="Google Shape;134;p4: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4:notes"/>
          <p:cNvSpPr txBox="1">
            <a:spLocks noGrp="1"/>
          </p:cNvSpPr>
          <p:nvPr>
            <p:ph type="sldNum" idx="12"/>
          </p:nvPr>
        </p:nvSpPr>
        <p:spPr>
          <a:xfrm>
            <a:off x="6063017" y="8685213"/>
            <a:ext cx="684212"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4352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624543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502638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694592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797690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961245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0600438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0166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9022773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078048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663807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3: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536797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84448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A1A26-FBF8-4468-87A3-51959060768C}" type="slidenum">
              <a:rPr lang="en-US" smtClean="0"/>
              <a:t>26</a:t>
            </a:fld>
            <a:endParaRPr lang="en-US"/>
          </a:p>
        </p:txBody>
      </p:sp>
    </p:spTree>
    <p:extLst>
      <p:ext uri="{BB962C8B-B14F-4D97-AF65-F5344CB8AC3E}">
        <p14:creationId xmlns:p14="http://schemas.microsoft.com/office/powerpoint/2010/main" val="146063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1667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541726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44727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5751292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04903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9/6/2023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8932198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9/6/2023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2918972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322528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04140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Firs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E9E33-E057-4A6F-9659-AD275C64899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5646420" y="1168663"/>
            <a:ext cx="6104302" cy="2387600"/>
          </a:xfrm>
        </p:spPr>
        <p:txBody>
          <a:bodyPr anchor="b"/>
          <a:lstStyle>
            <a:lvl1pPr algn="l">
              <a:defRPr sz="4800" baseline="0">
                <a:solidFill>
                  <a:schemeClr val="bg1"/>
                </a:solidFill>
              </a:defRPr>
            </a:lvl1pPr>
          </a:lstStyle>
          <a:p>
            <a:r>
              <a:rPr lang="en-US" dirty="0"/>
              <a:t>Chapter Number</a:t>
            </a:r>
          </a:p>
        </p:txBody>
      </p:sp>
      <p:sp>
        <p:nvSpPr>
          <p:cNvPr id="3" name="Subtitle 2"/>
          <p:cNvSpPr>
            <a:spLocks noGrp="1"/>
          </p:cNvSpPr>
          <p:nvPr>
            <p:ph type="subTitle" idx="1" hasCustomPrompt="1"/>
          </p:nvPr>
        </p:nvSpPr>
        <p:spPr>
          <a:xfrm>
            <a:off x="5646420" y="3809720"/>
            <a:ext cx="6104302" cy="1424930"/>
          </a:xfrm>
          <a:noFill/>
        </p:spPr>
        <p:txBody>
          <a:bodyPr anchor="t"/>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Name</a:t>
            </a:r>
          </a:p>
        </p:txBody>
      </p:sp>
      <p:sp>
        <p:nvSpPr>
          <p:cNvPr id="12" name="Picture Placeholder 11">
            <a:extLst>
              <a:ext uri="{FF2B5EF4-FFF2-40B4-BE49-F238E27FC236}">
                <a16:creationId xmlns:a16="http://schemas.microsoft.com/office/drawing/2014/main" id="{7BF6BBBC-452C-48FA-A1E1-E851567E5383}"/>
              </a:ext>
            </a:extLst>
          </p:cNvPr>
          <p:cNvSpPr>
            <a:spLocks noGrp="1"/>
          </p:cNvSpPr>
          <p:nvPr>
            <p:ph type="pic" sz="quarter" idx="11" hasCustomPrompt="1"/>
          </p:nvPr>
        </p:nvSpPr>
        <p:spPr>
          <a:xfrm>
            <a:off x="475250" y="808037"/>
            <a:ext cx="4713288" cy="5241925"/>
          </a:xfrm>
        </p:spPr>
        <p:txBody>
          <a:bodyPr/>
          <a:lstStyle>
            <a:lvl1pPr marL="0" indent="0">
              <a:buNone/>
              <a:defRPr b="1">
                <a:solidFill>
                  <a:schemeClr val="bg1"/>
                </a:solidFill>
              </a:defRPr>
            </a:lvl1pPr>
          </a:lstStyle>
          <a:p>
            <a:r>
              <a:rPr lang="en-US" dirty="0"/>
              <a:t>Add Image Here</a:t>
            </a: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B326DFF-C872-4426-8563-39BC58624663}"/>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
        <p:nvSpPr>
          <p:cNvPr id="13" name="TextBox 12">
            <a:extLst>
              <a:ext uri="{FF2B5EF4-FFF2-40B4-BE49-F238E27FC236}">
                <a16:creationId xmlns:a16="http://schemas.microsoft.com/office/drawing/2014/main" id="{77AADFB3-9319-4157-8329-593847279042}"/>
              </a:ext>
            </a:extLst>
          </p:cNvPr>
          <p:cNvSpPr txBox="1"/>
          <p:nvPr userDrawn="1"/>
        </p:nvSpPr>
        <p:spPr>
          <a:xfrm>
            <a:off x="2111399" y="6338398"/>
            <a:ext cx="827085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baseline="0" dirty="0">
                <a:solidFill>
                  <a:schemeClr val="lt1"/>
                </a:solidFill>
                <a:latin typeface="Arial" panose="020B0604020202020204" pitchFamily="34" charset="0"/>
                <a:ea typeface="Calibri"/>
                <a:cs typeface="Calibri"/>
                <a:sym typeface="Calibri"/>
              </a:rPr>
              <a:t>Coon, Introduction to Psychology, 16th Edition. © 2022 Cengage. All Rights Reserved. May not be scanned, copied or duplicated, or posted to a publicly accessible website, in whole or in part.</a:t>
            </a:r>
          </a:p>
        </p:txBody>
      </p:sp>
    </p:spTree>
    <p:custDataLst>
      <p:tags r:id="rId1"/>
    </p:custDataLst>
    <p:extLst>
      <p:ext uri="{BB962C8B-B14F-4D97-AF65-F5344CB8AC3E}">
        <p14:creationId xmlns:p14="http://schemas.microsoft.com/office/powerpoint/2010/main" val="790422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2453D6-AC12-45CC-BE0D-504F54815B6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914400" y="1153123"/>
            <a:ext cx="10424160" cy="2387600"/>
          </a:xfrm>
        </p:spPr>
        <p:txBody>
          <a:bodyPr anchor="b"/>
          <a:lstStyle>
            <a:lvl1pPr algn="ctr">
              <a:defRPr sz="5400" baseline="0">
                <a:solidFill>
                  <a:schemeClr val="bg1"/>
                </a:solidFill>
              </a:defRPr>
            </a:lvl1pPr>
          </a:lstStyle>
          <a:p>
            <a:r>
              <a:rPr lang="en-US" dirty="0"/>
              <a:t>Title </a:t>
            </a:r>
          </a:p>
        </p:txBody>
      </p:sp>
      <p:sp>
        <p:nvSpPr>
          <p:cNvPr id="3" name="Subtitle 2"/>
          <p:cNvSpPr>
            <a:spLocks noGrp="1"/>
          </p:cNvSpPr>
          <p:nvPr>
            <p:ph type="subTitle" idx="1" hasCustomPrompt="1"/>
          </p:nvPr>
        </p:nvSpPr>
        <p:spPr>
          <a:xfrm>
            <a:off x="914400" y="3809720"/>
            <a:ext cx="10424160" cy="1424930"/>
          </a:xfrm>
          <a:noFill/>
        </p:spPr>
        <p:txBody>
          <a:bodyPr anchor="t"/>
          <a:lstStyle>
            <a:lvl1pPr marL="0" indent="0" algn="ctr">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sp>
        <p:nvSpPr>
          <p:cNvPr id="11" name="Copyright">
            <a:extLst>
              <a:ext uri="{FF2B5EF4-FFF2-40B4-BE49-F238E27FC236}">
                <a16:creationId xmlns:a16="http://schemas.microsoft.com/office/drawing/2014/main" id="{09216FC3-84E9-4B73-9DA8-CF771043770B}"/>
              </a:ext>
              <a:ext uri="{C183D7F6-B498-43B3-948B-1728B52AA6E4}">
                <adec:decorative xmlns:adec="http://schemas.microsoft.com/office/drawing/2017/decorative" val="0"/>
              </a:ext>
            </a:extLst>
          </p:cNvPr>
          <p:cNvSpPr txBox="1"/>
          <p:nvPr userDrawn="1"/>
        </p:nvSpPr>
        <p:spPr>
          <a:xfrm>
            <a:off x="2111399" y="6331852"/>
            <a:ext cx="830895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baseline="0" dirty="0">
                <a:solidFill>
                  <a:schemeClr val="lt1"/>
                </a:solidFill>
                <a:latin typeface="Arial" panose="020B0604020202020204" pitchFamily="34" charset="0"/>
                <a:ea typeface="Calibri"/>
                <a:cs typeface="Calibri"/>
                <a:sym typeface="Calibri"/>
              </a:rPr>
              <a:t>Coon, Introduction to Psychology, 16th Edition. © 2022 Cengage. All Rights Reserved. May not be scanned, copied or duplicated, or posted to a publicly accessible website, in whole or in part.</a:t>
            </a:r>
          </a:p>
          <a:p>
            <a:endParaRPr lang="en-US" sz="1100" kern="1200" dirty="0">
              <a:solidFill>
                <a:schemeClr val="bg1"/>
              </a:solidFill>
              <a:latin typeface="+mn-lt"/>
              <a:ea typeface="+mn-ea"/>
              <a:cs typeface="+mn-cs"/>
            </a:endParaRP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8D6FEA2F-362B-4EAB-BFA4-233A863C0DE7}"/>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Tree>
    <p:custDataLst>
      <p:tags r:id="rId1"/>
    </p:custDataLst>
    <p:extLst>
      <p:ext uri="{BB962C8B-B14F-4D97-AF65-F5344CB8AC3E}">
        <p14:creationId xmlns:p14="http://schemas.microsoft.com/office/powerpoint/2010/main" val="1005093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BE1D723-8F53-4F53-90B0-1982A396982E}"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6112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18157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772203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76843" y="473246"/>
            <a:ext cx="11241915" cy="909670"/>
          </a:xfrm>
        </p:spPr>
        <p:txBody>
          <a:bodyPr/>
          <a:lstStyle>
            <a:lvl1pPr>
              <a:defRPr/>
            </a:lvl1pPr>
          </a:lstStyle>
          <a:p>
            <a:r>
              <a:rPr lang="en-US" dirty="0"/>
              <a:t>Slide Title</a:t>
            </a:r>
          </a:p>
        </p:txBody>
      </p:sp>
      <p:sp>
        <p:nvSpPr>
          <p:cNvPr id="6" name="Content Placeholder 2">
            <a:extLst>
              <a:ext uri="{FF2B5EF4-FFF2-40B4-BE49-F238E27FC236}">
                <a16:creationId xmlns:a16="http://schemas.microsoft.com/office/drawing/2014/main" id="{72EB7A33-D6FD-4ACA-9D6B-0B6FF455A81D}"/>
              </a:ext>
            </a:extLst>
          </p:cNvPr>
          <p:cNvSpPr>
            <a:spLocks noGrp="1"/>
          </p:cNvSpPr>
          <p:nvPr>
            <p:ph idx="11"/>
          </p:nvPr>
        </p:nvSpPr>
        <p:spPr>
          <a:xfrm>
            <a:off x="476844" y="1582938"/>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3" name="Content Placeholder Left"/>
          <p:cNvSpPr>
            <a:spLocks noGrp="1"/>
          </p:cNvSpPr>
          <p:nvPr>
            <p:ph sz="half" idx="1" hasCustomPrompt="1"/>
          </p:nvPr>
        </p:nvSpPr>
        <p:spPr>
          <a:xfrm>
            <a:off x="476844" y="2583180"/>
            <a:ext cx="3344530" cy="3593782"/>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Content Placeholder 2">
            <a:extLst>
              <a:ext uri="{FF2B5EF4-FFF2-40B4-BE49-F238E27FC236}">
                <a16:creationId xmlns:a16="http://schemas.microsoft.com/office/drawing/2014/main" id="{7FA33BDC-54C4-45B0-9977-6AD260A7B844}"/>
              </a:ext>
            </a:extLst>
          </p:cNvPr>
          <p:cNvSpPr>
            <a:spLocks noGrp="1"/>
          </p:cNvSpPr>
          <p:nvPr>
            <p:ph idx="12"/>
          </p:nvPr>
        </p:nvSpPr>
        <p:spPr>
          <a:xfrm>
            <a:off x="4423735" y="1582937"/>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2583179"/>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8" name="Content Placeholder 2">
            <a:extLst>
              <a:ext uri="{FF2B5EF4-FFF2-40B4-BE49-F238E27FC236}">
                <a16:creationId xmlns:a16="http://schemas.microsoft.com/office/drawing/2014/main" id="{9F912163-109E-42CF-B7A9-36D05095C5E3}"/>
              </a:ext>
            </a:extLst>
          </p:cNvPr>
          <p:cNvSpPr>
            <a:spLocks noGrp="1"/>
          </p:cNvSpPr>
          <p:nvPr>
            <p:ph idx="13"/>
          </p:nvPr>
        </p:nvSpPr>
        <p:spPr>
          <a:xfrm>
            <a:off x="8366760" y="1588654"/>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4" name="Content Placeholder Right"/>
          <p:cNvSpPr>
            <a:spLocks noGrp="1"/>
          </p:cNvSpPr>
          <p:nvPr>
            <p:ph sz="half" idx="2" hasCustomPrompt="1"/>
          </p:nvPr>
        </p:nvSpPr>
        <p:spPr>
          <a:xfrm>
            <a:off x="8370626" y="2579767"/>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a:p>
            <a:pPr lvl="2"/>
            <a:endParaRPr lang="en-US" dirty="0"/>
          </a:p>
        </p:txBody>
      </p:sp>
    </p:spTree>
    <p:custDataLst>
      <p:tags r:id="rId1"/>
    </p:custDataLst>
    <p:extLst>
      <p:ext uri="{BB962C8B-B14F-4D97-AF65-F5344CB8AC3E}">
        <p14:creationId xmlns:p14="http://schemas.microsoft.com/office/powerpoint/2010/main" val="3519670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47324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8767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2621900"/>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10" name="Content Placeholder Bottom"/>
          <p:cNvSpPr>
            <a:spLocks noGrp="1"/>
          </p:cNvSpPr>
          <p:nvPr>
            <p:ph type="body" sz="quarter" idx="13" hasCustomPrompt="1"/>
          </p:nvPr>
        </p:nvSpPr>
        <p:spPr>
          <a:xfrm>
            <a:off x="476844" y="5395327"/>
            <a:ext cx="11241914" cy="951787"/>
          </a:xfrm>
        </p:spPr>
        <p:txBody>
          <a:bodyPr/>
          <a:lstStyle>
            <a:lvl1pPr marL="112713" indent="-112713">
              <a:defRPr sz="900" b="0">
                <a:solidFill>
                  <a:srgbClr val="000000"/>
                </a:solidFill>
              </a:defRPr>
            </a:lvl1pPr>
            <a:lvl2pPr marL="336550" indent="-112713">
              <a:defRPr sz="900" b="0">
                <a:solidFill>
                  <a:srgbClr val="000000"/>
                </a:solidFill>
              </a:defRPr>
            </a:lvl2pPr>
            <a:lvl3pPr marL="685800" indent="-168275">
              <a:defRPr sz="900" b="0">
                <a:solidFill>
                  <a:srgbClr val="000000"/>
                </a:solidFill>
              </a:defRPr>
            </a:lvl3pPr>
            <a:lvl4pPr>
              <a:defRPr sz="900" b="0"/>
            </a:lvl4pPr>
            <a:lvl5pPr>
              <a:defRPr sz="900" b="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161185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title/Images">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36831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5769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1505492"/>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6" name="Content Placeholder 1">
            <a:extLst>
              <a:ext uri="{FF2B5EF4-FFF2-40B4-BE49-F238E27FC236}">
                <a16:creationId xmlns:a16="http://schemas.microsoft.com/office/drawing/2014/main" id="{B7E0CC24-A3CA-45F3-BF2B-B8EB09000563}"/>
              </a:ext>
            </a:extLst>
          </p:cNvPr>
          <p:cNvSpPr>
            <a:spLocks noGrp="1"/>
          </p:cNvSpPr>
          <p:nvPr>
            <p:ph idx="10" hasCustomPrompt="1"/>
          </p:nvPr>
        </p:nvSpPr>
        <p:spPr>
          <a:xfrm>
            <a:off x="476844" y="4310385"/>
            <a:ext cx="2563240" cy="2024480"/>
          </a:xfrm>
        </p:spPr>
        <p:txBody>
          <a:bodyPr/>
          <a:lstStyle>
            <a:lvl1pPr marL="0" indent="0" algn="ctr">
              <a:buNone/>
              <a:defRPr>
                <a:solidFill>
                  <a:srgbClr val="000000"/>
                </a:solidFill>
              </a:defRPr>
            </a:lvl1pPr>
          </a:lstStyle>
          <a:p>
            <a:pPr lvl="0"/>
            <a:r>
              <a:rPr lang="en-US" dirty="0"/>
              <a:t>Insert here 1</a:t>
            </a:r>
          </a:p>
        </p:txBody>
      </p:sp>
      <p:sp>
        <p:nvSpPr>
          <p:cNvPr id="7" name="Content Placeholder 2">
            <a:extLst>
              <a:ext uri="{FF2B5EF4-FFF2-40B4-BE49-F238E27FC236}">
                <a16:creationId xmlns:a16="http://schemas.microsoft.com/office/drawing/2014/main" id="{0065DFA3-2F0A-45C7-8124-3D672EB9205A}"/>
              </a:ext>
            </a:extLst>
          </p:cNvPr>
          <p:cNvSpPr>
            <a:spLocks noGrp="1"/>
          </p:cNvSpPr>
          <p:nvPr>
            <p:ph idx="11" hasCustomPrompt="1"/>
          </p:nvPr>
        </p:nvSpPr>
        <p:spPr>
          <a:xfrm>
            <a:off x="3382488" y="4310385"/>
            <a:ext cx="2563240" cy="2024480"/>
          </a:xfrm>
        </p:spPr>
        <p:txBody>
          <a:bodyPr/>
          <a:lstStyle>
            <a:lvl1pPr marL="0" indent="0" algn="ctr">
              <a:buNone/>
              <a:defRPr>
                <a:solidFill>
                  <a:srgbClr val="000000"/>
                </a:solidFill>
              </a:defRPr>
            </a:lvl1pPr>
          </a:lstStyle>
          <a:p>
            <a:pPr lvl="0"/>
            <a:r>
              <a:rPr lang="en-US" dirty="0"/>
              <a:t>Insert here 2</a:t>
            </a:r>
          </a:p>
        </p:txBody>
      </p:sp>
      <p:sp>
        <p:nvSpPr>
          <p:cNvPr id="9" name="Content Placeholder 3">
            <a:extLst>
              <a:ext uri="{FF2B5EF4-FFF2-40B4-BE49-F238E27FC236}">
                <a16:creationId xmlns:a16="http://schemas.microsoft.com/office/drawing/2014/main" id="{5EAAA4B2-2F70-4899-9014-89954C200D50}"/>
              </a:ext>
            </a:extLst>
          </p:cNvPr>
          <p:cNvSpPr>
            <a:spLocks noGrp="1"/>
          </p:cNvSpPr>
          <p:nvPr>
            <p:ph idx="13" hasCustomPrompt="1"/>
          </p:nvPr>
        </p:nvSpPr>
        <p:spPr>
          <a:xfrm>
            <a:off x="6281896" y="4319291"/>
            <a:ext cx="2563240" cy="2024480"/>
          </a:xfrm>
        </p:spPr>
        <p:txBody>
          <a:bodyPr/>
          <a:lstStyle>
            <a:lvl1pPr marL="0" indent="0" algn="ctr">
              <a:buNone/>
              <a:defRPr>
                <a:solidFill>
                  <a:srgbClr val="000000"/>
                </a:solidFill>
              </a:defRPr>
            </a:lvl1pPr>
          </a:lstStyle>
          <a:p>
            <a:pPr lvl="0"/>
            <a:r>
              <a:rPr lang="en-US" dirty="0"/>
              <a:t>Insert here 3</a:t>
            </a:r>
          </a:p>
        </p:txBody>
      </p:sp>
      <p:sp>
        <p:nvSpPr>
          <p:cNvPr id="11" name="Content Placeholder 4">
            <a:extLst>
              <a:ext uri="{FF2B5EF4-FFF2-40B4-BE49-F238E27FC236}">
                <a16:creationId xmlns:a16="http://schemas.microsoft.com/office/drawing/2014/main" id="{138B1A98-C967-4B94-B1F7-E158393317F4}"/>
              </a:ext>
            </a:extLst>
          </p:cNvPr>
          <p:cNvSpPr>
            <a:spLocks noGrp="1"/>
          </p:cNvSpPr>
          <p:nvPr>
            <p:ph idx="15" hasCustomPrompt="1"/>
          </p:nvPr>
        </p:nvSpPr>
        <p:spPr>
          <a:xfrm>
            <a:off x="9151916" y="4319291"/>
            <a:ext cx="2563240" cy="2024480"/>
          </a:xfrm>
        </p:spPr>
        <p:txBody>
          <a:bodyPr/>
          <a:lstStyle>
            <a:lvl1pPr marL="0" indent="0" algn="ctr">
              <a:buNone/>
              <a:defRPr>
                <a:solidFill>
                  <a:srgbClr val="000000"/>
                </a:solidFill>
              </a:defRPr>
            </a:lvl1pPr>
          </a:lstStyle>
          <a:p>
            <a:pPr lvl="0"/>
            <a:r>
              <a:rPr lang="en-US" dirty="0"/>
              <a:t>Insert here 4</a:t>
            </a:r>
          </a:p>
        </p:txBody>
      </p:sp>
    </p:spTree>
    <p:custDataLst>
      <p:tags r:id="rId1"/>
    </p:custDataLst>
    <p:extLst>
      <p:ext uri="{BB962C8B-B14F-4D97-AF65-F5344CB8AC3E}">
        <p14:creationId xmlns:p14="http://schemas.microsoft.com/office/powerpoint/2010/main" val="192532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 Image/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1"/>
          <p:cNvSpPr>
            <a:spLocks noGrp="1"/>
          </p:cNvSpPr>
          <p:nvPr>
            <p:ph idx="1" hasCustomPrompt="1"/>
          </p:nvPr>
        </p:nvSpPr>
        <p:spPr>
          <a:xfrm>
            <a:off x="476844" y="1944375"/>
            <a:ext cx="2563240" cy="2024480"/>
          </a:xfrm>
        </p:spPr>
        <p:txBody>
          <a:bodyPr/>
          <a:lstStyle>
            <a:lvl1pPr marL="0" indent="0" algn="ctr">
              <a:buNone/>
              <a:defRPr>
                <a:solidFill>
                  <a:srgbClr val="000000"/>
                </a:solidFill>
              </a:defRPr>
            </a:lvl1pPr>
          </a:lstStyle>
          <a:p>
            <a:pPr lvl="0"/>
            <a:r>
              <a:rPr lang="en-US" dirty="0"/>
              <a:t>Insert here 1</a:t>
            </a:r>
          </a:p>
        </p:txBody>
      </p:sp>
      <p:sp>
        <p:nvSpPr>
          <p:cNvPr id="15" name="Content Placeholder 2">
            <a:extLst>
              <a:ext uri="{FF2B5EF4-FFF2-40B4-BE49-F238E27FC236}">
                <a16:creationId xmlns:a16="http://schemas.microsoft.com/office/drawing/2014/main" id="{A951D41C-52EA-4F3C-BC8E-A9309F4EB627}"/>
              </a:ext>
            </a:extLst>
          </p:cNvPr>
          <p:cNvSpPr>
            <a:spLocks noGrp="1"/>
          </p:cNvSpPr>
          <p:nvPr>
            <p:ph idx="11" hasCustomPrompt="1"/>
          </p:nvPr>
        </p:nvSpPr>
        <p:spPr>
          <a:xfrm>
            <a:off x="3382488" y="1944375"/>
            <a:ext cx="2563240" cy="2024480"/>
          </a:xfrm>
        </p:spPr>
        <p:txBody>
          <a:bodyPr/>
          <a:lstStyle>
            <a:lvl1pPr marL="0" indent="0" algn="ctr">
              <a:buNone/>
              <a:defRPr>
                <a:solidFill>
                  <a:srgbClr val="000000"/>
                </a:solidFill>
              </a:defRPr>
            </a:lvl1pPr>
          </a:lstStyle>
          <a:p>
            <a:pPr lvl="0"/>
            <a:r>
              <a:rPr lang="en-US" dirty="0"/>
              <a:t>Insert here 2</a:t>
            </a:r>
          </a:p>
        </p:txBody>
      </p:sp>
      <p:sp>
        <p:nvSpPr>
          <p:cNvPr id="17" name="Content Placeholder 3">
            <a:extLst>
              <a:ext uri="{FF2B5EF4-FFF2-40B4-BE49-F238E27FC236}">
                <a16:creationId xmlns:a16="http://schemas.microsoft.com/office/drawing/2014/main" id="{1CD2ACDE-E8DF-4B19-9DBB-017510EECF31}"/>
              </a:ext>
            </a:extLst>
          </p:cNvPr>
          <p:cNvSpPr>
            <a:spLocks noGrp="1"/>
          </p:cNvSpPr>
          <p:nvPr>
            <p:ph idx="13" hasCustomPrompt="1"/>
          </p:nvPr>
        </p:nvSpPr>
        <p:spPr>
          <a:xfrm>
            <a:off x="6281896" y="1953281"/>
            <a:ext cx="2563240" cy="2024480"/>
          </a:xfrm>
        </p:spPr>
        <p:txBody>
          <a:bodyPr/>
          <a:lstStyle>
            <a:lvl1pPr marL="0" indent="0" algn="ctr">
              <a:buNone/>
              <a:defRPr>
                <a:solidFill>
                  <a:srgbClr val="000000"/>
                </a:solidFill>
              </a:defRPr>
            </a:lvl1pPr>
          </a:lstStyle>
          <a:p>
            <a:pPr lvl="0"/>
            <a:r>
              <a:rPr lang="en-US" dirty="0"/>
              <a:t>Insert here 3</a:t>
            </a:r>
          </a:p>
        </p:txBody>
      </p:sp>
      <p:sp>
        <p:nvSpPr>
          <p:cNvPr id="19" name="Content Placeholder 4">
            <a:extLst>
              <a:ext uri="{FF2B5EF4-FFF2-40B4-BE49-F238E27FC236}">
                <a16:creationId xmlns:a16="http://schemas.microsoft.com/office/drawing/2014/main" id="{F18F8C24-8F67-4A0C-8E2F-54E8026EAD00}"/>
              </a:ext>
            </a:extLst>
          </p:cNvPr>
          <p:cNvSpPr>
            <a:spLocks noGrp="1"/>
          </p:cNvSpPr>
          <p:nvPr>
            <p:ph idx="15" hasCustomPrompt="1"/>
          </p:nvPr>
        </p:nvSpPr>
        <p:spPr>
          <a:xfrm>
            <a:off x="9151916" y="1953281"/>
            <a:ext cx="2563240" cy="2024480"/>
          </a:xfrm>
        </p:spPr>
        <p:txBody>
          <a:bodyPr/>
          <a:lstStyle>
            <a:lvl1pPr marL="0" indent="0" algn="ctr">
              <a:buNone/>
              <a:defRPr>
                <a:solidFill>
                  <a:srgbClr val="000000"/>
                </a:solidFill>
              </a:defRPr>
            </a:lvl1pPr>
          </a:lstStyle>
          <a:p>
            <a:pPr lvl="0"/>
            <a:r>
              <a:rPr lang="en-US" dirty="0"/>
              <a:t>Insert here 4</a:t>
            </a:r>
          </a:p>
        </p:txBody>
      </p:sp>
      <p:sp>
        <p:nvSpPr>
          <p:cNvPr id="9" name="Content Placeholder 5">
            <a:extLst>
              <a:ext uri="{FF2B5EF4-FFF2-40B4-BE49-F238E27FC236}">
                <a16:creationId xmlns:a16="http://schemas.microsoft.com/office/drawing/2014/main" id="{1950DDEC-E898-4F6D-A7F2-930A23B3C11F}"/>
              </a:ext>
            </a:extLst>
          </p:cNvPr>
          <p:cNvSpPr>
            <a:spLocks noGrp="1"/>
          </p:cNvSpPr>
          <p:nvPr>
            <p:ph idx="10" hasCustomPrompt="1"/>
          </p:nvPr>
        </p:nvSpPr>
        <p:spPr>
          <a:xfrm>
            <a:off x="476843" y="4128059"/>
            <a:ext cx="2563241" cy="2024480"/>
          </a:xfrm>
        </p:spPr>
        <p:txBody>
          <a:bodyPr/>
          <a:lstStyle>
            <a:lvl1pPr marL="0" indent="0" algn="ctr">
              <a:buNone/>
              <a:defRPr>
                <a:solidFill>
                  <a:srgbClr val="000000"/>
                </a:solidFill>
              </a:defRPr>
            </a:lvl1pPr>
          </a:lstStyle>
          <a:p>
            <a:pPr lvl="0"/>
            <a:r>
              <a:rPr lang="en-US" dirty="0"/>
              <a:t>Insert here 5</a:t>
            </a:r>
          </a:p>
        </p:txBody>
      </p:sp>
      <p:sp>
        <p:nvSpPr>
          <p:cNvPr id="16" name="Content Placeholder 6">
            <a:extLst>
              <a:ext uri="{FF2B5EF4-FFF2-40B4-BE49-F238E27FC236}">
                <a16:creationId xmlns:a16="http://schemas.microsoft.com/office/drawing/2014/main" id="{B7548D5A-3DFF-4FF5-A587-74246B76C1A7}"/>
              </a:ext>
            </a:extLst>
          </p:cNvPr>
          <p:cNvSpPr>
            <a:spLocks noGrp="1"/>
          </p:cNvSpPr>
          <p:nvPr>
            <p:ph idx="12" hasCustomPrompt="1"/>
          </p:nvPr>
        </p:nvSpPr>
        <p:spPr>
          <a:xfrm>
            <a:off x="3382487" y="4128059"/>
            <a:ext cx="2563241" cy="2024480"/>
          </a:xfrm>
        </p:spPr>
        <p:txBody>
          <a:bodyPr/>
          <a:lstStyle>
            <a:lvl1pPr marL="0" indent="0" algn="ctr">
              <a:buNone/>
              <a:defRPr>
                <a:solidFill>
                  <a:srgbClr val="000000"/>
                </a:solidFill>
              </a:defRPr>
            </a:lvl1pPr>
          </a:lstStyle>
          <a:p>
            <a:pPr lvl="0"/>
            <a:r>
              <a:rPr lang="en-US" dirty="0"/>
              <a:t>Insert here 6</a:t>
            </a:r>
          </a:p>
        </p:txBody>
      </p:sp>
      <p:sp>
        <p:nvSpPr>
          <p:cNvPr id="18" name="Content Placeholder 7">
            <a:extLst>
              <a:ext uri="{FF2B5EF4-FFF2-40B4-BE49-F238E27FC236}">
                <a16:creationId xmlns:a16="http://schemas.microsoft.com/office/drawing/2014/main" id="{A24E382A-7ED1-49CB-8053-85276CAEB9B2}"/>
              </a:ext>
            </a:extLst>
          </p:cNvPr>
          <p:cNvSpPr>
            <a:spLocks noGrp="1"/>
          </p:cNvSpPr>
          <p:nvPr>
            <p:ph idx="14" hasCustomPrompt="1"/>
          </p:nvPr>
        </p:nvSpPr>
        <p:spPr>
          <a:xfrm>
            <a:off x="6281895" y="4136965"/>
            <a:ext cx="2563241" cy="2024480"/>
          </a:xfrm>
        </p:spPr>
        <p:txBody>
          <a:bodyPr/>
          <a:lstStyle>
            <a:lvl1pPr marL="0" indent="0" algn="ctr">
              <a:buNone/>
              <a:defRPr>
                <a:solidFill>
                  <a:srgbClr val="000000"/>
                </a:solidFill>
              </a:defRPr>
            </a:lvl1pPr>
          </a:lstStyle>
          <a:p>
            <a:pPr lvl="0"/>
            <a:r>
              <a:rPr lang="en-US" dirty="0"/>
              <a:t>Insert here 7</a:t>
            </a:r>
          </a:p>
        </p:txBody>
      </p:sp>
      <p:sp>
        <p:nvSpPr>
          <p:cNvPr id="20" name="Content Placeholder 8">
            <a:extLst>
              <a:ext uri="{FF2B5EF4-FFF2-40B4-BE49-F238E27FC236}">
                <a16:creationId xmlns:a16="http://schemas.microsoft.com/office/drawing/2014/main" id="{AC6187B3-59CD-4356-83E5-962B5ACC4AEB}"/>
              </a:ext>
            </a:extLst>
          </p:cNvPr>
          <p:cNvSpPr>
            <a:spLocks noGrp="1"/>
          </p:cNvSpPr>
          <p:nvPr>
            <p:ph idx="16" hasCustomPrompt="1"/>
          </p:nvPr>
        </p:nvSpPr>
        <p:spPr>
          <a:xfrm>
            <a:off x="9151915" y="4136965"/>
            <a:ext cx="2563241" cy="2024480"/>
          </a:xfrm>
        </p:spPr>
        <p:txBody>
          <a:bodyPr/>
          <a:lstStyle>
            <a:lvl1pPr marL="0" indent="0" algn="ctr">
              <a:buNone/>
              <a:defRPr>
                <a:solidFill>
                  <a:srgbClr val="000000"/>
                </a:solidFill>
              </a:defRPr>
            </a:lvl1pPr>
          </a:lstStyle>
          <a:p>
            <a:pPr lvl="0"/>
            <a:r>
              <a:rPr lang="en-US" dirty="0"/>
              <a:t>Insert here 8</a:t>
            </a:r>
          </a:p>
        </p:txBody>
      </p:sp>
    </p:spTree>
    <p:custDataLst>
      <p:tags r:id="rId1"/>
    </p:custDataLst>
    <p:extLst>
      <p:ext uri="{BB962C8B-B14F-4D97-AF65-F5344CB8AC3E}">
        <p14:creationId xmlns:p14="http://schemas.microsoft.com/office/powerpoint/2010/main" val="3309513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440090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Imag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6" name="Content Placeholder Bottom">
            <a:extLst>
              <a:ext uri="{FF2B5EF4-FFF2-40B4-BE49-F238E27FC236}">
                <a16:creationId xmlns:a16="http://schemas.microsoft.com/office/drawing/2014/main" id="{4003AB72-C071-4875-8D31-00FB47092143}"/>
              </a:ext>
            </a:extLst>
          </p:cNvPr>
          <p:cNvSpPr>
            <a:spLocks noGrp="1"/>
          </p:cNvSpPr>
          <p:nvPr>
            <p:ph sz="half" idx="15" hasCustomPrompt="1"/>
          </p:nvPr>
        </p:nvSpPr>
        <p:spPr>
          <a:xfrm>
            <a:off x="3624199" y="4136860"/>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2480589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mag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4" name="Image Placeholder 2">
            <a:extLst>
              <a:ext uri="{FF2B5EF4-FFF2-40B4-BE49-F238E27FC236}">
                <a16:creationId xmlns:a16="http://schemas.microsoft.com/office/drawing/2014/main" id="{329BB347-70F5-49B3-A1D7-9C05C8ED5028}"/>
              </a:ext>
            </a:extLst>
          </p:cNvPr>
          <p:cNvSpPr>
            <a:spLocks noGrp="1"/>
          </p:cNvSpPr>
          <p:nvPr>
            <p:ph sz="half" idx="14" hasCustomPrompt="1"/>
          </p:nvPr>
        </p:nvSpPr>
        <p:spPr>
          <a:xfrm>
            <a:off x="479343" y="3207219"/>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5" name="Content Placeholder Middle">
            <a:extLst>
              <a:ext uri="{FF2B5EF4-FFF2-40B4-BE49-F238E27FC236}">
                <a16:creationId xmlns:a16="http://schemas.microsoft.com/office/drawing/2014/main" id="{E344C337-1A6E-4BE6-8E9E-7076FBBEEFAC}"/>
              </a:ext>
            </a:extLst>
          </p:cNvPr>
          <p:cNvSpPr>
            <a:spLocks noGrp="1"/>
          </p:cNvSpPr>
          <p:nvPr>
            <p:ph sz="half" idx="15" hasCustomPrompt="1"/>
          </p:nvPr>
        </p:nvSpPr>
        <p:spPr>
          <a:xfrm>
            <a:off x="3626700" y="3207216"/>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6" name="Image Placeholder 3">
            <a:extLst>
              <a:ext uri="{FF2B5EF4-FFF2-40B4-BE49-F238E27FC236}">
                <a16:creationId xmlns:a16="http://schemas.microsoft.com/office/drawing/2014/main" id="{A70ED764-0931-4273-A125-CE2D6E0F8A8D}"/>
              </a:ext>
            </a:extLst>
          </p:cNvPr>
          <p:cNvSpPr>
            <a:spLocks noGrp="1"/>
          </p:cNvSpPr>
          <p:nvPr>
            <p:ph sz="half" idx="16" hasCustomPrompt="1"/>
          </p:nvPr>
        </p:nvSpPr>
        <p:spPr>
          <a:xfrm>
            <a:off x="479343" y="4631282"/>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7" name="Content Placeholder Bottom">
            <a:extLst>
              <a:ext uri="{FF2B5EF4-FFF2-40B4-BE49-F238E27FC236}">
                <a16:creationId xmlns:a16="http://schemas.microsoft.com/office/drawing/2014/main" id="{1A924411-097F-4689-AC4D-9173B40A69F2}"/>
              </a:ext>
            </a:extLst>
          </p:cNvPr>
          <p:cNvSpPr>
            <a:spLocks noGrp="1"/>
          </p:cNvSpPr>
          <p:nvPr>
            <p:ph sz="half" idx="17" hasCustomPrompt="1"/>
          </p:nvPr>
        </p:nvSpPr>
        <p:spPr>
          <a:xfrm>
            <a:off x="3626700" y="4631279"/>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190736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Four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1"/>
          <p:cNvSpPr>
            <a:spLocks noGrp="1"/>
          </p:cNvSpPr>
          <p:nvPr>
            <p:ph sz="half" idx="2" hasCustomPrompt="1"/>
          </p:nvPr>
        </p:nvSpPr>
        <p:spPr>
          <a:xfrm>
            <a:off x="3624200" y="182562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0" name="Image Placeholder 2">
            <a:extLst>
              <a:ext uri="{FF2B5EF4-FFF2-40B4-BE49-F238E27FC236}">
                <a16:creationId xmlns:a16="http://schemas.microsoft.com/office/drawing/2014/main" id="{02C25FD2-E251-4DC4-8F30-3EDA9A61D7DC}"/>
              </a:ext>
            </a:extLst>
          </p:cNvPr>
          <p:cNvSpPr>
            <a:spLocks noGrp="1"/>
          </p:cNvSpPr>
          <p:nvPr>
            <p:ph sz="half" idx="14" hasCustomPrompt="1"/>
          </p:nvPr>
        </p:nvSpPr>
        <p:spPr>
          <a:xfrm>
            <a:off x="476843" y="294143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1" name="Content Placeholder 2">
            <a:extLst>
              <a:ext uri="{FF2B5EF4-FFF2-40B4-BE49-F238E27FC236}">
                <a16:creationId xmlns:a16="http://schemas.microsoft.com/office/drawing/2014/main" id="{6FFE322F-E595-4582-997C-0A06F238C8D3}"/>
              </a:ext>
            </a:extLst>
          </p:cNvPr>
          <p:cNvSpPr>
            <a:spLocks noGrp="1"/>
          </p:cNvSpPr>
          <p:nvPr>
            <p:ph sz="half" idx="15" hasCustomPrompt="1"/>
          </p:nvPr>
        </p:nvSpPr>
        <p:spPr>
          <a:xfrm>
            <a:off x="3624200" y="294143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2" name="Image Placeholder 3">
            <a:extLst>
              <a:ext uri="{FF2B5EF4-FFF2-40B4-BE49-F238E27FC236}">
                <a16:creationId xmlns:a16="http://schemas.microsoft.com/office/drawing/2014/main" id="{647E63CA-E745-4DE2-B25A-D398F113EFA6}"/>
              </a:ext>
            </a:extLst>
          </p:cNvPr>
          <p:cNvSpPr>
            <a:spLocks noGrp="1"/>
          </p:cNvSpPr>
          <p:nvPr>
            <p:ph sz="half" idx="16" hasCustomPrompt="1"/>
          </p:nvPr>
        </p:nvSpPr>
        <p:spPr>
          <a:xfrm>
            <a:off x="480444" y="406596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3" name="Content Placeholder 3">
            <a:extLst>
              <a:ext uri="{FF2B5EF4-FFF2-40B4-BE49-F238E27FC236}">
                <a16:creationId xmlns:a16="http://schemas.microsoft.com/office/drawing/2014/main" id="{EFE66096-5B65-4DD6-9AD6-9E55675E34CD}"/>
              </a:ext>
            </a:extLst>
          </p:cNvPr>
          <p:cNvSpPr>
            <a:spLocks noGrp="1"/>
          </p:cNvSpPr>
          <p:nvPr>
            <p:ph sz="half" idx="17" hasCustomPrompt="1"/>
          </p:nvPr>
        </p:nvSpPr>
        <p:spPr>
          <a:xfrm>
            <a:off x="3627801" y="406595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4" name="Image Placeholder 4">
            <a:extLst>
              <a:ext uri="{FF2B5EF4-FFF2-40B4-BE49-F238E27FC236}">
                <a16:creationId xmlns:a16="http://schemas.microsoft.com/office/drawing/2014/main" id="{765390A9-B975-43C8-86E6-45E636A649C5}"/>
              </a:ext>
            </a:extLst>
          </p:cNvPr>
          <p:cNvSpPr>
            <a:spLocks noGrp="1"/>
          </p:cNvSpPr>
          <p:nvPr>
            <p:ph sz="half" idx="18" hasCustomPrompt="1"/>
          </p:nvPr>
        </p:nvSpPr>
        <p:spPr>
          <a:xfrm>
            <a:off x="480444" y="518177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4</a:t>
            </a:r>
          </a:p>
        </p:txBody>
      </p:sp>
      <p:sp>
        <p:nvSpPr>
          <p:cNvPr id="15" name="Content Placeholder 4">
            <a:extLst>
              <a:ext uri="{FF2B5EF4-FFF2-40B4-BE49-F238E27FC236}">
                <a16:creationId xmlns:a16="http://schemas.microsoft.com/office/drawing/2014/main" id="{04B6F74B-2775-4949-A70C-BCBBFE20C3A2}"/>
              </a:ext>
            </a:extLst>
          </p:cNvPr>
          <p:cNvSpPr>
            <a:spLocks noGrp="1"/>
          </p:cNvSpPr>
          <p:nvPr>
            <p:ph sz="half" idx="19" hasCustomPrompt="1"/>
          </p:nvPr>
        </p:nvSpPr>
        <p:spPr>
          <a:xfrm>
            <a:off x="3627801" y="518176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369600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610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302E-3CB5-42AD-B464-F6B07B511A7B}"/>
              </a:ext>
            </a:extLst>
          </p:cNvPr>
          <p:cNvSpPr>
            <a:spLocks noGrp="1"/>
          </p:cNvSpPr>
          <p:nvPr>
            <p:ph type="title"/>
          </p:nvPr>
        </p:nvSpPr>
        <p:spPr/>
        <p:txBody>
          <a:bodyPr/>
          <a:lstStyle/>
          <a:p>
            <a:r>
              <a:rPr lang="en-US"/>
              <a:t>Click to edit Master title style</a:t>
            </a:r>
          </a:p>
        </p:txBody>
      </p:sp>
      <p:sp>
        <p:nvSpPr>
          <p:cNvPr id="4" name="Media Placeholder 3">
            <a:extLst>
              <a:ext uri="{FF2B5EF4-FFF2-40B4-BE49-F238E27FC236}">
                <a16:creationId xmlns:a16="http://schemas.microsoft.com/office/drawing/2014/main" id="{50C3DAD5-7018-41AE-A45F-20014BF27990}"/>
              </a:ext>
            </a:extLst>
          </p:cNvPr>
          <p:cNvSpPr>
            <a:spLocks noGrp="1"/>
          </p:cNvSpPr>
          <p:nvPr>
            <p:ph type="media" sz="quarter" idx="10"/>
          </p:nvPr>
        </p:nvSpPr>
        <p:spPr>
          <a:xfrm>
            <a:off x="476250" y="2120900"/>
            <a:ext cx="6361113" cy="3683000"/>
          </a:xfrm>
        </p:spPr>
        <p:txBody>
          <a:bodyPr/>
          <a:lstStyle>
            <a:lvl1pPr marL="0" indent="0">
              <a:buNone/>
              <a:defRPr/>
            </a:lvl1pPr>
          </a:lstStyle>
          <a:p>
            <a:endParaRPr lang="en-US" dirty="0"/>
          </a:p>
        </p:txBody>
      </p:sp>
      <p:sp>
        <p:nvSpPr>
          <p:cNvPr id="9" name="Text Placeholder 8">
            <a:extLst>
              <a:ext uri="{FF2B5EF4-FFF2-40B4-BE49-F238E27FC236}">
                <a16:creationId xmlns:a16="http://schemas.microsoft.com/office/drawing/2014/main" id="{AD03E3FD-A040-4AA5-BC67-8F46FFA45485}"/>
              </a:ext>
            </a:extLst>
          </p:cNvPr>
          <p:cNvSpPr>
            <a:spLocks noGrp="1"/>
          </p:cNvSpPr>
          <p:nvPr>
            <p:ph type="body" sz="quarter" idx="11" hasCustomPrompt="1"/>
          </p:nvPr>
        </p:nvSpPr>
        <p:spPr>
          <a:xfrm>
            <a:off x="7646988" y="3962401"/>
            <a:ext cx="3922712" cy="1841500"/>
          </a:xfrm>
        </p:spPr>
        <p:txBody>
          <a:bodyPr/>
          <a:lstStyle>
            <a:lvl1pPr marL="0" indent="0">
              <a:buNone/>
              <a:defRPr sz="1800"/>
            </a:lvl1pPr>
            <a:lvl5pPr>
              <a:defRPr sz="2400" b="0">
                <a:solidFill>
                  <a:srgbClr val="000000"/>
                </a:solidFill>
              </a:defRPr>
            </a:lvl5pPr>
          </a:lstStyle>
          <a:p>
            <a:pPr lvl="0"/>
            <a:r>
              <a:rPr lang="en-US" dirty="0"/>
              <a:t>Click to add caption to accompany content. </a:t>
            </a:r>
          </a:p>
        </p:txBody>
      </p:sp>
    </p:spTree>
    <p:extLst>
      <p:ext uri="{BB962C8B-B14F-4D97-AF65-F5344CB8AC3E}">
        <p14:creationId xmlns:p14="http://schemas.microsoft.com/office/powerpoint/2010/main" val="1945473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First Slide)" preserve="1">
  <p:cSld name="1_Title (First Slide)">
    <p:spTree>
      <p:nvGrpSpPr>
        <p:cNvPr id="1" name="Shape 14"/>
        <p:cNvGrpSpPr/>
        <p:nvPr/>
      </p:nvGrpSpPr>
      <p:grpSpPr>
        <a:xfrm>
          <a:off x="0" y="0"/>
          <a:ext cx="0" cy="0"/>
          <a:chOff x="0" y="0"/>
          <a:chExt cx="0" cy="0"/>
        </a:xfrm>
      </p:grpSpPr>
      <p:sp>
        <p:nvSpPr>
          <p:cNvPr id="16" name="Google Shape;16;p9"/>
          <p:cNvSpPr txBox="1">
            <a:spLocks noGrp="1"/>
          </p:cNvSpPr>
          <p:nvPr>
            <p:ph type="ctrTitle"/>
          </p:nvPr>
        </p:nvSpPr>
        <p:spPr>
          <a:xfrm>
            <a:off x="5646420" y="1168663"/>
            <a:ext cx="6104302"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5646420" y="3809720"/>
            <a:ext cx="6104302" cy="142493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3200"/>
              <a:buNone/>
              <a:defRPr sz="3200">
                <a:solidFill>
                  <a:schemeClr val="lt1"/>
                </a:solidFill>
              </a:defRPr>
            </a:lvl1pPr>
            <a:lvl2pPr lvl="1" algn="ctr">
              <a:lnSpc>
                <a:spcPct val="100000"/>
              </a:lnSpc>
              <a:spcBef>
                <a:spcPts val="800"/>
              </a:spcBef>
              <a:spcAft>
                <a:spcPts val="0"/>
              </a:spcAft>
              <a:buSzPts val="2000"/>
              <a:buNone/>
              <a:defRPr sz="2000"/>
            </a:lvl2pPr>
            <a:lvl3pPr lvl="2" algn="ctr">
              <a:lnSpc>
                <a:spcPct val="100000"/>
              </a:lnSpc>
              <a:spcBef>
                <a:spcPts val="800"/>
              </a:spcBef>
              <a:spcAft>
                <a:spcPts val="0"/>
              </a:spcAft>
              <a:buSzPts val="1440"/>
              <a:buNone/>
              <a:defRPr sz="1800"/>
            </a:lvl3pPr>
            <a:lvl4pPr lvl="3" algn="ctr">
              <a:lnSpc>
                <a:spcPct val="90000"/>
              </a:lnSpc>
              <a:spcBef>
                <a:spcPts val="800"/>
              </a:spcBef>
              <a:spcAft>
                <a:spcPts val="0"/>
              </a:spcAft>
              <a:buClr>
                <a:srgbClr val="000000"/>
              </a:buClr>
              <a:buSzPts val="1600"/>
              <a:buNone/>
              <a:defRPr sz="1600"/>
            </a:lvl4pPr>
            <a:lvl5pPr lvl="4" algn="ctr">
              <a:lnSpc>
                <a:spcPct val="90000"/>
              </a:lnSpc>
              <a:spcBef>
                <a:spcPts val="500"/>
              </a:spcBef>
              <a:spcAft>
                <a:spcPts val="0"/>
              </a:spcAft>
              <a:buClr>
                <a:schemeClr val="accen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
          <p:cNvSpPr>
            <a:spLocks noGrp="1"/>
          </p:cNvSpPr>
          <p:nvPr>
            <p:ph type="pic" idx="2"/>
          </p:nvPr>
        </p:nvSpPr>
        <p:spPr>
          <a:xfrm>
            <a:off x="475250" y="808037"/>
            <a:ext cx="4713288" cy="52419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4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800"/>
              </a:spcBef>
              <a:spcAft>
                <a:spcPts val="0"/>
              </a:spcAft>
              <a:buClr>
                <a:schemeClr val="accent1"/>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800"/>
              </a:spcBef>
              <a:spcAft>
                <a:spcPts val="0"/>
              </a:spcAft>
              <a:buClr>
                <a:schemeClr val="accent1"/>
              </a:buClr>
              <a:buSzPts val="1920"/>
              <a:buFont typeface="Noto Sans Symbols"/>
              <a:buChar char="▪"/>
              <a:defRPr sz="2400" b="0" i="0" u="none" strike="noStrike" cap="none">
                <a:solidFill>
                  <a:srgbClr val="000000"/>
                </a:solidFill>
                <a:latin typeface="Arial"/>
                <a:ea typeface="Arial"/>
                <a:cs typeface="Arial"/>
                <a:sym typeface="Arial"/>
              </a:defRPr>
            </a:lvl3pPr>
            <a:lvl4pPr marR="0" lvl="3"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90000"/>
              </a:lnSpc>
              <a:spcBef>
                <a:spcPts val="500"/>
              </a:spcBef>
              <a:spcAft>
                <a:spcPts val="0"/>
              </a:spcAft>
              <a:buClr>
                <a:schemeClr val="accent1"/>
              </a:buClr>
              <a:buSzPts val="3200"/>
              <a:buFont typeface="Arial"/>
              <a:buChar char="•"/>
              <a:defRPr sz="3200" b="1" i="0" u="none" strike="noStrike" cap="none">
                <a:solidFill>
                  <a:schemeClr val="accen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969601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Content" preserve="1">
  <p:cSld name="1_Three Content">
    <p:spTree>
      <p:nvGrpSpPr>
        <p:cNvPr id="1" name="Shape 38"/>
        <p:cNvGrpSpPr/>
        <p:nvPr/>
      </p:nvGrpSpPr>
      <p:grpSpPr>
        <a:xfrm>
          <a:off x="0" y="0"/>
          <a:ext cx="0" cy="0"/>
          <a:chOff x="0" y="0"/>
          <a:chExt cx="0" cy="0"/>
        </a:xfrm>
      </p:grpSpPr>
      <p:sp>
        <p:nvSpPr>
          <p:cNvPr id="39" name="Google Shape;39;p27"/>
          <p:cNvSpPr txBox="1">
            <a:spLocks noGrp="1"/>
          </p:cNvSpPr>
          <p:nvPr>
            <p:ph type="title"/>
          </p:nvPr>
        </p:nvSpPr>
        <p:spPr>
          <a:xfrm>
            <a:off x="476843" y="473246"/>
            <a:ext cx="11241915" cy="90967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7"/>
          <p:cNvSpPr txBox="1">
            <a:spLocks noGrp="1"/>
          </p:cNvSpPr>
          <p:nvPr>
            <p:ph type="body" idx="1"/>
          </p:nvPr>
        </p:nvSpPr>
        <p:spPr>
          <a:xfrm>
            <a:off x="476844" y="1582938"/>
            <a:ext cx="3344530" cy="800219"/>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7"/>
          <p:cNvSpPr txBox="1">
            <a:spLocks noGrp="1"/>
          </p:cNvSpPr>
          <p:nvPr>
            <p:ph type="body" idx="2"/>
          </p:nvPr>
        </p:nvSpPr>
        <p:spPr>
          <a:xfrm>
            <a:off x="476844" y="2583180"/>
            <a:ext cx="3344530" cy="3593782"/>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7"/>
          <p:cNvSpPr txBox="1">
            <a:spLocks noGrp="1"/>
          </p:cNvSpPr>
          <p:nvPr>
            <p:ph type="body" idx="3"/>
          </p:nvPr>
        </p:nvSpPr>
        <p:spPr>
          <a:xfrm>
            <a:off x="4423735" y="1582937"/>
            <a:ext cx="3344530" cy="800219"/>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7"/>
          <p:cNvSpPr txBox="1">
            <a:spLocks noGrp="1"/>
          </p:cNvSpPr>
          <p:nvPr>
            <p:ph type="body" idx="4"/>
          </p:nvPr>
        </p:nvSpPr>
        <p:spPr>
          <a:xfrm>
            <a:off x="4423735" y="2583179"/>
            <a:ext cx="3344530" cy="359719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5"/>
          </p:nvPr>
        </p:nvSpPr>
        <p:spPr>
          <a:xfrm>
            <a:off x="8366760" y="1588654"/>
            <a:ext cx="3344530" cy="800219"/>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7"/>
          <p:cNvSpPr txBox="1">
            <a:spLocks noGrp="1"/>
          </p:cNvSpPr>
          <p:nvPr>
            <p:ph type="body" idx="6"/>
          </p:nvPr>
        </p:nvSpPr>
        <p:spPr>
          <a:xfrm>
            <a:off x="8370626" y="2579767"/>
            <a:ext cx="3344530" cy="359719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99971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476843" y="473245"/>
            <a:ext cx="11241915" cy="121744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6"/>
          <p:cNvSpPr txBox="1">
            <a:spLocks noGrp="1"/>
          </p:cNvSpPr>
          <p:nvPr>
            <p:ph type="body" idx="1"/>
          </p:nvPr>
        </p:nvSpPr>
        <p:spPr>
          <a:xfrm>
            <a:off x="476843"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6"/>
          <p:cNvSpPr txBox="1">
            <a:spLocks noGrp="1"/>
          </p:cNvSpPr>
          <p:nvPr>
            <p:ph type="body" idx="2"/>
          </p:nvPr>
        </p:nvSpPr>
        <p:spPr>
          <a:xfrm>
            <a:off x="476843" y="2473693"/>
            <a:ext cx="5542957" cy="370327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3"/>
          </p:nvPr>
        </p:nvSpPr>
        <p:spPr>
          <a:xfrm>
            <a:off x="6172200"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body" idx="4"/>
          </p:nvPr>
        </p:nvSpPr>
        <p:spPr>
          <a:xfrm>
            <a:off x="6172200" y="2473691"/>
            <a:ext cx="5542956" cy="3703271"/>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7858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9833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9/6/2023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409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775B394-D9F9-4F0C-B15D-605F45CB9E9F}" type="datetime1">
              <a:rPr lang="en-US" smtClean="0"/>
              <a:t>9/6/2023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6325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9667345-2558-425A-8533-9BFDBCE15005}" type="datetime1">
              <a:rPr lang="en-US" smtClean="0"/>
              <a:t>9/6/2023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30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2BEA474-078D-4E9B-9B14-09A87B19DC46}" type="datetime1">
              <a:rPr lang="en-US" smtClean="0"/>
              <a:t>9/6/2023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6350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9/6/2023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1677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ags" Target="../tags/tag1.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D6E202-B606-4609-B914-27C9371A1F6D}" type="datetime1">
              <a:rPr lang="en-US" smtClean="0"/>
              <a:t>9/6/2023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81788241"/>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2">
                    <a:lumMod val="10000"/>
                  </a:schemeClr>
                </a:solidFill>
                <a:latin typeface="+mn-lt"/>
              </a:rPr>
              <a:pPr/>
              <a:t>‹#›</a:t>
            </a:fld>
            <a:endParaRPr lang="en-US" sz="1100" dirty="0">
              <a:solidFill>
                <a:schemeClr val="bg2">
                  <a:lumMod val="10000"/>
                </a:schemeClr>
              </a:solidFill>
              <a:latin typeface="+mn-lt"/>
            </a:endParaRPr>
          </a:p>
        </p:txBody>
      </p:sp>
      <p:sp>
        <p:nvSpPr>
          <p:cNvPr id="2" name="Title Placeholde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5" name="Logo">
            <a:extLst>
              <a:ext uri="{FF2B5EF4-FFF2-40B4-BE49-F238E27FC236}">
                <a16:creationId xmlns:a16="http://schemas.microsoft.com/office/drawing/2014/main" id="{7D9DE7A7-3324-4B9D-A406-42B62C5A8F9E}"/>
              </a:ext>
              <a:ext uri="{C183D7F6-B498-43B3-948B-1728B52AA6E4}">
                <adec:decorative xmlns:adec="http://schemas.microsoft.com/office/drawing/2017/decorative" val="1"/>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pyright">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2103120" y="6355080"/>
            <a:ext cx="8288655" cy="600164"/>
          </a:xfrm>
          <a:prstGeom prst="rect">
            <a:avLst/>
          </a:prstGeom>
          <a:noFill/>
        </p:spPr>
        <p:txBody>
          <a:bodyPr wrap="square" rtlCol="0">
            <a:spAutoFit/>
          </a:bodyPr>
          <a:lstStyle/>
          <a:p>
            <a:r>
              <a:rPr lang="en-US" sz="1100" dirty="0">
                <a:solidFill>
                  <a:schemeClr val="accent1"/>
                </a:solidFill>
                <a:latin typeface="+mn-lt"/>
              </a:rPr>
              <a:t>Coon, Introduction to Psychology, 16th Edition. © 2022 Cengage. All Rights Reserved. May not be scanned, copied or duplicated, or posted to a publicly accessible website, in whole or in part.</a:t>
            </a:r>
          </a:p>
          <a:p>
            <a:endParaRPr lang="en-US" sz="1100" dirty="0">
              <a:solidFill>
                <a:schemeClr val="accent1"/>
              </a:solidFill>
              <a:latin typeface="+mn-lt"/>
            </a:endParaRPr>
          </a:p>
        </p:txBody>
      </p:sp>
    </p:spTree>
    <p:custDataLst>
      <p:tags r:id="rId18"/>
    </p:custDataLst>
    <p:extLst>
      <p:ext uri="{BB962C8B-B14F-4D97-AF65-F5344CB8AC3E}">
        <p14:creationId xmlns:p14="http://schemas.microsoft.com/office/powerpoint/2010/main" val="24476092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SzPct val="100000"/>
        <a:buFont typeface="Arial" panose="020B0604020202020204" pitchFamily="34" charset="0"/>
        <a:buChar char="•"/>
        <a:defRPr sz="2400" b="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pO2x4bsdK9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pressbooks-dev.oer.hawaii.edu/biology/chapter/sensory-processes/#fig-ch36_01_0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verywellmind.com/what-is-attention-2795009"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sychologydictionary.org/feature-detector/" TargetMode="External"/><Relationship Id="rId2" Type="http://schemas.openxmlformats.org/officeDocument/2006/relationships/hyperlink" Target="https://psychologydictionary.org/complex/" TargetMode="External"/><Relationship Id="rId1" Type="http://schemas.openxmlformats.org/officeDocument/2006/relationships/slideLayout" Target="../slideLayouts/slideLayout2.xml"/><Relationship Id="rId5" Type="http://schemas.openxmlformats.org/officeDocument/2006/relationships/hyperlink" Target="https://psychologydictionary.org/detection-theory/" TargetMode="External"/><Relationship Id="rId4" Type="http://schemas.openxmlformats.org/officeDocument/2006/relationships/hyperlink" Target="https://psychologydictionary.org/featur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verywellmind.com/expectation-vs-reality-trap-4570968" TargetMode="External"/><Relationship Id="rId2" Type="http://schemas.openxmlformats.org/officeDocument/2006/relationships/hyperlink" Target="https://www.verywellmind.com/perception-and-the-perceptual-process-2795839" TargetMode="External"/><Relationship Id="rId1" Type="http://schemas.openxmlformats.org/officeDocument/2006/relationships/slideLayout" Target="../slideLayouts/slideLayout2.xml"/><Relationship Id="rId4" Type="http://schemas.openxmlformats.org/officeDocument/2006/relationships/hyperlink" Target="https://www.verywellmind.com/what-is-sensory-adaptation-2795869"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201839" y="1454964"/>
            <a:ext cx="3342460" cy="3308840"/>
          </a:xfrm>
        </p:spPr>
        <p:txBody>
          <a:bodyPr>
            <a:normAutofit/>
          </a:bodyPr>
          <a:lstStyle/>
          <a:p>
            <a:r>
              <a:rPr lang="en-US" sz="4200" dirty="0"/>
              <a:t>Psychology</a:t>
            </a:r>
            <a:br>
              <a:rPr lang="en-US" sz="4200" dirty="0"/>
            </a:br>
            <a:r>
              <a:rPr lang="en-US" sz="4200" dirty="0"/>
              <a:t>132</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201839" y="4763803"/>
            <a:ext cx="3342460" cy="1464378"/>
          </a:xfrm>
        </p:spPr>
        <p:txBody>
          <a:bodyPr>
            <a:normAutofit/>
          </a:bodyPr>
          <a:lstStyle/>
          <a:p>
            <a:r>
              <a:rPr lang="en-US" sz="1800" dirty="0"/>
              <a:t>M. Hines</a:t>
            </a:r>
          </a:p>
          <a:p>
            <a:r>
              <a:rPr lang="en-US" sz="1800" dirty="0"/>
              <a:t>Professor of Psychology</a:t>
            </a:r>
          </a:p>
          <a:p>
            <a:r>
              <a:rPr lang="en-US" sz="1800" dirty="0"/>
              <a:t>Chapter 5</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516" r="-2" b="13683"/>
          <a:stretch/>
        </p:blipFill>
        <p:spPr>
          <a:xfrm>
            <a:off x="-1" y="10"/>
            <a:ext cx="7554140" cy="6857990"/>
          </a:xfrm>
          <a:prstGeom prst="rect">
            <a:avLst/>
          </a:prstGeom>
        </p:spPr>
      </p:pic>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071D-E38D-EC80-5534-D3F1A42D21D4}"/>
              </a:ext>
            </a:extLst>
          </p:cNvPr>
          <p:cNvSpPr>
            <a:spLocks noGrp="1"/>
          </p:cNvSpPr>
          <p:nvPr>
            <p:ph type="title"/>
          </p:nvPr>
        </p:nvSpPr>
        <p:spPr>
          <a:xfrm>
            <a:off x="650668" y="629266"/>
            <a:ext cx="6249784" cy="1641986"/>
          </a:xfrm>
        </p:spPr>
        <p:txBody>
          <a:bodyPr>
            <a:normAutofit/>
          </a:bodyPr>
          <a:lstStyle/>
          <a:p>
            <a:r>
              <a:rPr lang="en-US" sz="3900" dirty="0"/>
              <a:t>Transduction:  The Sense Organs’ Primary Job</a:t>
            </a:r>
          </a:p>
        </p:txBody>
      </p:sp>
      <p:pic>
        <p:nvPicPr>
          <p:cNvPr id="16" name="Picture 15" descr="Light bulb on yellow background with sketched light beams and cord">
            <a:extLst>
              <a:ext uri="{FF2B5EF4-FFF2-40B4-BE49-F238E27FC236}">
                <a16:creationId xmlns:a16="http://schemas.microsoft.com/office/drawing/2014/main" id="{1279EC89-3186-61A2-9010-20D406898F91}"/>
              </a:ext>
            </a:extLst>
          </p:cNvPr>
          <p:cNvPicPr>
            <a:picLocks noChangeAspect="1"/>
          </p:cNvPicPr>
          <p:nvPr/>
        </p:nvPicPr>
        <p:blipFill rotWithShape="1">
          <a:blip r:embed="rId3"/>
          <a:srcRect l="51591" r="6740"/>
          <a:stretch/>
        </p:blipFill>
        <p:spPr>
          <a:xfrm>
            <a:off x="7548152" y="10"/>
            <a:ext cx="4646658" cy="6857990"/>
          </a:xfrm>
          <a:prstGeom prst="rect">
            <a:avLst/>
          </a:prstGeom>
        </p:spPr>
      </p:pic>
      <p:sp>
        <p:nvSpPr>
          <p:cNvPr id="27" name="Rectangle 26">
            <a:extLst>
              <a:ext uri="{FF2B5EF4-FFF2-40B4-BE49-F238E27FC236}">
                <a16:creationId xmlns:a16="http://schemas.microsoft.com/office/drawing/2014/main" id="{4554089D-779D-46F6-81CB-EA9C1269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2752EDC-41FA-B32A-BC28-299F7A5B72B7}"/>
              </a:ext>
            </a:extLst>
          </p:cNvPr>
          <p:cNvSpPr>
            <a:spLocks noGrp="1"/>
          </p:cNvSpPr>
          <p:nvPr>
            <p:ph idx="1"/>
          </p:nvPr>
        </p:nvSpPr>
        <p:spPr>
          <a:xfrm>
            <a:off x="650668" y="2438400"/>
            <a:ext cx="6249784" cy="3809999"/>
          </a:xfrm>
        </p:spPr>
        <p:txBody>
          <a:bodyPr>
            <a:normAutofit/>
          </a:bodyPr>
          <a:lstStyle/>
          <a:p>
            <a:r>
              <a:rPr lang="en-US" sz="1900"/>
              <a:t>Sense organs:  eyes, ears, tongue, nose and skin</a:t>
            </a:r>
          </a:p>
          <a:p>
            <a:pPr marL="0" indent="0">
              <a:buNone/>
            </a:pPr>
            <a:r>
              <a:rPr lang="en-US" sz="1900"/>
              <a:t>	Act as biological transducers:  convert one 	kind of energy into another.</a:t>
            </a:r>
          </a:p>
          <a:p>
            <a:pPr marL="0" indent="0">
              <a:buNone/>
            </a:pPr>
            <a:r>
              <a:rPr lang="en-US" sz="1900"/>
              <a:t>	Converts the signals that are from the world 	into electrical energy so the brain can 	understand it.</a:t>
            </a:r>
          </a:p>
          <a:p>
            <a:endParaRPr lang="en-US" sz="1900"/>
          </a:p>
          <a:p>
            <a:r>
              <a:rPr lang="en-US" sz="1900"/>
              <a:t>Eyes:  convert light energy</a:t>
            </a:r>
          </a:p>
          <a:p>
            <a:r>
              <a:rPr lang="en-US" sz="1900"/>
              <a:t>Ears: convert mechanical energy</a:t>
            </a:r>
          </a:p>
          <a:p>
            <a:r>
              <a:rPr lang="en-US" sz="1900"/>
              <a:t>Nose and Tongue: convert chemical energy</a:t>
            </a:r>
          </a:p>
          <a:p>
            <a:endParaRPr lang="en-US" sz="1900"/>
          </a:p>
        </p:txBody>
      </p:sp>
    </p:spTree>
    <p:extLst>
      <p:ext uri="{BB962C8B-B14F-4D97-AF65-F5344CB8AC3E}">
        <p14:creationId xmlns:p14="http://schemas.microsoft.com/office/powerpoint/2010/main" val="23061996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Self-Assessment</a:t>
            </a:r>
            <a:endParaRPr dirty="0"/>
          </a:p>
        </p:txBody>
      </p:sp>
      <p:sp>
        <p:nvSpPr>
          <p:cNvPr id="150" name="Google Shape;150;p6"/>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Can you outline what happens in sensory organs during transduction?</a:t>
            </a:r>
          </a:p>
          <a:p>
            <a:pPr marL="0" marR="0" lvl="0" indent="0" algn="l" defTabSz="914400" rtl="0" eaLnBrk="1" fontAlgn="base" latinLnBrk="0" hangingPunct="1">
              <a:lnSpc>
                <a:spcPct val="100000"/>
              </a:lnSpc>
              <a:buClrTx/>
              <a:buSzTx/>
              <a:buFont typeface="Arial" panose="020B0604020202020204" pitchFamily="34" charset="0"/>
              <a:buNone/>
              <a:tabLst/>
              <a:defRPr/>
            </a:pPr>
            <a:r>
              <a:rPr lang="en-US" kern="1200" dirty="0">
                <a:latin typeface="Arial" charset="0"/>
                <a:cs typeface="Arial" charset="0"/>
              </a:rPr>
              <a:t>Describe the parts of the eye and how they process images?</a:t>
            </a:r>
          </a:p>
          <a:p>
            <a:pPr marL="0" marR="0" lvl="0" indent="0" algn="l" defTabSz="914400" rtl="0" eaLnBrk="1" fontAlgn="base" latinLnBrk="0" hangingPunct="1">
              <a:lnSpc>
                <a:spcPct val="100000"/>
              </a:lnSpc>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Can you describe</a:t>
            </a:r>
            <a:r>
              <a:rPr lang="en-US" kern="1200" dirty="0">
                <a:latin typeface="Arial" charset="0"/>
                <a:cs typeface="Arial" charset="0"/>
              </a:rPr>
              <a:t> the types of hearing loss and how they occur? </a:t>
            </a:r>
          </a:p>
          <a:p>
            <a:pPr marL="0" marR="0" lvl="0" indent="0" algn="l" defTabSz="914400" rtl="0" eaLnBrk="1" fontAlgn="base" latinLnBrk="0" hangingPunct="1">
              <a:lnSpc>
                <a:spcPct val="100000"/>
              </a:lnSpc>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Differentiate between chemical and somesthetic senses.</a:t>
            </a:r>
          </a:p>
          <a:p>
            <a:pPr marL="0" marR="0" lvl="0" indent="0" algn="l" defTabSz="914400" rtl="0" eaLnBrk="1" fontAlgn="base" latinLnBrk="0" hangingPunct="1">
              <a:lnSpc>
                <a:spcPct val="100000"/>
              </a:lnSpc>
              <a:buClrTx/>
              <a:buSzTx/>
              <a:buFont typeface="Arial" panose="020B0604020202020204" pitchFamily="34" charset="0"/>
              <a:buNone/>
              <a:tabLst/>
              <a:defRPr/>
            </a:pPr>
            <a:r>
              <a:rPr lang="en-US" kern="1200" dirty="0">
                <a:latin typeface="Arial" charset="0"/>
                <a:cs typeface="Arial" charset="0"/>
              </a:rPr>
              <a:t>Describe why we perceive things the way we do, and how transduction and experience both contribute to perception.</a:t>
            </a:r>
          </a:p>
          <a:p>
            <a:pPr marL="0" marR="0" lvl="0" indent="0" algn="l" defTabSz="914400" rtl="0" eaLnBrk="1" fontAlgn="base" latinLnBrk="0" hangingPunct="1">
              <a:lnSpc>
                <a:spcPct val="100000"/>
              </a:lnSpc>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Identify how to improve both </a:t>
            </a:r>
            <a:r>
              <a:rPr lang="en-US" kern="1200" dirty="0">
                <a:latin typeface="Arial" charset="0"/>
                <a:cs typeface="Arial" charset="0"/>
              </a:rPr>
              <a:t>verbal and nonverbal communication skills.</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293057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(1 of 6)</a:t>
            </a:r>
            <a:endParaRPr dirty="0"/>
          </a:p>
        </p:txBody>
      </p:sp>
      <p:sp>
        <p:nvSpPr>
          <p:cNvPr id="111" name="Google Shape;111;p7"/>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Define sensation and transduction, and outline what happens in the sensory organs during transduction.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Distinguish between absolute threshold and difference threshold.</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Identify four ways by which the senses reduce the amount of information sent to the brain.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three characteristics of light that are processed by the eye.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(2 of 6)</a:t>
            </a:r>
            <a:endParaRPr dirty="0"/>
          </a:p>
        </p:txBody>
      </p:sp>
      <p:sp>
        <p:nvSpPr>
          <p:cNvPr id="111" name="Google Shape;111;p7"/>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Outline what is meant by accommodation in the eye, and the conditions that result from problems with accommodation.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process of transduction in the eye, and two problems associated with color vision.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Contrast the trichromatic and opponent-process theories of color vision.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two characteristics of sound that are processed by the ear.</a:t>
            </a:r>
          </a:p>
        </p:txBody>
      </p:sp>
    </p:spTree>
    <p:extLst>
      <p:ext uri="{BB962C8B-B14F-4D97-AF65-F5344CB8AC3E}">
        <p14:creationId xmlns:p14="http://schemas.microsoft.com/office/powerpoint/2010/main" val="3104515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(3 of 6)</a:t>
            </a:r>
            <a:endParaRPr dirty="0"/>
          </a:p>
        </p:txBody>
      </p:sp>
      <p:sp>
        <p:nvSpPr>
          <p:cNvPr id="111" name="Google Shape;111;p7"/>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process of transduction in the ear, and two associated forms of hearing loss.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Contrast the frequency and place theory of hearing pitch.</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Name the two chemical senses and three somesthetic senses.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process of transduction in the nose. </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process of transduction on the tongue.</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10641610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(4 of 6)</a:t>
            </a:r>
            <a:endParaRPr dirty="0"/>
          </a:p>
        </p:txBody>
      </p:sp>
      <p:sp>
        <p:nvSpPr>
          <p:cNvPr id="111" name="Google Shape;111;p7"/>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process of transduction on the skin, including the function of large and small nerve fibers in the sensation of pain.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process of transduction in the vestibular system.</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Define multimodal integration.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Explain what research on multitasking has indicated with respect to the limits on attention. </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Identify four factors that influence whether we will pay attention to a stimulus.</a:t>
            </a:r>
          </a:p>
        </p:txBody>
      </p:sp>
    </p:spTree>
    <p:extLst>
      <p:ext uri="{BB962C8B-B14F-4D97-AF65-F5344CB8AC3E}">
        <p14:creationId xmlns:p14="http://schemas.microsoft.com/office/powerpoint/2010/main" val="3134574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(5 of 6)</a:t>
            </a:r>
            <a:endParaRPr dirty="0"/>
          </a:p>
        </p:txBody>
      </p:sp>
      <p:sp>
        <p:nvSpPr>
          <p:cNvPr id="111" name="Google Shape;111;p7"/>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positive and negative effects of mind-wandering.</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relationship between sensation and perception.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Contrast bottom-up and top-down processing.</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Explain how both sensory transduction and experience contribute to similarities and differences in perception.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the effects of culture on the perception of the Müller-Lyer illusion.</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17836481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(6 of 6)</a:t>
            </a:r>
            <a:endParaRPr dirty="0"/>
          </a:p>
        </p:txBody>
      </p:sp>
      <p:sp>
        <p:nvSpPr>
          <p:cNvPr id="111" name="Google Shape;111;p7"/>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Differentiate between monocular and binocular depth cues, giving examples of each.</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Explain how depth cues are used in the world of art and by clinical psychologists using virtual reality to treat clients.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Distinguish between verbal and nonverbal communication.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Outline two verbal communication methods and two verbal communication points of view.</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Create a plan to improve your own communication with others.</a:t>
            </a:r>
          </a:p>
          <a:p>
            <a:pPr marL="0" marR="0" lvl="0" indent="0" algn="l" defTabSz="914400" rtl="0" eaLnBrk="1" fontAlgn="auto" latinLnBrk="0" hangingPunct="1">
              <a:lnSpc>
                <a:spcPct val="100000"/>
              </a:lnSpc>
              <a:spcBef>
                <a:spcPts val="1800"/>
              </a:spcBef>
              <a:spcAft>
                <a:spcPts val="0"/>
              </a:spcAft>
              <a:buClr>
                <a:srgbClr val="003865"/>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13991903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4" name="Picture 4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6" name="Oval 4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0" name="Picture 4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2" name="Rectangle 5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53">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979079-2DD5-AB86-40BA-21005A7ECB48}"/>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4800" dirty="0">
                <a:solidFill>
                  <a:srgbClr val="EBEBEB"/>
                </a:solidFill>
              </a:rPr>
              <a:t>End of Chapter 4</a:t>
            </a:r>
          </a:p>
        </p:txBody>
      </p:sp>
      <p:sp>
        <p:nvSpPr>
          <p:cNvPr id="56"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a:extLst>
              <a:ext uri="{FF2B5EF4-FFF2-40B4-BE49-F238E27FC236}">
                <a16:creationId xmlns:a16="http://schemas.microsoft.com/office/drawing/2014/main" id="{BCEDAFF1-1034-598D-7344-A5C173171C57}"/>
              </a:ext>
            </a:extLst>
          </p:cNvPr>
          <p:cNvPicPr>
            <a:picLocks noChangeAspect="1"/>
          </p:cNvPicPr>
          <p:nvPr/>
        </p:nvPicPr>
        <p:blipFill rotWithShape="1">
          <a:blip r:embed="rId7"/>
          <a:srcRect l="5157" r="16508"/>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58" name="Rectangle 57">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062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Transduction: The Sense Organs’ </a:t>
            </a:r>
            <a:br>
              <a:rPr lang="en-US" sz="4000" dirty="0"/>
            </a:br>
            <a:r>
              <a:rPr lang="en-US" sz="4000" dirty="0"/>
              <a:t>Primary Job</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Primary function of sensory organs:</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Biological transducers convert forms of energy into electrical energy to help brain understand information</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Process of sensation converts energy to sensory impressions</a:t>
            </a:r>
          </a:p>
          <a:p>
            <a:pPr marL="228600" lvl="0" indent="-76200" algn="l" rtl="0">
              <a:lnSpc>
                <a:spcPct val="100000"/>
              </a:lnSpc>
              <a:spcBef>
                <a:spcPts val="0"/>
              </a:spcBef>
              <a:spcAft>
                <a:spcPts val="0"/>
              </a:spcAft>
              <a:buSzPts val="24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3186-7884-5F78-4A3A-CA5E958511D3}"/>
              </a:ext>
            </a:extLst>
          </p:cNvPr>
          <p:cNvSpPr>
            <a:spLocks noGrp="1"/>
          </p:cNvSpPr>
          <p:nvPr>
            <p:ph type="title"/>
          </p:nvPr>
        </p:nvSpPr>
        <p:spPr/>
        <p:txBody>
          <a:bodyPr/>
          <a:lstStyle/>
          <a:p>
            <a:r>
              <a:rPr lang="en-US" dirty="0"/>
              <a:t>3 Steps of Transduction</a:t>
            </a:r>
          </a:p>
        </p:txBody>
      </p:sp>
      <p:sp>
        <p:nvSpPr>
          <p:cNvPr id="3" name="Content Placeholder 2">
            <a:extLst>
              <a:ext uri="{FF2B5EF4-FFF2-40B4-BE49-F238E27FC236}">
                <a16:creationId xmlns:a16="http://schemas.microsoft.com/office/drawing/2014/main" id="{85EDF3FE-C3CE-8B19-2CA8-9739768B69F2}"/>
              </a:ext>
            </a:extLst>
          </p:cNvPr>
          <p:cNvSpPr>
            <a:spLocks noGrp="1"/>
          </p:cNvSpPr>
          <p:nvPr>
            <p:ph idx="1"/>
          </p:nvPr>
        </p:nvSpPr>
        <p:spPr/>
        <p:txBody>
          <a:bodyPr/>
          <a:lstStyle/>
          <a:p>
            <a:r>
              <a:rPr lang="en-US" b="1" dirty="0"/>
              <a:t>The signal transduction pathway has three main steps:</a:t>
            </a:r>
            <a:endParaRPr lang="en-US" dirty="0"/>
          </a:p>
          <a:p>
            <a:pPr>
              <a:buFont typeface="Arial" panose="020B0604020202020204" pitchFamily="34" charset="0"/>
              <a:buChar char="•"/>
            </a:pPr>
            <a:r>
              <a:rPr lang="en-US" dirty="0"/>
              <a:t>Reception: The process by which a cell detects a signal in the environment.</a:t>
            </a:r>
          </a:p>
          <a:p>
            <a:pPr>
              <a:buFont typeface="Arial" panose="020B0604020202020204" pitchFamily="34" charset="0"/>
              <a:buChar char="•"/>
            </a:pPr>
            <a:r>
              <a:rPr lang="en-US" dirty="0"/>
              <a:t>Transduction: The process of activating a series of proteins inside the cell from the cell membrane.</a:t>
            </a:r>
          </a:p>
          <a:p>
            <a:pPr>
              <a:buFont typeface="Arial" panose="020B0604020202020204" pitchFamily="34" charset="0"/>
              <a:buChar char="•"/>
            </a:pPr>
            <a:r>
              <a:rPr lang="en-US" dirty="0"/>
              <a:t>Response: The change in behavior that occurs in the cell as a result of the signal.</a:t>
            </a:r>
          </a:p>
          <a:p>
            <a:endParaRPr lang="en-US" dirty="0"/>
          </a:p>
        </p:txBody>
      </p:sp>
    </p:spTree>
    <p:extLst>
      <p:ext uri="{BB962C8B-B14F-4D97-AF65-F5344CB8AC3E}">
        <p14:creationId xmlns:p14="http://schemas.microsoft.com/office/powerpoint/2010/main" val="3670494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3186-7884-5F78-4A3A-CA5E958511D3}"/>
              </a:ext>
            </a:extLst>
          </p:cNvPr>
          <p:cNvSpPr>
            <a:spLocks noGrp="1"/>
          </p:cNvSpPr>
          <p:nvPr>
            <p:ph type="title"/>
          </p:nvPr>
        </p:nvSpPr>
        <p:spPr/>
        <p:txBody>
          <a:bodyPr/>
          <a:lstStyle/>
          <a:p>
            <a:r>
              <a:rPr lang="en-US" dirty="0"/>
              <a:t>General Principles of Sensory Transduction</a:t>
            </a:r>
          </a:p>
        </p:txBody>
      </p:sp>
      <p:sp>
        <p:nvSpPr>
          <p:cNvPr id="3" name="Content Placeholder 2">
            <a:extLst>
              <a:ext uri="{FF2B5EF4-FFF2-40B4-BE49-F238E27FC236}">
                <a16:creationId xmlns:a16="http://schemas.microsoft.com/office/drawing/2014/main" id="{85EDF3FE-C3CE-8B19-2CA8-9739768B69F2}"/>
              </a:ext>
            </a:extLst>
          </p:cNvPr>
          <p:cNvSpPr>
            <a:spLocks noGrp="1"/>
          </p:cNvSpPr>
          <p:nvPr>
            <p:ph idx="1"/>
          </p:nvPr>
        </p:nvSpPr>
        <p:spPr/>
        <p:txBody>
          <a:bodyPr/>
          <a:lstStyle/>
          <a:p>
            <a:r>
              <a:rPr lang="en-US" dirty="0"/>
              <a:t>What is the general principle of sensory transduction? Sensory transduction is defined as energy transformation from the external world to the internal world. The energy of the external world, such as thermal energy (heat), electro-magnetic energy (light), mechanical energy (sound) and the energy from molecules (chemicals), is converted into electrochemical events in the animal nervous system.</a:t>
            </a:r>
          </a:p>
        </p:txBody>
      </p:sp>
    </p:spTree>
    <p:extLst>
      <p:ext uri="{BB962C8B-B14F-4D97-AF65-F5344CB8AC3E}">
        <p14:creationId xmlns:p14="http://schemas.microsoft.com/office/powerpoint/2010/main" val="952760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3186-7884-5F78-4A3A-CA5E958511D3}"/>
              </a:ext>
            </a:extLst>
          </p:cNvPr>
          <p:cNvSpPr>
            <a:spLocks noGrp="1"/>
          </p:cNvSpPr>
          <p:nvPr>
            <p:ph type="title"/>
          </p:nvPr>
        </p:nvSpPr>
        <p:spPr/>
        <p:txBody>
          <a:bodyPr/>
          <a:lstStyle/>
          <a:p>
            <a:r>
              <a:rPr lang="en-US" dirty="0"/>
              <a:t>General Principles of Sensory Transduction</a:t>
            </a:r>
          </a:p>
        </p:txBody>
      </p:sp>
      <p:sp>
        <p:nvSpPr>
          <p:cNvPr id="3" name="Content Placeholder 2">
            <a:extLst>
              <a:ext uri="{FF2B5EF4-FFF2-40B4-BE49-F238E27FC236}">
                <a16:creationId xmlns:a16="http://schemas.microsoft.com/office/drawing/2014/main" id="{85EDF3FE-C3CE-8B19-2CA8-9739768B69F2}"/>
              </a:ext>
            </a:extLst>
          </p:cNvPr>
          <p:cNvSpPr>
            <a:spLocks noGrp="1"/>
          </p:cNvSpPr>
          <p:nvPr>
            <p:ph idx="1"/>
          </p:nvPr>
        </p:nvSpPr>
        <p:spPr/>
        <p:txBody>
          <a:bodyPr/>
          <a:lstStyle/>
          <a:p>
            <a:r>
              <a:rPr lang="en-US" dirty="0"/>
              <a:t>The following five classes of special sense receptors are utilized for energy conversion: vision (photo); audition (sound); taste and smell (chemo); and tactile (</a:t>
            </a:r>
            <a:r>
              <a:rPr lang="en-US" dirty="0" err="1"/>
              <a:t>mechano</a:t>
            </a:r>
            <a:r>
              <a:rPr lang="en-US" dirty="0"/>
              <a:t>). There are also other special sense receptors, including </a:t>
            </a:r>
            <a:r>
              <a:rPr lang="en-US" dirty="0" err="1"/>
              <a:t>thermo</a:t>
            </a:r>
            <a:r>
              <a:rPr lang="en-US" dirty="0"/>
              <a:t> and noxious receptors. </a:t>
            </a:r>
          </a:p>
        </p:txBody>
      </p:sp>
    </p:spTree>
    <p:extLst>
      <p:ext uri="{BB962C8B-B14F-4D97-AF65-F5344CB8AC3E}">
        <p14:creationId xmlns:p14="http://schemas.microsoft.com/office/powerpoint/2010/main" val="19263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3186-7884-5F78-4A3A-CA5E958511D3}"/>
              </a:ext>
            </a:extLst>
          </p:cNvPr>
          <p:cNvSpPr>
            <a:spLocks noGrp="1"/>
          </p:cNvSpPr>
          <p:nvPr>
            <p:ph type="title"/>
          </p:nvPr>
        </p:nvSpPr>
        <p:spPr/>
        <p:txBody>
          <a:bodyPr/>
          <a:lstStyle/>
          <a:p>
            <a:r>
              <a:rPr lang="en-US" dirty="0"/>
              <a:t>General Principles of Sensory Transduction</a:t>
            </a:r>
          </a:p>
        </p:txBody>
      </p:sp>
      <p:sp>
        <p:nvSpPr>
          <p:cNvPr id="3" name="Content Placeholder 2">
            <a:extLst>
              <a:ext uri="{FF2B5EF4-FFF2-40B4-BE49-F238E27FC236}">
                <a16:creationId xmlns:a16="http://schemas.microsoft.com/office/drawing/2014/main" id="{85EDF3FE-C3CE-8B19-2CA8-9739768B69F2}"/>
              </a:ext>
            </a:extLst>
          </p:cNvPr>
          <p:cNvSpPr>
            <a:spLocks noGrp="1"/>
          </p:cNvSpPr>
          <p:nvPr>
            <p:ph idx="1"/>
          </p:nvPr>
        </p:nvSpPr>
        <p:spPr/>
        <p:txBody>
          <a:bodyPr/>
          <a:lstStyle/>
          <a:p>
            <a:r>
              <a:rPr lang="en-US" dirty="0"/>
              <a:t>There are two broad types of cellular systems that perform sensory transduction. In one, a neuron works with a sensory receptor, a cell, or cell process that is specialized to engage with and detect a specific stimulus. Stimulation of the sensory receptor activates the associated afferent neuron, which carries information about the stimulus to the central nervous system. </a:t>
            </a:r>
          </a:p>
        </p:txBody>
      </p:sp>
    </p:spTree>
    <p:extLst>
      <p:ext uri="{BB962C8B-B14F-4D97-AF65-F5344CB8AC3E}">
        <p14:creationId xmlns:p14="http://schemas.microsoft.com/office/powerpoint/2010/main" val="211081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3186-7884-5F78-4A3A-CA5E958511D3}"/>
              </a:ext>
            </a:extLst>
          </p:cNvPr>
          <p:cNvSpPr>
            <a:spLocks noGrp="1"/>
          </p:cNvSpPr>
          <p:nvPr>
            <p:ph type="title"/>
          </p:nvPr>
        </p:nvSpPr>
        <p:spPr/>
        <p:txBody>
          <a:bodyPr/>
          <a:lstStyle/>
          <a:p>
            <a:r>
              <a:rPr lang="en-US" dirty="0"/>
              <a:t>General Principles of Sensory Transduction</a:t>
            </a:r>
          </a:p>
        </p:txBody>
      </p:sp>
      <p:sp>
        <p:nvSpPr>
          <p:cNvPr id="3" name="Content Placeholder 2">
            <a:extLst>
              <a:ext uri="{FF2B5EF4-FFF2-40B4-BE49-F238E27FC236}">
                <a16:creationId xmlns:a16="http://schemas.microsoft.com/office/drawing/2014/main" id="{85EDF3FE-C3CE-8B19-2CA8-9739768B69F2}"/>
              </a:ext>
            </a:extLst>
          </p:cNvPr>
          <p:cNvSpPr>
            <a:spLocks noGrp="1"/>
          </p:cNvSpPr>
          <p:nvPr>
            <p:ph idx="1"/>
          </p:nvPr>
        </p:nvSpPr>
        <p:spPr/>
        <p:txBody>
          <a:bodyPr/>
          <a:lstStyle/>
          <a:p>
            <a:r>
              <a:rPr lang="en-US" dirty="0"/>
              <a:t>In the second type of sensory transduction, a sensory nerve ending responds to a stimulus in the internal or external environment: this neuron constitutes the sensory receptor. Free nerve endings can be stimulated by several different stimuli, thus showing little receptor specificity. For example, pain receptors in your gums and teeth may be stimulated by temperature changes, chemical stimulation, or pressure.</a:t>
            </a:r>
          </a:p>
        </p:txBody>
      </p:sp>
    </p:spTree>
    <p:extLst>
      <p:ext uri="{BB962C8B-B14F-4D97-AF65-F5344CB8AC3E}">
        <p14:creationId xmlns:p14="http://schemas.microsoft.com/office/powerpoint/2010/main" val="3697708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CAC-47A3-4D49-8DA0-C4BA9FC3A260}"/>
              </a:ext>
            </a:extLst>
          </p:cNvPr>
          <p:cNvSpPr>
            <a:spLocks noGrp="1"/>
          </p:cNvSpPr>
          <p:nvPr>
            <p:ph type="title"/>
          </p:nvPr>
        </p:nvSpPr>
        <p:spPr/>
        <p:txBody>
          <a:bodyPr/>
          <a:lstStyle/>
          <a:p>
            <a:r>
              <a:rPr lang="en-US" dirty="0"/>
              <a:t>How Transduction Works</a:t>
            </a:r>
          </a:p>
        </p:txBody>
      </p:sp>
      <p:sp>
        <p:nvSpPr>
          <p:cNvPr id="3" name="Content Placeholder 2">
            <a:extLst>
              <a:ext uri="{FF2B5EF4-FFF2-40B4-BE49-F238E27FC236}">
                <a16:creationId xmlns:a16="http://schemas.microsoft.com/office/drawing/2014/main" id="{6E2F0621-B0DB-8A6C-680F-6B070B9433D3}"/>
              </a:ext>
            </a:extLst>
          </p:cNvPr>
          <p:cNvSpPr>
            <a:spLocks noGrp="1"/>
          </p:cNvSpPr>
          <p:nvPr>
            <p:ph idx="1"/>
          </p:nvPr>
        </p:nvSpPr>
        <p:spPr/>
        <p:txBody>
          <a:bodyPr/>
          <a:lstStyle/>
          <a:p>
            <a:r>
              <a:rPr lang="en-US" dirty="0">
                <a:hlinkClick r:id="rId2"/>
              </a:rPr>
              <a:t>https://www.youtube.com/watch?v=pO2x4bsdK9w</a:t>
            </a:r>
            <a:endParaRPr lang="en-US" dirty="0"/>
          </a:p>
        </p:txBody>
      </p:sp>
    </p:spTree>
    <p:extLst>
      <p:ext uri="{BB962C8B-B14F-4D97-AF65-F5344CB8AC3E}">
        <p14:creationId xmlns:p14="http://schemas.microsoft.com/office/powerpoint/2010/main" val="2945248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95DA-417D-445B-99EF-287C91735520}"/>
              </a:ext>
            </a:extLst>
          </p:cNvPr>
          <p:cNvSpPr>
            <a:spLocks noGrp="1"/>
          </p:cNvSpPr>
          <p:nvPr>
            <p:ph type="title"/>
          </p:nvPr>
        </p:nvSpPr>
        <p:spPr/>
        <p:txBody>
          <a:bodyPr/>
          <a:lstStyle/>
          <a:p>
            <a:r>
              <a:rPr lang="en-US" dirty="0"/>
              <a:t>Psychophysics: Measuring </a:t>
            </a:r>
            <a:br>
              <a:rPr lang="en-US" dirty="0"/>
            </a:br>
            <a:r>
              <a:rPr lang="en-US" dirty="0"/>
              <a:t>Sensory Impressions</a:t>
            </a:r>
          </a:p>
        </p:txBody>
      </p:sp>
      <p:sp>
        <p:nvSpPr>
          <p:cNvPr id="3" name="Text Placeholder 2">
            <a:extLst>
              <a:ext uri="{FF2B5EF4-FFF2-40B4-BE49-F238E27FC236}">
                <a16:creationId xmlns:a16="http://schemas.microsoft.com/office/drawing/2014/main" id="{DE9892DC-3950-4B93-B9FE-FF4A433A89D1}"/>
              </a:ext>
            </a:extLst>
          </p:cNvPr>
          <p:cNvSpPr>
            <a:spLocks noGrp="1"/>
          </p:cNvSpPr>
          <p:nvPr>
            <p:ph type="body" idx="1"/>
          </p:nvPr>
        </p:nvSpPr>
        <p:spPr>
          <a:xfrm>
            <a:off x="476844" y="1829189"/>
            <a:ext cx="3344530" cy="553968"/>
          </a:xfrm>
        </p:spPr>
        <p:txBody>
          <a:bodyPr/>
          <a:lstStyle/>
          <a:p>
            <a:r>
              <a:rPr lang="en-US" sz="2400" dirty="0"/>
              <a:t>Psychophysics</a:t>
            </a:r>
          </a:p>
        </p:txBody>
      </p:sp>
      <p:sp>
        <p:nvSpPr>
          <p:cNvPr id="4" name="Text Placeholder 3">
            <a:extLst>
              <a:ext uri="{FF2B5EF4-FFF2-40B4-BE49-F238E27FC236}">
                <a16:creationId xmlns:a16="http://schemas.microsoft.com/office/drawing/2014/main" id="{1FD4C98D-C66E-4B12-9172-F9AE5BE8CE04}"/>
              </a:ext>
            </a:extLst>
          </p:cNvPr>
          <p:cNvSpPr>
            <a:spLocks noGrp="1"/>
          </p:cNvSpPr>
          <p:nvPr>
            <p:ph type="body" idx="2"/>
          </p:nvPr>
        </p:nvSpPr>
        <p:spPr/>
        <p:txBody>
          <a:bodyPr/>
          <a:lstStyle/>
          <a:p>
            <a:r>
              <a:rPr lang="en-US" dirty="0"/>
              <a:t>Physical properties of stimuli</a:t>
            </a:r>
          </a:p>
          <a:p>
            <a:r>
              <a:rPr lang="en-US" dirty="0"/>
              <a:t>Measured and related to resulting experiences our brain constructs</a:t>
            </a:r>
          </a:p>
          <a:p>
            <a:endParaRPr lang="en-US" dirty="0"/>
          </a:p>
        </p:txBody>
      </p:sp>
      <p:sp>
        <p:nvSpPr>
          <p:cNvPr id="5" name="Text Placeholder 4">
            <a:extLst>
              <a:ext uri="{FF2B5EF4-FFF2-40B4-BE49-F238E27FC236}">
                <a16:creationId xmlns:a16="http://schemas.microsoft.com/office/drawing/2014/main" id="{CFCED286-589A-4204-8B56-BB4A74BD401D}"/>
              </a:ext>
            </a:extLst>
          </p:cNvPr>
          <p:cNvSpPr>
            <a:spLocks noGrp="1"/>
          </p:cNvSpPr>
          <p:nvPr>
            <p:ph type="body" idx="3"/>
          </p:nvPr>
        </p:nvSpPr>
        <p:spPr>
          <a:xfrm>
            <a:off x="4423735" y="1829188"/>
            <a:ext cx="3344530" cy="553968"/>
          </a:xfrm>
        </p:spPr>
        <p:txBody>
          <a:bodyPr/>
          <a:lstStyle/>
          <a:p>
            <a:r>
              <a:rPr lang="en-US" sz="2400" dirty="0"/>
              <a:t>Absolute Threshold</a:t>
            </a:r>
          </a:p>
        </p:txBody>
      </p:sp>
      <p:sp>
        <p:nvSpPr>
          <p:cNvPr id="6" name="Text Placeholder 5">
            <a:extLst>
              <a:ext uri="{FF2B5EF4-FFF2-40B4-BE49-F238E27FC236}">
                <a16:creationId xmlns:a16="http://schemas.microsoft.com/office/drawing/2014/main" id="{91120A0B-DF78-42E3-B385-E7C39127583F}"/>
              </a:ext>
            </a:extLst>
          </p:cNvPr>
          <p:cNvSpPr>
            <a:spLocks noGrp="1"/>
          </p:cNvSpPr>
          <p:nvPr>
            <p:ph type="body" idx="4"/>
          </p:nvPr>
        </p:nvSpPr>
        <p:spPr/>
        <p:txBody>
          <a:bodyPr/>
          <a:lstStyle/>
          <a:p>
            <a:r>
              <a:rPr lang="en-US" dirty="0"/>
              <a:t>Minimum amount of physical energy that can be detected 50 percent of the time</a:t>
            </a:r>
          </a:p>
          <a:p>
            <a:endParaRPr lang="en-US" dirty="0"/>
          </a:p>
        </p:txBody>
      </p:sp>
      <p:sp>
        <p:nvSpPr>
          <p:cNvPr id="7" name="Text Placeholder 6">
            <a:extLst>
              <a:ext uri="{FF2B5EF4-FFF2-40B4-BE49-F238E27FC236}">
                <a16:creationId xmlns:a16="http://schemas.microsoft.com/office/drawing/2014/main" id="{8A9DAEE2-A1D3-4607-A2C5-3239148AFB8A}"/>
              </a:ext>
            </a:extLst>
          </p:cNvPr>
          <p:cNvSpPr>
            <a:spLocks noGrp="1"/>
          </p:cNvSpPr>
          <p:nvPr>
            <p:ph type="body" idx="5"/>
          </p:nvPr>
        </p:nvSpPr>
        <p:spPr>
          <a:xfrm>
            <a:off x="8366760" y="1465574"/>
            <a:ext cx="3344530" cy="923299"/>
          </a:xfrm>
        </p:spPr>
        <p:txBody>
          <a:bodyPr/>
          <a:lstStyle/>
          <a:p>
            <a:r>
              <a:rPr lang="en-US" sz="2400" dirty="0"/>
              <a:t>Difference Threshold</a:t>
            </a:r>
          </a:p>
        </p:txBody>
      </p:sp>
      <p:sp>
        <p:nvSpPr>
          <p:cNvPr id="8" name="Text Placeholder 7">
            <a:extLst>
              <a:ext uri="{FF2B5EF4-FFF2-40B4-BE49-F238E27FC236}">
                <a16:creationId xmlns:a16="http://schemas.microsoft.com/office/drawing/2014/main" id="{F84CC4DD-09DB-4620-987F-5CFF81E81C1F}"/>
              </a:ext>
            </a:extLst>
          </p:cNvPr>
          <p:cNvSpPr>
            <a:spLocks noGrp="1"/>
          </p:cNvSpPr>
          <p:nvPr>
            <p:ph type="body" idx="6"/>
          </p:nvPr>
        </p:nvSpPr>
        <p:spPr/>
        <p:txBody>
          <a:bodyPr/>
          <a:lstStyle/>
          <a:p>
            <a:r>
              <a:rPr lang="en-US" dirty="0"/>
              <a:t>Minimum difference in physical energy between two stimuli</a:t>
            </a:r>
          </a:p>
          <a:p>
            <a:r>
              <a:rPr lang="en-US" dirty="0"/>
              <a:t>Must be large enough to be detected 50 percent of the time </a:t>
            </a:r>
          </a:p>
        </p:txBody>
      </p:sp>
    </p:spTree>
    <p:extLst>
      <p:ext uri="{BB962C8B-B14F-4D97-AF65-F5344CB8AC3E}">
        <p14:creationId xmlns:p14="http://schemas.microsoft.com/office/powerpoint/2010/main" val="179433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CAC-47A3-4D49-8DA0-C4BA9FC3A260}"/>
              </a:ext>
            </a:extLst>
          </p:cNvPr>
          <p:cNvSpPr>
            <a:spLocks noGrp="1"/>
          </p:cNvSpPr>
          <p:nvPr>
            <p:ph type="title"/>
          </p:nvPr>
        </p:nvSpPr>
        <p:spPr/>
        <p:txBody>
          <a:bodyPr/>
          <a:lstStyle/>
          <a:p>
            <a:r>
              <a:rPr lang="en-US" dirty="0"/>
              <a:t>Measuring Sensory Receptors</a:t>
            </a:r>
          </a:p>
        </p:txBody>
      </p:sp>
      <p:sp>
        <p:nvSpPr>
          <p:cNvPr id="3" name="Content Placeholder 2">
            <a:extLst>
              <a:ext uri="{FF2B5EF4-FFF2-40B4-BE49-F238E27FC236}">
                <a16:creationId xmlns:a16="http://schemas.microsoft.com/office/drawing/2014/main" id="{6E2F0621-B0DB-8A6C-680F-6B070B9433D3}"/>
              </a:ext>
            </a:extLst>
          </p:cNvPr>
          <p:cNvSpPr>
            <a:spLocks noGrp="1"/>
          </p:cNvSpPr>
          <p:nvPr>
            <p:ph idx="1"/>
          </p:nvPr>
        </p:nvSpPr>
        <p:spPr/>
        <p:txBody>
          <a:bodyPr/>
          <a:lstStyle/>
          <a:p>
            <a:r>
              <a:rPr lang="en-US" dirty="0"/>
              <a:t>Sensory receptors for different senses are very different from each other, and they are specialized according to the type of stimulus they sense: they have receptor specificity. For example, touch receptors, light receptors, and sound receptors are each activated by different stimuli. Touch receptors are not sensitive to light or sound; they are sensitive only to touch or pressure. However, stimuli may be combined at higher levels in the brain, as happens with olfaction, contributing to our sense of taste.</a:t>
            </a:r>
          </a:p>
        </p:txBody>
      </p:sp>
    </p:spTree>
    <p:extLst>
      <p:ext uri="{BB962C8B-B14F-4D97-AF65-F5344CB8AC3E}">
        <p14:creationId xmlns:p14="http://schemas.microsoft.com/office/powerpoint/2010/main" val="341129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Chapter Objectives (1 of 6)</a:t>
            </a:r>
            <a:endParaRPr dirty="0"/>
          </a:p>
        </p:txBody>
      </p:sp>
      <p:sp>
        <p:nvSpPr>
          <p:cNvPr id="131" name="Google Shape;131;p3"/>
          <p:cNvSpPr txBox="1">
            <a:spLocks noGrp="1"/>
          </p:cNvSpPr>
          <p:nvPr>
            <p:ph idx="1"/>
          </p:nvPr>
        </p:nvSpPr>
        <p:spPr>
          <a:xfrm>
            <a:off x="476844" y="1690692"/>
            <a:ext cx="11238314" cy="35108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By the end of this chapter, you should be able to: </a:t>
            </a:r>
            <a:endParaRPr dirty="0"/>
          </a:p>
          <a:p>
            <a:pPr marL="0" lvl="0" indent="0" algn="l" rtl="0">
              <a:lnSpc>
                <a:spcPct val="100000"/>
              </a:lnSpc>
              <a:spcBef>
                <a:spcPts val="1800"/>
              </a:spcBef>
              <a:spcAft>
                <a:spcPts val="0"/>
              </a:spcAft>
              <a:buSzPts val="2400"/>
              <a:buNone/>
            </a:pPr>
            <a:r>
              <a:rPr lang="en-US" dirty="0"/>
              <a:t>5.1.1  Define consciousness</a:t>
            </a:r>
          </a:p>
          <a:p>
            <a:pPr marL="0" lvl="0" indent="0" algn="l" rtl="0">
              <a:lnSpc>
                <a:spcPct val="100000"/>
              </a:lnSpc>
              <a:spcBef>
                <a:spcPts val="1800"/>
              </a:spcBef>
              <a:spcAft>
                <a:spcPts val="0"/>
              </a:spcAft>
              <a:buSzPts val="2400"/>
              <a:buNone/>
            </a:pPr>
            <a:r>
              <a:rPr lang="en-US" dirty="0"/>
              <a:t>5.1.2  Distinguish between disordered states of consciousness and altered states of consciousness.</a:t>
            </a:r>
          </a:p>
          <a:p>
            <a:pPr marL="0" lvl="0" indent="0" algn="l" rtl="0">
              <a:lnSpc>
                <a:spcPct val="100000"/>
              </a:lnSpc>
              <a:spcBef>
                <a:spcPts val="1800"/>
              </a:spcBef>
              <a:spcAft>
                <a:spcPts val="0"/>
              </a:spcAft>
              <a:buSzPts val="2400"/>
              <a:buNone/>
            </a:pPr>
            <a:r>
              <a:rPr lang="en-US" dirty="0"/>
              <a:t>5.2.1  Describe how hypnosis works, distinguishing between </a:t>
            </a:r>
            <a:r>
              <a:rPr lang="en-US" dirty="0" err="1"/>
              <a:t>stte</a:t>
            </a:r>
            <a:r>
              <a:rPr lang="en-US" dirty="0"/>
              <a:t> and nonstate theories of hypnosis.</a:t>
            </a:r>
          </a:p>
          <a:p>
            <a:pPr marL="0" lvl="0" indent="0" algn="l" rtl="0">
              <a:lnSpc>
                <a:spcPct val="100000"/>
              </a:lnSpc>
              <a:spcBef>
                <a:spcPts val="1800"/>
              </a:spcBef>
              <a:spcAft>
                <a:spcPts val="0"/>
              </a:spcAft>
              <a:buSzPts val="2400"/>
              <a:buNone/>
            </a:pPr>
            <a:r>
              <a:rPr lang="en-US" dirty="0"/>
              <a:t>5.2.2  Describe how meditation works, distinguishing between mindfulness and concentrative meditation</a:t>
            </a:r>
          </a:p>
          <a:p>
            <a:pPr marL="0" lvl="0" indent="0" algn="l" rtl="0">
              <a:lnSpc>
                <a:spcPct val="100000"/>
              </a:lnSpc>
              <a:spcBef>
                <a:spcPts val="1800"/>
              </a:spcBef>
              <a:spcAft>
                <a:spcPts val="0"/>
              </a:spcAft>
              <a:buSzPts val="2400"/>
              <a:buNone/>
            </a:pPr>
            <a:endParaRPr dirty="0"/>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1737794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CAC-47A3-4D49-8DA0-C4BA9FC3A260}"/>
              </a:ext>
            </a:extLst>
          </p:cNvPr>
          <p:cNvSpPr>
            <a:spLocks noGrp="1"/>
          </p:cNvSpPr>
          <p:nvPr>
            <p:ph type="title"/>
          </p:nvPr>
        </p:nvSpPr>
        <p:spPr/>
        <p:txBody>
          <a:bodyPr/>
          <a:lstStyle/>
          <a:p>
            <a:r>
              <a:rPr lang="en-US" dirty="0"/>
              <a:t>Measuring Sensory Receptors</a:t>
            </a:r>
          </a:p>
        </p:txBody>
      </p:sp>
      <p:sp>
        <p:nvSpPr>
          <p:cNvPr id="3" name="Content Placeholder 2">
            <a:extLst>
              <a:ext uri="{FF2B5EF4-FFF2-40B4-BE49-F238E27FC236}">
                <a16:creationId xmlns:a16="http://schemas.microsoft.com/office/drawing/2014/main" id="{6E2F0621-B0DB-8A6C-680F-6B070B9433D3}"/>
              </a:ext>
            </a:extLst>
          </p:cNvPr>
          <p:cNvSpPr>
            <a:spLocks noGrp="1"/>
          </p:cNvSpPr>
          <p:nvPr>
            <p:ph idx="1"/>
          </p:nvPr>
        </p:nvSpPr>
        <p:spPr/>
        <p:txBody>
          <a:bodyPr/>
          <a:lstStyle/>
          <a:p>
            <a:r>
              <a:rPr lang="en-US" b="1" dirty="0"/>
              <a:t>Encoding and Transmission of Sensory Information</a:t>
            </a:r>
          </a:p>
          <a:p>
            <a:r>
              <a:rPr lang="en-US" dirty="0"/>
              <a:t>Four aspects of sensory information are encoded by sensory systems: the type of stimulus, the location of the stimulus in the receptive field, the duration of the stimulus, and the relative intensity of the stimulus. Thus, action potentials transmitted over a sensory receptor’s afferent axons encode one type of stimulus, and this segregation of the senses is preserved in other sensory circuits. For example, auditory receptors transmit signals over their own dedicated system, and electrical activity in the axons of the auditory receptors will be interpreted by the brain as an auditory stimulus—a sound.</a:t>
            </a:r>
          </a:p>
          <a:p>
            <a:endParaRPr lang="en-US" dirty="0"/>
          </a:p>
        </p:txBody>
      </p:sp>
    </p:spTree>
    <p:extLst>
      <p:ext uri="{BB962C8B-B14F-4D97-AF65-F5344CB8AC3E}">
        <p14:creationId xmlns:p14="http://schemas.microsoft.com/office/powerpoint/2010/main" val="87929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CAC-47A3-4D49-8DA0-C4BA9FC3A260}"/>
              </a:ext>
            </a:extLst>
          </p:cNvPr>
          <p:cNvSpPr>
            <a:spLocks noGrp="1"/>
          </p:cNvSpPr>
          <p:nvPr>
            <p:ph type="title"/>
          </p:nvPr>
        </p:nvSpPr>
        <p:spPr/>
        <p:txBody>
          <a:bodyPr/>
          <a:lstStyle/>
          <a:p>
            <a:r>
              <a:rPr lang="en-US" dirty="0"/>
              <a:t>Measuring Sensory Receptors</a:t>
            </a:r>
          </a:p>
        </p:txBody>
      </p:sp>
      <p:sp>
        <p:nvSpPr>
          <p:cNvPr id="3" name="Content Placeholder 2">
            <a:extLst>
              <a:ext uri="{FF2B5EF4-FFF2-40B4-BE49-F238E27FC236}">
                <a16:creationId xmlns:a16="http://schemas.microsoft.com/office/drawing/2014/main" id="{6E2F0621-B0DB-8A6C-680F-6B070B9433D3}"/>
              </a:ext>
            </a:extLst>
          </p:cNvPr>
          <p:cNvSpPr>
            <a:spLocks noGrp="1"/>
          </p:cNvSpPr>
          <p:nvPr>
            <p:ph idx="1"/>
          </p:nvPr>
        </p:nvSpPr>
        <p:spPr/>
        <p:txBody>
          <a:bodyPr/>
          <a:lstStyle/>
          <a:p>
            <a:r>
              <a:rPr lang="en-US" dirty="0"/>
              <a:t>The intensity of a stimulus is often encoded in the rate of action potentials produced by the sensory receptor. Thus, an intense stimulus will produce a more rapid train of action potentials, and reducing the stimulus will likewise slow the rate of production of action potentials. </a:t>
            </a:r>
          </a:p>
          <a:p>
            <a:r>
              <a:rPr lang="en-US" dirty="0"/>
              <a:t>A second way in which intensity is encoded is by the number of receptors activated. An intense stimulus might initiate action potentials in a large number of adjacent receptors, while a less intense stimulus might stimulate fewer receptors. Integration of sensory information begins as soon as the information is received in the CNS, and the brain will further process incoming signals.</a:t>
            </a:r>
          </a:p>
        </p:txBody>
      </p:sp>
    </p:spTree>
    <p:extLst>
      <p:ext uri="{BB962C8B-B14F-4D97-AF65-F5344CB8AC3E}">
        <p14:creationId xmlns:p14="http://schemas.microsoft.com/office/powerpoint/2010/main" val="2376985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CAC-47A3-4D49-8DA0-C4BA9FC3A260}"/>
              </a:ext>
            </a:extLst>
          </p:cNvPr>
          <p:cNvSpPr>
            <a:spLocks noGrp="1"/>
          </p:cNvSpPr>
          <p:nvPr>
            <p:ph type="title"/>
          </p:nvPr>
        </p:nvSpPr>
        <p:spPr/>
        <p:txBody>
          <a:bodyPr/>
          <a:lstStyle/>
          <a:p>
            <a:r>
              <a:rPr lang="en-US" dirty="0"/>
              <a:t>Measuring Sensory Receptors</a:t>
            </a:r>
          </a:p>
        </p:txBody>
      </p:sp>
      <p:sp>
        <p:nvSpPr>
          <p:cNvPr id="3" name="Content Placeholder 2">
            <a:extLst>
              <a:ext uri="{FF2B5EF4-FFF2-40B4-BE49-F238E27FC236}">
                <a16:creationId xmlns:a16="http://schemas.microsoft.com/office/drawing/2014/main" id="{6E2F0621-B0DB-8A6C-680F-6B070B9433D3}"/>
              </a:ext>
            </a:extLst>
          </p:cNvPr>
          <p:cNvSpPr>
            <a:spLocks noGrp="1"/>
          </p:cNvSpPr>
          <p:nvPr>
            <p:ph idx="1"/>
          </p:nvPr>
        </p:nvSpPr>
        <p:spPr/>
        <p:txBody>
          <a:bodyPr/>
          <a:lstStyle/>
          <a:p>
            <a:r>
              <a:rPr lang="en-US" b="1" dirty="0"/>
              <a:t>Perception</a:t>
            </a:r>
          </a:p>
          <a:p>
            <a:r>
              <a:rPr lang="en-US" dirty="0"/>
              <a:t>Perception is an individual’s interpretation of a sensation. Although perception relies on the activation of sensory receptors, perception happens not at the level of the sensory receptor, but at higher levels in the nervous system, in the brain. The brain distinguishes sensory stimuli through a sensory pathway: action potentials from sensory receptors travel along neurons that are dedicated to a particular stimulus. These neurons are dedicated to that particular stimulus and synapse with particular neurons in the brain or spinal cord.</a:t>
            </a:r>
          </a:p>
          <a:p>
            <a:endParaRPr lang="en-US" dirty="0"/>
          </a:p>
        </p:txBody>
      </p:sp>
    </p:spTree>
    <p:extLst>
      <p:ext uri="{BB962C8B-B14F-4D97-AF65-F5344CB8AC3E}">
        <p14:creationId xmlns:p14="http://schemas.microsoft.com/office/powerpoint/2010/main" val="1395549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CAC-47A3-4D49-8DA0-C4BA9FC3A260}"/>
              </a:ext>
            </a:extLst>
          </p:cNvPr>
          <p:cNvSpPr>
            <a:spLocks noGrp="1"/>
          </p:cNvSpPr>
          <p:nvPr>
            <p:ph type="title"/>
          </p:nvPr>
        </p:nvSpPr>
        <p:spPr/>
        <p:txBody>
          <a:bodyPr/>
          <a:lstStyle/>
          <a:p>
            <a:r>
              <a:rPr lang="en-US" dirty="0"/>
              <a:t>Measuring Sensory Receptors</a:t>
            </a:r>
          </a:p>
        </p:txBody>
      </p:sp>
      <p:sp>
        <p:nvSpPr>
          <p:cNvPr id="3" name="Content Placeholder 2">
            <a:extLst>
              <a:ext uri="{FF2B5EF4-FFF2-40B4-BE49-F238E27FC236}">
                <a16:creationId xmlns:a16="http://schemas.microsoft.com/office/drawing/2014/main" id="{6E2F0621-B0DB-8A6C-680F-6B070B9433D3}"/>
              </a:ext>
            </a:extLst>
          </p:cNvPr>
          <p:cNvSpPr>
            <a:spLocks noGrp="1"/>
          </p:cNvSpPr>
          <p:nvPr>
            <p:ph idx="1"/>
          </p:nvPr>
        </p:nvSpPr>
        <p:spPr/>
        <p:txBody>
          <a:bodyPr/>
          <a:lstStyle/>
          <a:p>
            <a:r>
              <a:rPr lang="en-US" dirty="0"/>
              <a:t>All sensory signals, except those from the olfactory system, are transmitted though the central nervous system and are routed to the thalamus and to the appropriate region of the cortex. Recall that the thalamus is a structure in the forebrain that serves as a clearinghouse and relay station for sensory (as well as motor) signals. When the sensory signal exits the thalamus, it is conducted to the specific area of the cortex (</a:t>
            </a:r>
            <a:r>
              <a:rPr lang="en-US" dirty="0">
                <a:hlinkClick r:id="rId2"/>
              </a:rPr>
              <a:t>[link]</a:t>
            </a:r>
            <a:r>
              <a:rPr lang="en-US" dirty="0"/>
              <a:t>) dedicated to processing that particular sense.</a:t>
            </a:r>
          </a:p>
        </p:txBody>
      </p:sp>
    </p:spTree>
    <p:extLst>
      <p:ext uri="{BB962C8B-B14F-4D97-AF65-F5344CB8AC3E}">
        <p14:creationId xmlns:p14="http://schemas.microsoft.com/office/powerpoint/2010/main" val="2326338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0CAC-47A3-4D49-8DA0-C4BA9FC3A260}"/>
              </a:ext>
            </a:extLst>
          </p:cNvPr>
          <p:cNvSpPr>
            <a:spLocks noGrp="1"/>
          </p:cNvSpPr>
          <p:nvPr>
            <p:ph type="title"/>
          </p:nvPr>
        </p:nvSpPr>
        <p:spPr/>
        <p:txBody>
          <a:bodyPr/>
          <a:lstStyle/>
          <a:p>
            <a:r>
              <a:rPr lang="en-US" dirty="0"/>
              <a:t>Measuring Sensory Receptors</a:t>
            </a:r>
          </a:p>
        </p:txBody>
      </p:sp>
      <p:sp>
        <p:nvSpPr>
          <p:cNvPr id="3" name="Content Placeholder 2">
            <a:extLst>
              <a:ext uri="{FF2B5EF4-FFF2-40B4-BE49-F238E27FC236}">
                <a16:creationId xmlns:a16="http://schemas.microsoft.com/office/drawing/2014/main" id="{6E2F0621-B0DB-8A6C-680F-6B070B9433D3}"/>
              </a:ext>
            </a:extLst>
          </p:cNvPr>
          <p:cNvSpPr>
            <a:spLocks noGrp="1"/>
          </p:cNvSpPr>
          <p:nvPr>
            <p:ph idx="1"/>
          </p:nvPr>
        </p:nvSpPr>
        <p:spPr/>
        <p:txBody>
          <a:bodyPr/>
          <a:lstStyle/>
          <a:p>
            <a:r>
              <a:rPr lang="en-US" dirty="0"/>
              <a:t>How are neural signals interpreted? Interpretation of sensory signals between individuals of the same species is largely similar, owing to the inherited similarity of their nervous systems; however, there are some individual differences. A good example of this is individual tolerances to a painful stimulus, such as dental pain, which certainly differ.</a:t>
            </a:r>
          </a:p>
          <a:p>
            <a:r>
              <a:rPr lang="en-US" dirty="0"/>
              <a:t>In humans, with the exception of olfaction, all sensory signals are routed from the (a) thalamus to (b) final processing regions in the cortex of the brain. </a:t>
            </a:r>
          </a:p>
        </p:txBody>
      </p:sp>
    </p:spTree>
    <p:extLst>
      <p:ext uri="{BB962C8B-B14F-4D97-AF65-F5344CB8AC3E}">
        <p14:creationId xmlns:p14="http://schemas.microsoft.com/office/powerpoint/2010/main" val="183332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Selection: Four Ways to Reduce </a:t>
            </a:r>
            <a:br>
              <a:rPr lang="en-US" sz="4000" dirty="0"/>
            </a:br>
            <a:r>
              <a:rPr lang="en-US" sz="4000" dirty="0"/>
              <a:t>Sensory Overload</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Sensory transduction involves some selection.</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Data selection system: Which information to code and send to the brain</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636587" marR="0" lvl="0" indent="-514350" algn="l" defTabSz="914400" rtl="0" eaLnBrk="1" fontAlgn="base" latinLnBrk="0" hangingPunct="1">
              <a:lnSpc>
                <a:spcPct val="100000"/>
              </a:lnSpc>
              <a:spcBef>
                <a:spcPts val="624"/>
              </a:spcBef>
              <a:spcAft>
                <a:spcPct val="0"/>
              </a:spcAft>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Lack of specific transducers</a:t>
            </a:r>
          </a:p>
          <a:p>
            <a:pPr marL="636587" marR="0" lvl="0" indent="-514350" algn="l" defTabSz="914400" rtl="0" eaLnBrk="1" fontAlgn="base" latinLnBrk="0" hangingPunct="1">
              <a:lnSpc>
                <a:spcPct val="100000"/>
              </a:lnSpc>
              <a:spcBef>
                <a:spcPts val="624"/>
              </a:spcBef>
              <a:spcAft>
                <a:spcPct val="0"/>
              </a:spcAft>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Restricted range of transducers</a:t>
            </a:r>
          </a:p>
          <a:p>
            <a:pPr marL="636587" marR="0" lvl="0" indent="-514350" algn="l" defTabSz="914400" rtl="0" eaLnBrk="1" fontAlgn="base" latinLnBrk="0" hangingPunct="1">
              <a:lnSpc>
                <a:spcPct val="100000"/>
              </a:lnSpc>
              <a:spcBef>
                <a:spcPts val="624"/>
              </a:spcBef>
              <a:spcAft>
                <a:spcPct val="0"/>
              </a:spcAft>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Sensory adaptation</a:t>
            </a:r>
          </a:p>
          <a:p>
            <a:pPr marL="636587" marR="0" lvl="0" indent="-514350" algn="l" defTabSz="914400" rtl="0" eaLnBrk="1" fontAlgn="base" latinLnBrk="0" hangingPunct="1">
              <a:lnSpc>
                <a:spcPct val="100000"/>
              </a:lnSpc>
              <a:spcBef>
                <a:spcPts val="624"/>
              </a:spcBef>
              <a:spcAft>
                <a:spcPct val="0"/>
              </a:spcAft>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Feature detection</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719710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3B1AA-29D0-BC22-18CF-7F37A55978C1}"/>
              </a:ext>
            </a:extLst>
          </p:cNvPr>
          <p:cNvSpPr>
            <a:spLocks noGrp="1"/>
          </p:cNvSpPr>
          <p:nvPr>
            <p:ph type="title"/>
          </p:nvPr>
        </p:nvSpPr>
        <p:spPr>
          <a:xfrm>
            <a:off x="648930" y="629266"/>
            <a:ext cx="5616217" cy="1622321"/>
          </a:xfrm>
        </p:spPr>
        <p:txBody>
          <a:bodyPr>
            <a:normAutofit/>
          </a:bodyPr>
          <a:lstStyle/>
          <a:p>
            <a:r>
              <a:rPr lang="en-US">
                <a:solidFill>
                  <a:srgbClr val="EBEBEB"/>
                </a:solidFill>
              </a:rPr>
              <a:t>Lack of Specific Transducers</a:t>
            </a:r>
          </a:p>
        </p:txBody>
      </p:sp>
      <p:sp>
        <p:nvSpPr>
          <p:cNvPr id="24"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31" name="Freeform: Shape 25">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8" name="Picture 7" descr="A blue shark with open mouth&#10;&#10;Description automatically generated with low confidence">
            <a:extLst>
              <a:ext uri="{FF2B5EF4-FFF2-40B4-BE49-F238E27FC236}">
                <a16:creationId xmlns:a16="http://schemas.microsoft.com/office/drawing/2014/main" id="{C2EF10AA-9F8A-97B4-9BD3-CDCBB3CD4E80}"/>
              </a:ext>
            </a:extLst>
          </p:cNvPr>
          <p:cNvPicPr>
            <a:picLocks noChangeAspect="1"/>
          </p:cNvPicPr>
          <p:nvPr/>
        </p:nvPicPr>
        <p:blipFill>
          <a:blip r:embed="rId3"/>
          <a:stretch>
            <a:fillRect/>
          </a:stretch>
        </p:blipFill>
        <p:spPr>
          <a:xfrm>
            <a:off x="7563742" y="1403482"/>
            <a:ext cx="3980139" cy="4051032"/>
          </a:xfrm>
          <a:prstGeom prst="rect">
            <a:avLst/>
          </a:prstGeom>
          <a:effectLst/>
        </p:spPr>
      </p:pic>
      <p:sp>
        <p:nvSpPr>
          <p:cNvPr id="32" name="Rectangle 27">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58F20F4-BCA4-D55A-01FE-EDE6100F5DA0}"/>
              </a:ext>
            </a:extLst>
          </p:cNvPr>
          <p:cNvSpPr>
            <a:spLocks noGrp="1"/>
          </p:cNvSpPr>
          <p:nvPr>
            <p:ph idx="1"/>
          </p:nvPr>
        </p:nvSpPr>
        <p:spPr>
          <a:xfrm>
            <a:off x="648931" y="2438400"/>
            <a:ext cx="5616216" cy="3785419"/>
          </a:xfrm>
        </p:spPr>
        <p:txBody>
          <a:bodyPr>
            <a:normAutofit/>
          </a:bodyPr>
          <a:lstStyle/>
          <a:p>
            <a:r>
              <a:rPr lang="en-US" dirty="0">
                <a:solidFill>
                  <a:srgbClr val="FFFFFF"/>
                </a:solidFill>
              </a:rPr>
              <a:t>There is energy all around us </a:t>
            </a:r>
          </a:p>
          <a:p>
            <a:r>
              <a:rPr lang="en-US" dirty="0">
                <a:solidFill>
                  <a:srgbClr val="FFFFFF"/>
                </a:solidFill>
              </a:rPr>
              <a:t>Human sensory receptors do not transduce all of the energies they encounter.</a:t>
            </a:r>
          </a:p>
          <a:p>
            <a:endParaRPr lang="en-US" dirty="0">
              <a:solidFill>
                <a:srgbClr val="FFFFFF"/>
              </a:solidFill>
            </a:endParaRPr>
          </a:p>
          <a:p>
            <a:r>
              <a:rPr lang="en-US" dirty="0">
                <a:solidFill>
                  <a:srgbClr val="FFFFFF"/>
                </a:solidFill>
              </a:rPr>
              <a:t>If you swim in the ocean a shark can detect you, but you may not sense him until it is too late.</a:t>
            </a:r>
          </a:p>
          <a:p>
            <a:endParaRPr lang="en-US" dirty="0">
              <a:solidFill>
                <a:srgbClr val="FFFFFF"/>
              </a:solidFill>
            </a:endParaRPr>
          </a:p>
        </p:txBody>
      </p:sp>
    </p:spTree>
    <p:extLst>
      <p:ext uri="{BB962C8B-B14F-4D97-AF65-F5344CB8AC3E}">
        <p14:creationId xmlns:p14="http://schemas.microsoft.com/office/powerpoint/2010/main" val="321665290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Knowledge Check Activity 1</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When your roommate turns music on, you likely notice it right away. As time goes on and you resume studying, you might not notice the music anymore. Which of the following describes this process? </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Sensory adaptation</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Feature detection</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Transduction</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Absolute threshold</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976451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Knowledge Check Activity 1: Answer</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When your roommate turns music on, you likely notice it right away. As time goes on and you resume studying, you might not notice the music anymore. Which of the following describes this process? </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Sensory adaptation</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Sensory receptors respond less over time to unchanging stimuli, a process called sensory adaptation. Sensory receptors generally respond best to changes in stimulation, such as when the music is turned off.</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039566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4" name="Picture 9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96" name="Oval 9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8" name="Picture 9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0" name="Picture 9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2" name="Rectangle 10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 name="Rectangle 103">
            <a:extLst>
              <a:ext uri="{FF2B5EF4-FFF2-40B4-BE49-F238E27FC236}">
                <a16:creationId xmlns:a16="http://schemas.microsoft.com/office/drawing/2014/main" id="{D67CA421-FA2B-47ED-A101-F8BBEBB29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CAC5454-7AEF-5E10-A136-19182C9328C7}"/>
              </a:ext>
            </a:extLst>
          </p:cNvPr>
          <p:cNvSpPr>
            <a:spLocks noGrp="1"/>
          </p:cNvSpPr>
          <p:nvPr>
            <p:ph type="title"/>
          </p:nvPr>
        </p:nvSpPr>
        <p:spPr>
          <a:xfrm>
            <a:off x="8200279" y="1325880"/>
            <a:ext cx="3344020" cy="3066507"/>
          </a:xfrm>
        </p:spPr>
        <p:txBody>
          <a:bodyPr vert="horz" lIns="91440" tIns="45720" rIns="91440" bIns="45720" rtlCol="0" anchor="b">
            <a:normAutofit/>
          </a:bodyPr>
          <a:lstStyle/>
          <a:p>
            <a:pPr>
              <a:lnSpc>
                <a:spcPct val="90000"/>
              </a:lnSpc>
            </a:pPr>
            <a:r>
              <a:rPr lang="en-US" sz="5000" b="0" i="0" kern="1200" dirty="0">
                <a:solidFill>
                  <a:srgbClr val="EBEBEB"/>
                </a:solidFill>
                <a:latin typeface="+mj-lt"/>
                <a:ea typeface="+mj-ea"/>
                <a:cs typeface="+mj-cs"/>
              </a:rPr>
              <a:t>Location of the five senses in the brain</a:t>
            </a:r>
          </a:p>
        </p:txBody>
      </p:sp>
      <p:sp useBgFill="1">
        <p:nvSpPr>
          <p:cNvPr id="106" name="Rectangle 105">
            <a:extLst>
              <a:ext uri="{FF2B5EF4-FFF2-40B4-BE49-F238E27FC236}">
                <a16:creationId xmlns:a16="http://schemas.microsoft.com/office/drawing/2014/main" id="{12425D82-CD5E-45A4-9542-70951E59F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221DB897-A621-4D5F-AC81-91199AC43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A diagram of the brain&#10;&#10;Description automatically generated with low confidence">
            <a:extLst>
              <a:ext uri="{FF2B5EF4-FFF2-40B4-BE49-F238E27FC236}">
                <a16:creationId xmlns:a16="http://schemas.microsoft.com/office/drawing/2014/main" id="{2E1D9339-279F-66F7-6A1C-FA231ECFF307}"/>
              </a:ext>
            </a:extLst>
          </p:cNvPr>
          <p:cNvPicPr>
            <a:picLocks noChangeAspect="1"/>
          </p:cNvPicPr>
          <p:nvPr/>
        </p:nvPicPr>
        <p:blipFill>
          <a:blip r:embed="rId6"/>
          <a:stretch>
            <a:fillRect/>
          </a:stretch>
        </p:blipFill>
        <p:spPr>
          <a:xfrm>
            <a:off x="955392" y="1313587"/>
            <a:ext cx="6275584" cy="4236019"/>
          </a:xfrm>
          <a:prstGeom prst="rect">
            <a:avLst/>
          </a:prstGeom>
          <a:effectLst/>
        </p:spPr>
      </p:pic>
    </p:spTree>
    <p:extLst>
      <p:ext uri="{BB962C8B-B14F-4D97-AF65-F5344CB8AC3E}">
        <p14:creationId xmlns:p14="http://schemas.microsoft.com/office/powerpoint/2010/main" val="101940379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Chapter Objectives (2 of 6)</a:t>
            </a:r>
            <a:endParaRPr dirty="0"/>
          </a:p>
        </p:txBody>
      </p:sp>
      <p:sp>
        <p:nvSpPr>
          <p:cNvPr id="131" name="Google Shape;131;p3"/>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By the end of this chapter, you should be able to: </a:t>
            </a:r>
            <a:endParaRPr dirty="0"/>
          </a:p>
          <a:p>
            <a:pPr marL="0" indent="0">
              <a:spcBef>
                <a:spcPts val="1800"/>
              </a:spcBef>
              <a:spcAft>
                <a:spcPts val="0"/>
              </a:spcAft>
              <a:buSzPts val="2400"/>
              <a:buNone/>
            </a:pPr>
            <a:r>
              <a:rPr lang="en-US" dirty="0"/>
              <a:t>5.3.1  Describe the typical patterns of sleeping and waking</a:t>
            </a:r>
          </a:p>
          <a:p>
            <a:pPr marL="0" indent="0">
              <a:spcBef>
                <a:spcPts val="1800"/>
              </a:spcBef>
              <a:spcAft>
                <a:spcPts val="0"/>
              </a:spcAft>
              <a:buSzPts val="2400"/>
              <a:buNone/>
            </a:pPr>
            <a:r>
              <a:rPr lang="en-US" dirty="0"/>
              <a:t>5.3.2  Describe NREM (non-REM) sleep, including its function and four </a:t>
            </a:r>
            <a:r>
              <a:rPr lang="en-US" dirty="0" err="1"/>
              <a:t>stges</a:t>
            </a:r>
            <a:endParaRPr lang="en-US" dirty="0"/>
          </a:p>
          <a:p>
            <a:pPr marL="0" indent="0">
              <a:spcBef>
                <a:spcPts val="1800"/>
              </a:spcBef>
              <a:spcAft>
                <a:spcPts val="0"/>
              </a:spcAft>
              <a:buSzPts val="2400"/>
              <a:buNone/>
            </a:pPr>
            <a:r>
              <a:rPr lang="en-US" dirty="0"/>
              <a:t>5.3.3  Describe REM sleep and its function</a:t>
            </a:r>
          </a:p>
          <a:p>
            <a:pPr marL="0" indent="0">
              <a:spcBef>
                <a:spcPts val="1800"/>
              </a:spcBef>
              <a:spcAft>
                <a:spcPts val="0"/>
              </a:spcAft>
              <a:buSzPts val="2400"/>
              <a:buNone/>
            </a:pPr>
            <a:r>
              <a:rPr lang="en-US" dirty="0"/>
              <a:t>5.3.4  Explain why we need to sleep, and the consequences of not sleeping</a:t>
            </a:r>
          </a:p>
          <a:p>
            <a:pPr marL="0" indent="0">
              <a:spcBef>
                <a:spcPts val="1800"/>
              </a:spcBef>
              <a:spcAft>
                <a:spcPts val="0"/>
              </a:spcAft>
              <a:buSzPts val="2400"/>
              <a:buNone/>
            </a:pPr>
            <a:r>
              <a:rPr lang="en-US" dirty="0"/>
              <a:t>5.3.5  Name and briefly describe the  three theories of dreaming.</a:t>
            </a:r>
          </a:p>
          <a:p>
            <a:pPr marL="0" indent="0">
              <a:spcBef>
                <a:spcPts val="1800"/>
              </a:spcBef>
              <a:spcAft>
                <a:spcPts val="0"/>
              </a:spcAft>
              <a:buSzPts val="2400"/>
              <a:buNone/>
            </a:pPr>
            <a:r>
              <a:rPr lang="en-US" dirty="0"/>
              <a:t>5.3.6  Outline five sleep disorders</a:t>
            </a:r>
          </a:p>
        </p:txBody>
      </p:sp>
    </p:spTree>
    <p:extLst>
      <p:ext uri="{BB962C8B-B14F-4D97-AF65-F5344CB8AC3E}">
        <p14:creationId xmlns:p14="http://schemas.microsoft.com/office/powerpoint/2010/main" val="1611253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lstStyle/>
          <a:p>
            <a:r>
              <a:rPr lang="en-US" dirty="0"/>
              <a:t>Psychophysics:  Measuring Sensory Impressions</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sz="half" idx="1"/>
          </p:nvPr>
        </p:nvSpPr>
        <p:spPr/>
        <p:txBody>
          <a:bodyPr/>
          <a:lstStyle/>
          <a:p>
            <a:pPr lvl="1"/>
            <a:r>
              <a:rPr lang="en-US" dirty="0"/>
              <a:t>Investigates the relationship between physical stimuli and the perceptions they produce. </a:t>
            </a:r>
          </a:p>
          <a:p>
            <a:pPr lvl="1"/>
            <a:endParaRPr lang="en-US" dirty="0"/>
          </a:p>
          <a:p>
            <a:pPr lvl="1"/>
            <a:endParaRPr lang="en-US" dirty="0"/>
          </a:p>
          <a:p>
            <a:pPr lvl="1"/>
            <a:r>
              <a:rPr lang="en-US" dirty="0"/>
              <a:t>Psychophysics - psychology plus physics so psychophysics basically involves the determination of the psychological reaction to events that lie along a physical dimension</a:t>
            </a:r>
          </a:p>
          <a:p>
            <a:pPr lvl="1"/>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AA6EB922-EC79-E1F6-F7BA-E4CBC05D1B85}"/>
              </a:ext>
            </a:extLst>
          </p:cNvPr>
          <p:cNvSpPr>
            <a:spLocks noGrp="1"/>
          </p:cNvSpPr>
          <p:nvPr>
            <p:ph sz="half" idx="2"/>
          </p:nvPr>
        </p:nvSpPr>
        <p:spPr/>
        <p:txBody>
          <a:bodyPr/>
          <a:lstStyle/>
          <a:p>
            <a:r>
              <a:rPr lang="en-US" dirty="0"/>
              <a:t>So…changes in loudness, changes in brightness, changes in pressure-temperature those kinds of things and how we really experience them that is pretty much what the discipline of psychophysics is about.</a:t>
            </a:r>
          </a:p>
          <a:p>
            <a:endParaRPr lang="en-US" dirty="0"/>
          </a:p>
        </p:txBody>
      </p:sp>
    </p:spTree>
    <p:extLst>
      <p:ext uri="{BB962C8B-B14F-4D97-AF65-F5344CB8AC3E}">
        <p14:creationId xmlns:p14="http://schemas.microsoft.com/office/powerpoint/2010/main" val="2931621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A picture containing colorfulness, art, fractal art, circle&#10;&#10;Description automatically generated">
            <a:extLst>
              <a:ext uri="{FF2B5EF4-FFF2-40B4-BE49-F238E27FC236}">
                <a16:creationId xmlns:a16="http://schemas.microsoft.com/office/drawing/2014/main" id="{6C91C981-CB87-E303-519B-946045F00FF0}"/>
              </a:ext>
            </a:extLst>
          </p:cNvPr>
          <p:cNvPicPr>
            <a:picLocks noChangeAspect="1"/>
          </p:cNvPicPr>
          <p:nvPr/>
        </p:nvPicPr>
        <p:blipFill rotWithShape="1">
          <a:blip r:embed="rId7"/>
          <a:srcRect t="29364" r="-1" b="2785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6" name="Freeform: Shape 2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48FD33-0379-F288-4906-91554D7EBAE8}"/>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3000">
                <a:solidFill>
                  <a:srgbClr val="EBEBEB"/>
                </a:solidFill>
              </a:rPr>
              <a:t>Selection:  Four Ways to Reduce Sensory Overload</a:t>
            </a:r>
          </a:p>
        </p:txBody>
      </p:sp>
    </p:spTree>
    <p:extLst>
      <p:ext uri="{BB962C8B-B14F-4D97-AF65-F5344CB8AC3E}">
        <p14:creationId xmlns:p14="http://schemas.microsoft.com/office/powerpoint/2010/main" val="2857307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D5E3-62C1-2C3B-32FB-A87A6165EE58}"/>
              </a:ext>
            </a:extLst>
          </p:cNvPr>
          <p:cNvSpPr>
            <a:spLocks noGrp="1"/>
          </p:cNvSpPr>
          <p:nvPr>
            <p:ph type="title"/>
          </p:nvPr>
        </p:nvSpPr>
        <p:spPr/>
        <p:txBody>
          <a:bodyPr/>
          <a:lstStyle/>
          <a:p>
            <a:r>
              <a:rPr lang="en-US" dirty="0"/>
              <a:t>Restricted Range of Transducers</a:t>
            </a:r>
          </a:p>
        </p:txBody>
      </p:sp>
      <p:sp>
        <p:nvSpPr>
          <p:cNvPr id="3" name="Content Placeholder 2">
            <a:extLst>
              <a:ext uri="{FF2B5EF4-FFF2-40B4-BE49-F238E27FC236}">
                <a16:creationId xmlns:a16="http://schemas.microsoft.com/office/drawing/2014/main" id="{24524348-2E61-F702-8BEC-E493C4AE11F5}"/>
              </a:ext>
            </a:extLst>
          </p:cNvPr>
          <p:cNvSpPr>
            <a:spLocks noGrp="1"/>
          </p:cNvSpPr>
          <p:nvPr>
            <p:ph idx="1"/>
          </p:nvPr>
        </p:nvSpPr>
        <p:spPr/>
        <p:txBody>
          <a:bodyPr>
            <a:normAutofit/>
          </a:bodyPr>
          <a:lstStyle/>
          <a:p>
            <a:pPr marL="0" indent="0">
              <a:buNone/>
            </a:pPr>
            <a:r>
              <a:rPr lang="en-US" dirty="0"/>
              <a:t>High pitched sounds like dog whistles are out of range for humans to hear.</a:t>
            </a:r>
          </a:p>
          <a:p>
            <a:pPr marL="0" indent="0">
              <a:buNone/>
            </a:pPr>
            <a:endParaRPr lang="en-US" dirty="0"/>
          </a:p>
          <a:p>
            <a:pPr marL="0" indent="0">
              <a:buNone/>
            </a:pPr>
            <a:r>
              <a:rPr lang="en-US" dirty="0"/>
              <a:t>Cats can see 16% better than humans in the dark.</a:t>
            </a:r>
          </a:p>
          <a:p>
            <a:pPr marL="0" indent="0">
              <a:buNone/>
            </a:pPr>
            <a:endParaRPr lang="en-US" dirty="0"/>
          </a:p>
          <a:p>
            <a:pPr marL="0" indent="0">
              <a:buNone/>
            </a:pPr>
            <a:r>
              <a:rPr lang="en-US" dirty="0"/>
              <a:t>If we were able to see and hear everything that is out there our brains would not be able to process it all.</a:t>
            </a:r>
          </a:p>
        </p:txBody>
      </p:sp>
    </p:spTree>
    <p:extLst>
      <p:ext uri="{BB962C8B-B14F-4D97-AF65-F5344CB8AC3E}">
        <p14:creationId xmlns:p14="http://schemas.microsoft.com/office/powerpoint/2010/main" val="2919191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D5E3-62C1-2C3B-32FB-A87A6165EE58}"/>
              </a:ext>
            </a:extLst>
          </p:cNvPr>
          <p:cNvSpPr>
            <a:spLocks noGrp="1"/>
          </p:cNvSpPr>
          <p:nvPr>
            <p:ph type="title"/>
          </p:nvPr>
        </p:nvSpPr>
        <p:spPr/>
        <p:txBody>
          <a:bodyPr/>
          <a:lstStyle/>
          <a:p>
            <a:r>
              <a:rPr lang="en-US" dirty="0"/>
              <a:t>Sensory Adaptation</a:t>
            </a:r>
          </a:p>
        </p:txBody>
      </p:sp>
      <p:sp>
        <p:nvSpPr>
          <p:cNvPr id="3" name="Content Placeholder 2">
            <a:extLst>
              <a:ext uri="{FF2B5EF4-FFF2-40B4-BE49-F238E27FC236}">
                <a16:creationId xmlns:a16="http://schemas.microsoft.com/office/drawing/2014/main" id="{24524348-2E61-F702-8BEC-E493C4AE11F5}"/>
              </a:ext>
            </a:extLst>
          </p:cNvPr>
          <p:cNvSpPr>
            <a:spLocks noGrp="1"/>
          </p:cNvSpPr>
          <p:nvPr>
            <p:ph idx="1"/>
          </p:nvPr>
        </p:nvSpPr>
        <p:spPr/>
        <p:txBody>
          <a:bodyPr>
            <a:normAutofit lnSpcReduction="10000"/>
          </a:bodyPr>
          <a:lstStyle/>
          <a:p>
            <a:r>
              <a:rPr lang="en-US" dirty="0"/>
              <a:t>Imagine that you just walked into your favorite Italian restaurant. The delicious smell of garlic and tomatoes is almost overwhelming when you first walk through the door. You sit down to wait for a table, and after a few minutes, the scents dissipate until you barely notice them. This is an example of sensory adaptation. </a:t>
            </a:r>
          </a:p>
          <a:p>
            <a:r>
              <a:rPr lang="en-US" b="1" dirty="0"/>
              <a:t>What Is Sensory Adaptation? </a:t>
            </a:r>
          </a:p>
          <a:p>
            <a:r>
              <a:rPr lang="en-US" dirty="0"/>
              <a:t>Sensory adaptation is a reduction in sensitivity to a stimulus after constant exposure to it.</a:t>
            </a:r>
          </a:p>
          <a:p>
            <a:r>
              <a:rPr lang="en-US" dirty="0"/>
              <a:t>While sensory adaptation reduces our awareness of a stimulus, it helps free up our </a:t>
            </a:r>
            <a:r>
              <a:rPr lang="en-US" dirty="0">
                <a:hlinkClick r:id="rId2"/>
              </a:rPr>
              <a:t>attention</a:t>
            </a:r>
            <a:r>
              <a:rPr lang="en-US" dirty="0"/>
              <a:t> and resources to attend to other stimuli in our environment. </a:t>
            </a:r>
          </a:p>
          <a:p>
            <a:r>
              <a:rPr lang="en-US" dirty="0"/>
              <a:t>Give your own example.</a:t>
            </a:r>
          </a:p>
          <a:p>
            <a:pPr marL="0" indent="0">
              <a:buNone/>
            </a:pPr>
            <a:endParaRPr lang="en-US" dirty="0"/>
          </a:p>
        </p:txBody>
      </p:sp>
    </p:spTree>
    <p:extLst>
      <p:ext uri="{BB962C8B-B14F-4D97-AF65-F5344CB8AC3E}">
        <p14:creationId xmlns:p14="http://schemas.microsoft.com/office/powerpoint/2010/main" val="3194903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D5E3-62C1-2C3B-32FB-A87A6165EE58}"/>
              </a:ext>
            </a:extLst>
          </p:cNvPr>
          <p:cNvSpPr>
            <a:spLocks noGrp="1"/>
          </p:cNvSpPr>
          <p:nvPr>
            <p:ph type="title"/>
          </p:nvPr>
        </p:nvSpPr>
        <p:spPr/>
        <p:txBody>
          <a:bodyPr/>
          <a:lstStyle/>
          <a:p>
            <a:r>
              <a:rPr lang="en-US" dirty="0"/>
              <a:t>Feature Detection</a:t>
            </a:r>
          </a:p>
        </p:txBody>
      </p:sp>
      <p:sp>
        <p:nvSpPr>
          <p:cNvPr id="3" name="Content Placeholder 2">
            <a:extLst>
              <a:ext uri="{FF2B5EF4-FFF2-40B4-BE49-F238E27FC236}">
                <a16:creationId xmlns:a16="http://schemas.microsoft.com/office/drawing/2014/main" id="{24524348-2E61-F702-8BEC-E493C4AE11F5}"/>
              </a:ext>
            </a:extLst>
          </p:cNvPr>
          <p:cNvSpPr>
            <a:spLocks noGrp="1"/>
          </p:cNvSpPr>
          <p:nvPr>
            <p:ph idx="1"/>
          </p:nvPr>
        </p:nvSpPr>
        <p:spPr/>
        <p:txBody>
          <a:bodyPr>
            <a:normAutofit/>
          </a:bodyPr>
          <a:lstStyle/>
          <a:p>
            <a:r>
              <a:rPr lang="en-US" dirty="0"/>
              <a:t>A theory that states that all </a:t>
            </a:r>
            <a:r>
              <a:rPr lang="en-US" dirty="0">
                <a:hlinkClick r:id="rId2" tooltip="In psychiatry, a group or system of related ideas which have a strong common emotional tone. The term was introduced by Jung but is also [...]"/>
              </a:rPr>
              <a:t>complex</a:t>
            </a:r>
            <a:r>
              <a:rPr lang="en-US" dirty="0"/>
              <a:t> stimuli are able to be broken down into individual parts or features each of which is then analyzed by a </a:t>
            </a:r>
            <a:r>
              <a:rPr lang="en-US" dirty="0">
                <a:hlinkClick r:id="rId3" tooltip="These are the various hypothetical or actual mechanisms within the human information-processing system that respond selectively to specific distinguishing features. The visual system has detectors [...]"/>
              </a:rPr>
              <a:t>feature detector</a:t>
            </a:r>
            <a:r>
              <a:rPr lang="en-US" dirty="0"/>
              <a:t>.</a:t>
            </a:r>
          </a:p>
          <a:p>
            <a:r>
              <a:rPr lang="en-US" dirty="0">
                <a:hlinkClick r:id="rId4" tooltip="1. The attribute of a thing that makes it what it is, e.g., wings are on birds not cats. 2. Phonemics. The attribute of a [...]"/>
              </a:rPr>
              <a:t>FEATURE</a:t>
            </a:r>
            <a:r>
              <a:rPr lang="en-US" dirty="0"/>
              <a:t> </a:t>
            </a:r>
            <a:r>
              <a:rPr lang="en-US" dirty="0">
                <a:hlinkClick r:id="rId5" tooltip="An explanation of the way signals are perceived against a background of noise.The psychological study of signal detection is an extension of work performed by [...]"/>
              </a:rPr>
              <a:t>DETECTION THEORY</a:t>
            </a:r>
            <a:r>
              <a:rPr lang="en-US" dirty="0"/>
              <a:t>: "Feature detection theory states that complex stimuli is made up of individual parts.“</a:t>
            </a:r>
          </a:p>
          <a:p>
            <a:endParaRPr lang="en-US" dirty="0"/>
          </a:p>
          <a:p>
            <a:r>
              <a:rPr lang="en-US" dirty="0"/>
              <a:t>The ability to detect certain types of stimuli, like movements, shape, and angles, requires specialized cells in the brain called feature detectors. Without these, it would be difficult, if not impossible, to detect a round object, like a baseball, hurdling toward you at 90 miles per hour.</a:t>
            </a:r>
          </a:p>
        </p:txBody>
      </p:sp>
    </p:spTree>
    <p:extLst>
      <p:ext uri="{BB962C8B-B14F-4D97-AF65-F5344CB8AC3E}">
        <p14:creationId xmlns:p14="http://schemas.microsoft.com/office/powerpoint/2010/main" val="4157486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236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Vision</a:t>
            </a:r>
            <a:br>
              <a:rPr lang="en-US" sz="3700" dirty="0">
                <a:solidFill>
                  <a:srgbClr val="EBEBEB"/>
                </a:solidFill>
              </a:rPr>
            </a:br>
            <a:br>
              <a:rPr lang="en-US" sz="3700" dirty="0">
                <a:solidFill>
                  <a:srgbClr val="EBEBEB"/>
                </a:solidFill>
              </a:rPr>
            </a:br>
            <a:r>
              <a:rPr lang="en-US" sz="3700" dirty="0">
                <a:solidFill>
                  <a:srgbClr val="EBEBEB"/>
                </a:solidFill>
              </a:rPr>
              <a:t>Sect. 4.2</a:t>
            </a:r>
          </a:p>
        </p:txBody>
      </p:sp>
      <p:sp>
        <p:nvSpPr>
          <p:cNvPr id="2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7"/>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6" name="Rectangle 2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40041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C286D-06B4-0E21-C68D-4567BA81576D}"/>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21EC36D7-C136-3417-B30E-21C71EE4793D}"/>
              </a:ext>
            </a:extLst>
          </p:cNvPr>
          <p:cNvSpPr>
            <a:spLocks noGrp="1"/>
          </p:cNvSpPr>
          <p:nvPr>
            <p:ph idx="1"/>
          </p:nvPr>
        </p:nvSpPr>
        <p:spPr>
          <a:xfrm>
            <a:off x="1103312" y="1139252"/>
            <a:ext cx="8946541" cy="5109147"/>
          </a:xfrm>
        </p:spPr>
        <p:txBody>
          <a:bodyPr>
            <a:normAutofit fontScale="92500" lnSpcReduction="10000"/>
          </a:bodyPr>
          <a:lstStyle/>
          <a:p>
            <a:r>
              <a:rPr lang="en-US" dirty="0"/>
              <a:t>Cornea: a curved transparent area that protects the eye and bends light inward.</a:t>
            </a:r>
          </a:p>
          <a:p>
            <a:endParaRPr lang="en-US" dirty="0"/>
          </a:p>
          <a:p>
            <a:r>
              <a:rPr lang="en-US" dirty="0"/>
              <a:t>Lens:  located behind the pupil that bends light toward the retina</a:t>
            </a:r>
          </a:p>
          <a:p>
            <a:endParaRPr lang="en-US" dirty="0"/>
          </a:p>
          <a:p>
            <a:r>
              <a:rPr lang="en-US" dirty="0"/>
              <a:t>Hyperopia:  the eye is too short so nearby objects are blurred and distant objects are sharp</a:t>
            </a:r>
          </a:p>
          <a:p>
            <a:endParaRPr lang="en-US" dirty="0"/>
          </a:p>
          <a:p>
            <a:r>
              <a:rPr lang="en-US" dirty="0"/>
              <a:t>Myopia:  eye is too long, hard to focus on distant objects</a:t>
            </a:r>
          </a:p>
          <a:p>
            <a:endParaRPr lang="en-US" dirty="0"/>
          </a:p>
          <a:p>
            <a:r>
              <a:rPr lang="en-US" dirty="0"/>
              <a:t>Astigmatism:  The eye has more than one focal point because part of the eye is misshapen</a:t>
            </a:r>
          </a:p>
          <a:p>
            <a:endParaRPr lang="en-US" dirty="0"/>
          </a:p>
          <a:p>
            <a:r>
              <a:rPr lang="en-US" dirty="0"/>
              <a:t>Presbyopia:  The lens become less flexible and makes it harder to focus</a:t>
            </a:r>
          </a:p>
          <a:p>
            <a:endParaRPr lang="en-US" dirty="0"/>
          </a:p>
          <a:p>
            <a:endParaRPr lang="en-US" dirty="0"/>
          </a:p>
        </p:txBody>
      </p:sp>
    </p:spTree>
    <p:extLst>
      <p:ext uri="{BB962C8B-B14F-4D97-AF65-F5344CB8AC3E}">
        <p14:creationId xmlns:p14="http://schemas.microsoft.com/office/powerpoint/2010/main" val="2687679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Vision—An Overview</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eyes transduce only a tiny fraction of the range of </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electromagnetic energies, called the visual spectrum. </a:t>
            </a:r>
          </a:p>
          <a:p>
            <a:pPr marL="228600" lvl="0" indent="-76200" algn="l" rtl="0">
              <a:lnSpc>
                <a:spcPct val="100000"/>
              </a:lnSpc>
              <a:spcBef>
                <a:spcPts val="0"/>
              </a:spcBef>
              <a:spcAft>
                <a:spcPts val="0"/>
              </a:spcAft>
              <a:buSzPts val="2400"/>
              <a:buNone/>
            </a:pPr>
            <a:endParaRPr dirty="0"/>
          </a:p>
        </p:txBody>
      </p:sp>
      <p:pic>
        <p:nvPicPr>
          <p:cNvPr id="2" name="Picture 1" descr="A continuum shows the electromagnetic spectrum in wavelengths (meters) that extends from 10 to the power of negative 15 at the left extreme to 10 to the power of 3 at the right extreme.  Different types of electromagnetic waves are labeled along the continuum at their respective wavelengths, from left to right, as follows: cosmic rays, 10 to the power of negative 15 to 10 to the power of negative 13; gamma rays, between 10 to the power of negative 12 and 10 to the power of negative 11; x-rays, between 10 to the power of negative 10 and 10 to the power of negative 9; ultra-violet, between 10 to the power of negative 8 and 10 to the power of negative 6.5; visible, between 10 to the power of negative 6.5 and 10 to the power of negative 6; infrared, between 10 to the power of negative 5 and 10 to the power of negative 4; microwaves, between 10 to the power of negative 3 and 10 to the power of negative 1.5; radar, between 10 to the power of negative 1.5 and 10 to the power of 0; T V, F M, A M, radio waves, between 10 to the power of 0 and 10 to the power of 2; short waves, between 10 to the power of 2 and 10 to the power of 3. The small range of visible spectrum is shown in an enlarged view below the continuum with color-coded bands showing wavelengths from 400  nanometers to 750 nanometers. The bands show shades of blue at the left end of 400 to 475 nanometers turning lighter into shades of green between 500 and 550 nanometers and shades of yellow between 550 and 650 nanometers. The right end between 650 and 750 nanometers shows shades of red turning darker as it moves to the right extreme.">
            <a:extLst>
              <a:ext uri="{FF2B5EF4-FFF2-40B4-BE49-F238E27FC236}">
                <a16:creationId xmlns:a16="http://schemas.microsoft.com/office/drawing/2014/main" id="{6414FE61-8551-4500-AC95-06795DEA9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8195" y="3103718"/>
            <a:ext cx="8205927" cy="2780017"/>
          </a:xfrm>
          <a:prstGeom prst="rect">
            <a:avLst/>
          </a:prstGeom>
        </p:spPr>
      </p:pic>
      <p:sp>
        <p:nvSpPr>
          <p:cNvPr id="5" name="TextBox 4">
            <a:extLst>
              <a:ext uri="{FF2B5EF4-FFF2-40B4-BE49-F238E27FC236}">
                <a16:creationId xmlns:a16="http://schemas.microsoft.com/office/drawing/2014/main" id="{734E8AF8-455B-4442-96B7-2EAFF393FF7A}"/>
              </a:ext>
            </a:extLst>
          </p:cNvPr>
          <p:cNvSpPr txBox="1"/>
          <p:nvPr/>
        </p:nvSpPr>
        <p:spPr>
          <a:xfrm>
            <a:off x="2188195" y="5957953"/>
            <a:ext cx="8205927" cy="353943"/>
          </a:xfrm>
          <a:prstGeom prst="rect">
            <a:avLst/>
          </a:prstGeom>
          <a:noFill/>
          <a:effectLst/>
        </p:spPr>
        <p:txBody>
          <a:bodyPr wrap="square" lIns="0" tIns="0" rIns="0" rtlCol="0"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11892"/>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The visible spectrum</a:t>
            </a:r>
          </a:p>
        </p:txBody>
      </p:sp>
    </p:spTree>
    <p:extLst>
      <p:ext uri="{BB962C8B-B14F-4D97-AF65-F5344CB8AC3E}">
        <p14:creationId xmlns:p14="http://schemas.microsoft.com/office/powerpoint/2010/main" val="3501509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Characteristics of Light: What the Eye Sees</a:t>
            </a:r>
            <a:endParaRPr dirty="0"/>
          </a:p>
        </p:txBody>
      </p:sp>
      <p:sp>
        <p:nvSpPr>
          <p:cNvPr id="2" name="Content Placeholder 1">
            <a:extLst>
              <a:ext uri="{FF2B5EF4-FFF2-40B4-BE49-F238E27FC236}">
                <a16:creationId xmlns:a16="http://schemas.microsoft.com/office/drawing/2014/main" id="{E89DA4AC-A50F-4346-ACF0-4B2D2172DEC1}"/>
              </a:ext>
            </a:extLst>
          </p:cNvPr>
          <p:cNvSpPr>
            <a:spLocks noGrp="1"/>
          </p:cNvSpPr>
          <p:nvPr>
            <p:ph idx="1"/>
          </p:nvPr>
        </p:nvSpPr>
        <p:spPr>
          <a:xfrm>
            <a:off x="473242" y="1509102"/>
            <a:ext cx="11241915" cy="4351338"/>
          </a:xfrm>
        </p:spPr>
        <p:txBody>
          <a:bodyPr/>
          <a:lstStyle/>
          <a:p>
            <a:pPr marL="0" indent="0">
              <a:buNone/>
            </a:pPr>
            <a:r>
              <a:rPr lang="en-US" dirty="0"/>
              <a:t>Visible spectrum: The part of the electromagnetic energies to which the eyes respond</a:t>
            </a:r>
          </a:p>
          <a:p>
            <a:pPr marL="0" indent="0">
              <a:buNone/>
            </a:pPr>
            <a:r>
              <a:rPr lang="en-US" dirty="0"/>
              <a:t>The dimensions of vision:</a:t>
            </a:r>
          </a:p>
          <a:p>
            <a:pPr marL="457200" indent="-457200">
              <a:buFont typeface="+mj-lt"/>
              <a:buAutoNum type="arabicPeriod"/>
            </a:pPr>
            <a:r>
              <a:rPr lang="en-US" b="1" dirty="0"/>
              <a:t>Hue: </a:t>
            </a:r>
            <a:r>
              <a:rPr lang="en-US" dirty="0"/>
              <a:t>Various colors of light that correspond with wavelengths of the light that reaches our eyes</a:t>
            </a:r>
          </a:p>
          <a:p>
            <a:pPr marL="457200" indent="-457200">
              <a:buFont typeface="+mj-lt"/>
              <a:buAutoNum type="arabicPeriod"/>
            </a:pPr>
            <a:r>
              <a:rPr lang="en-US" b="1" dirty="0"/>
              <a:t>Saturation: </a:t>
            </a:r>
            <a:r>
              <a:rPr lang="en-US" dirty="0"/>
              <a:t>The purity of the hues. Hues from a narrow band of wavelengths are saturated, or pure.</a:t>
            </a:r>
          </a:p>
          <a:p>
            <a:pPr marL="457200" indent="-457200">
              <a:buFont typeface="+mj-lt"/>
              <a:buAutoNum type="arabicPeriod"/>
            </a:pPr>
            <a:r>
              <a:rPr lang="en-US" b="1" dirty="0"/>
              <a:t>Brightness: </a:t>
            </a:r>
            <a:r>
              <a:rPr lang="en-US" dirty="0"/>
              <a:t>The amplitude, or height, of light waves. Waves with greater amplitude carry more energy and cause colors to appear brighter or more intense.</a:t>
            </a:r>
          </a:p>
        </p:txBody>
      </p:sp>
    </p:spTree>
    <p:extLst>
      <p:ext uri="{BB962C8B-B14F-4D97-AF65-F5344CB8AC3E}">
        <p14:creationId xmlns:p14="http://schemas.microsoft.com/office/powerpoint/2010/main" val="311724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Chapter Objectives (3 of 6)</a:t>
            </a:r>
            <a:endParaRPr dirty="0"/>
          </a:p>
        </p:txBody>
      </p:sp>
      <p:sp>
        <p:nvSpPr>
          <p:cNvPr id="131" name="Google Shape;131;p3"/>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By the end of this chapter, you should be able to: </a:t>
            </a:r>
            <a:endParaRPr dirty="0"/>
          </a:p>
          <a:p>
            <a:pPr marL="0" lvl="0" indent="0" algn="l" rtl="0">
              <a:lnSpc>
                <a:spcPct val="100000"/>
              </a:lnSpc>
              <a:spcBef>
                <a:spcPts val="1800"/>
              </a:spcBef>
              <a:spcAft>
                <a:spcPts val="0"/>
              </a:spcAft>
              <a:buSzPts val="2400"/>
              <a:buNone/>
            </a:pPr>
            <a:r>
              <a:rPr lang="en-US" dirty="0"/>
              <a:t>4.3.2 Describe the process of transduction in the ear, and two associated forms 	of hearing loss.</a:t>
            </a:r>
          </a:p>
          <a:p>
            <a:pPr marL="0" lvl="0" indent="0" algn="l" rtl="0">
              <a:lnSpc>
                <a:spcPct val="100000"/>
              </a:lnSpc>
              <a:spcBef>
                <a:spcPts val="1800"/>
              </a:spcBef>
              <a:spcAft>
                <a:spcPts val="0"/>
              </a:spcAft>
              <a:buSzPts val="2400"/>
              <a:buNone/>
            </a:pPr>
            <a:r>
              <a:rPr lang="en-US" dirty="0"/>
              <a:t>4.3.3 Contrast the frequency and place theory of hearing pitch.</a:t>
            </a:r>
          </a:p>
          <a:p>
            <a:pPr marL="0" lvl="0" indent="0" algn="l" rtl="0">
              <a:lnSpc>
                <a:spcPct val="100000"/>
              </a:lnSpc>
              <a:spcBef>
                <a:spcPts val="1800"/>
              </a:spcBef>
              <a:spcAft>
                <a:spcPts val="0"/>
              </a:spcAft>
              <a:buSzPts val="2400"/>
              <a:buNone/>
            </a:pPr>
            <a:r>
              <a:rPr lang="en-US" dirty="0"/>
              <a:t>4.4.1 Name the two chemical senses and three somesthetic senses.</a:t>
            </a:r>
          </a:p>
          <a:p>
            <a:pPr marL="0" lvl="0" indent="0" algn="l" rtl="0">
              <a:lnSpc>
                <a:spcPct val="100000"/>
              </a:lnSpc>
              <a:spcBef>
                <a:spcPts val="1800"/>
              </a:spcBef>
              <a:spcAft>
                <a:spcPts val="0"/>
              </a:spcAft>
              <a:buSzPts val="2400"/>
              <a:buNone/>
            </a:pPr>
            <a:r>
              <a:rPr lang="en-US" dirty="0"/>
              <a:t>4.4.2 Describe the process of transduction in the nose. </a:t>
            </a:r>
          </a:p>
          <a:p>
            <a:pPr marL="0" lvl="0" indent="0" algn="l" rtl="0">
              <a:lnSpc>
                <a:spcPct val="100000"/>
              </a:lnSpc>
              <a:spcBef>
                <a:spcPts val="1800"/>
              </a:spcBef>
              <a:spcAft>
                <a:spcPts val="0"/>
              </a:spcAft>
              <a:buSzPts val="2400"/>
              <a:buNone/>
            </a:pPr>
            <a:r>
              <a:rPr lang="en-US" dirty="0"/>
              <a:t>4.4.3 Describe the process of transduction on the tongue.</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3775228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Process of Accommodation in the Eye: Focus! (1 of 2) </a:t>
            </a:r>
            <a:endParaRPr dirty="0"/>
          </a:p>
        </p:txBody>
      </p:sp>
      <p:sp>
        <p:nvSpPr>
          <p:cNvPr id="4" name="Text Placeholder 4">
            <a:extLst>
              <a:ext uri="{FF2B5EF4-FFF2-40B4-BE49-F238E27FC236}">
                <a16:creationId xmlns:a16="http://schemas.microsoft.com/office/drawing/2014/main" id="{65789C8D-3FFC-45C8-9D58-3595BA4D3DA3}"/>
              </a:ext>
            </a:extLst>
          </p:cNvPr>
          <p:cNvSpPr>
            <a:spLocks noGrp="1"/>
          </p:cNvSpPr>
          <p:nvPr>
            <p:ph idx="1"/>
          </p:nvPr>
        </p:nvSpPr>
        <p:spPr>
          <a:xfrm>
            <a:off x="476844" y="1825625"/>
            <a:ext cx="5315646" cy="4351338"/>
          </a:xfrm>
        </p:spPr>
        <p:txBody>
          <a:bodyPr>
            <a:normAutofit/>
          </a:bodyPr>
          <a:lstStyle/>
          <a:p>
            <a:pPr fontAlgn="base">
              <a:buClr>
                <a:srgbClr val="004A78"/>
              </a:buClr>
              <a:defRPr/>
            </a:pPr>
            <a:r>
              <a:rPr kumimoji="0" lang="en-US" b="1" i="0" u="none" strike="noStrike" kern="1200" cap="none" spc="0" normalizeH="0" baseline="0" noProof="0" dirty="0">
                <a:ln>
                  <a:noFill/>
                </a:ln>
                <a:solidFill>
                  <a:srgbClr val="000000"/>
                </a:solidFill>
                <a:effectLst/>
                <a:uLnTx/>
                <a:uFillTx/>
                <a:cs typeface="Arial" charset="0"/>
              </a:rPr>
              <a:t>Cornea: </a:t>
            </a:r>
            <a:r>
              <a:rPr kumimoji="0" lang="en-US" i="0" u="none" strike="noStrike" kern="1200" cap="none" spc="0" normalizeH="0" baseline="0" noProof="0" dirty="0">
                <a:ln>
                  <a:noFill/>
                </a:ln>
                <a:solidFill>
                  <a:srgbClr val="000000"/>
                </a:solidFill>
                <a:effectLst/>
                <a:uLnTx/>
                <a:uFillTx/>
                <a:cs typeface="Arial" charset="0"/>
              </a:rPr>
              <a:t>Frontmost clear window of the eye</a:t>
            </a:r>
            <a:r>
              <a:rPr lang="en-US" dirty="0">
                <a:cs typeface="Arial" charset="0"/>
              </a:rPr>
              <a:t>; b</a:t>
            </a:r>
            <a:r>
              <a:rPr kumimoji="0" lang="en-US" i="0" u="none" strike="noStrike" kern="1200" cap="none" spc="0" normalizeH="0" baseline="0" noProof="0" dirty="0">
                <a:ln>
                  <a:noFill/>
                </a:ln>
                <a:solidFill>
                  <a:srgbClr val="000000"/>
                </a:solidFill>
                <a:effectLst/>
                <a:uLnTx/>
                <a:uFillTx/>
                <a:cs typeface="Arial" charset="0"/>
              </a:rPr>
              <a:t>ends light inward to help focus</a:t>
            </a:r>
            <a:endParaRPr kumimoji="0" lang="en-US" b="0" i="0" u="none" strike="noStrike" kern="1200" cap="none" spc="0" normalizeH="0" baseline="0" noProof="0" dirty="0">
              <a:ln>
                <a:noFill/>
              </a:ln>
              <a:solidFill>
                <a:srgbClr val="000000"/>
              </a:solidFill>
              <a:effectLst/>
              <a:uLnTx/>
              <a:uFillTx/>
              <a:cs typeface="Arial" charset="0"/>
            </a:endParaRPr>
          </a:p>
          <a:p>
            <a:pPr fontAlgn="base">
              <a:buClr>
                <a:srgbClr val="004A78"/>
              </a:buClr>
              <a:defRPr/>
            </a:pPr>
            <a:r>
              <a:rPr kumimoji="0" lang="en-US" b="1" i="0" u="none" strike="noStrike" kern="1200" cap="none" spc="0" normalizeH="0" baseline="0" noProof="0" dirty="0">
                <a:ln>
                  <a:noFill/>
                </a:ln>
                <a:solidFill>
                  <a:srgbClr val="000000"/>
                </a:solidFill>
                <a:effectLst/>
                <a:uLnTx/>
                <a:uFillTx/>
                <a:cs typeface="Arial" panose="020B0604020202020204" pitchFamily="34" charset="0"/>
              </a:rPr>
              <a:t>Lens: </a:t>
            </a:r>
            <a:r>
              <a:rPr lang="en-US" dirty="0">
                <a:cs typeface="Arial" panose="020B0604020202020204" pitchFamily="34" charset="0"/>
              </a:rPr>
              <a:t>Located behind the pupil; adjusts curvature to focus light on the </a:t>
            </a:r>
            <a:r>
              <a:rPr kumimoji="0" lang="en-US" b="0" i="0" u="none" strike="noStrike" kern="1200" cap="none" spc="0" normalizeH="0" baseline="0" noProof="0" dirty="0">
                <a:ln>
                  <a:noFill/>
                </a:ln>
                <a:solidFill>
                  <a:srgbClr val="000000"/>
                </a:solidFill>
                <a:effectLst/>
                <a:uLnTx/>
                <a:uFillTx/>
                <a:cs typeface="Arial" panose="020B0604020202020204" pitchFamily="34" charset="0"/>
              </a:rPr>
              <a:t>retina</a:t>
            </a:r>
          </a:p>
          <a:p>
            <a:pPr fontAlgn="base">
              <a:buClr>
                <a:srgbClr val="004A78"/>
              </a:buClr>
              <a:defRPr/>
            </a:pPr>
            <a:r>
              <a:rPr kumimoji="0" lang="en-US" b="1" i="0" u="none" strike="noStrike" kern="1200" cap="none" spc="0" normalizeH="0" baseline="0" noProof="0" dirty="0">
                <a:ln>
                  <a:noFill/>
                </a:ln>
                <a:solidFill>
                  <a:srgbClr val="000000"/>
                </a:solidFill>
                <a:effectLst/>
                <a:uLnTx/>
                <a:uFillTx/>
                <a:cs typeface="Arial" panose="020B0604020202020204" pitchFamily="34" charset="0"/>
              </a:rPr>
              <a:t>Accommodation: </a:t>
            </a:r>
            <a:r>
              <a:rPr kumimoji="0" lang="en-US" b="0" i="0" u="none" strike="noStrike" kern="1200" cap="none" spc="0" normalizeH="0" baseline="0" noProof="0" dirty="0">
                <a:ln>
                  <a:noFill/>
                </a:ln>
                <a:solidFill>
                  <a:srgbClr val="000000"/>
                </a:solidFill>
                <a:effectLst/>
                <a:uLnTx/>
                <a:uFillTx/>
                <a:cs typeface="Arial" panose="020B0604020202020204" pitchFamily="34" charset="0"/>
              </a:rPr>
              <a:t>Allows focus on object regardless of distance</a:t>
            </a:r>
            <a:endParaRPr lang="en-US" dirty="0"/>
          </a:p>
          <a:p>
            <a:endParaRPr lang="en-US" dirty="0"/>
          </a:p>
        </p:txBody>
      </p:sp>
      <p:pic>
        <p:nvPicPr>
          <p:cNvPr id="2" name="Picture 1" descr="A diagram shows anatomy of the eye. The eye looks like globe. The diagram has the following labeled parts: iris: the pigmented muscular curtain near the front of the eye; ciliary muscle: a circular structure that is an extension of the iris; cornea: a clear dome that covers the pupil, iris, and anterior chamber (the fluid-filled inside of the eye); pupillary opening: a black circular opening in the iris; the oval-shaped lens: just behind the iris and pupil; aqueous humor: the clear liquid that occupies the space between the lens and the cornea of the eye; retina: thin layer of tissue, comprising retinal arteries and veins, that lines the back of the eye and is located near the optic nerve; blind spot: tiny area, where the optic nerve passes through the surface of the retina; fovea: a small central pit located in the central area of the retina. ">
            <a:extLst>
              <a:ext uri="{FF2B5EF4-FFF2-40B4-BE49-F238E27FC236}">
                <a16:creationId xmlns:a16="http://schemas.microsoft.com/office/drawing/2014/main" id="{5B9460C8-FDC8-43CC-AC86-98EC1B66EE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9512" y="2288169"/>
            <a:ext cx="4761389" cy="3426249"/>
          </a:xfrm>
          <a:prstGeom prst="rect">
            <a:avLst/>
          </a:prstGeom>
        </p:spPr>
      </p:pic>
    </p:spTree>
    <p:extLst>
      <p:ext uri="{BB962C8B-B14F-4D97-AF65-F5344CB8AC3E}">
        <p14:creationId xmlns:p14="http://schemas.microsoft.com/office/powerpoint/2010/main" val="2205127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Process of Accommodation in the Eye: Focus! (2 of 2) </a:t>
            </a:r>
            <a:endParaRPr dirty="0"/>
          </a:p>
        </p:txBody>
      </p:sp>
      <p:sp>
        <p:nvSpPr>
          <p:cNvPr id="2" name="Text Placeholder 1">
            <a:extLst>
              <a:ext uri="{FF2B5EF4-FFF2-40B4-BE49-F238E27FC236}">
                <a16:creationId xmlns:a16="http://schemas.microsoft.com/office/drawing/2014/main" id="{D0C3E993-F4FE-40C7-8379-4EEABC534FFD}"/>
              </a:ext>
            </a:extLst>
          </p:cNvPr>
          <p:cNvSpPr>
            <a:spLocks noGrp="1"/>
          </p:cNvSpPr>
          <p:nvPr>
            <p:ph type="body" idx="1"/>
          </p:nvPr>
        </p:nvSpPr>
        <p:spPr>
          <a:xfrm>
            <a:off x="476844" y="1829189"/>
            <a:ext cx="3344530" cy="553968"/>
          </a:xfrm>
        </p:spPr>
        <p:txBody>
          <a:bodyPr/>
          <a:lstStyle/>
          <a:p>
            <a:r>
              <a:rPr lang="en-US" sz="2400" dirty="0"/>
              <a:t>Hyperopia</a:t>
            </a:r>
          </a:p>
        </p:txBody>
      </p:sp>
      <p:sp>
        <p:nvSpPr>
          <p:cNvPr id="3" name="Text Placeholder 2">
            <a:extLst>
              <a:ext uri="{FF2B5EF4-FFF2-40B4-BE49-F238E27FC236}">
                <a16:creationId xmlns:a16="http://schemas.microsoft.com/office/drawing/2014/main" id="{253832FE-44F2-48EA-9D00-D290547CDE60}"/>
              </a:ext>
            </a:extLst>
          </p:cNvPr>
          <p:cNvSpPr>
            <a:spLocks noGrp="1"/>
          </p:cNvSpPr>
          <p:nvPr>
            <p:ph type="body" idx="2"/>
          </p:nvPr>
        </p:nvSpPr>
        <p:spPr/>
        <p:txBody>
          <a:bodyPr/>
          <a:lstStyle/>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Farsightedness</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Eye is too short</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Nearby objects are blurred</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Distant objects sharp </a:t>
            </a:r>
          </a:p>
          <a:p>
            <a:endParaRPr lang="en-US" dirty="0"/>
          </a:p>
        </p:txBody>
      </p:sp>
      <p:sp>
        <p:nvSpPr>
          <p:cNvPr id="4" name="Text Placeholder 3">
            <a:extLst>
              <a:ext uri="{FF2B5EF4-FFF2-40B4-BE49-F238E27FC236}">
                <a16:creationId xmlns:a16="http://schemas.microsoft.com/office/drawing/2014/main" id="{6607EB86-8D41-490E-BC6C-2695E6C59484}"/>
              </a:ext>
            </a:extLst>
          </p:cNvPr>
          <p:cNvSpPr>
            <a:spLocks noGrp="1"/>
          </p:cNvSpPr>
          <p:nvPr>
            <p:ph type="body" idx="3"/>
          </p:nvPr>
        </p:nvSpPr>
        <p:spPr>
          <a:xfrm>
            <a:off x="4423735" y="1829188"/>
            <a:ext cx="3344530" cy="553968"/>
          </a:xfrm>
        </p:spPr>
        <p:txBody>
          <a:bodyPr/>
          <a:lstStyle/>
          <a:p>
            <a:r>
              <a:rPr lang="en-US" sz="2400" dirty="0"/>
              <a:t>Myopia</a:t>
            </a:r>
          </a:p>
        </p:txBody>
      </p:sp>
      <p:sp>
        <p:nvSpPr>
          <p:cNvPr id="5" name="Text Placeholder 4">
            <a:extLst>
              <a:ext uri="{FF2B5EF4-FFF2-40B4-BE49-F238E27FC236}">
                <a16:creationId xmlns:a16="http://schemas.microsoft.com/office/drawing/2014/main" id="{E8FB7630-F3BF-44AD-8431-395C9DF2CA54}"/>
              </a:ext>
            </a:extLst>
          </p:cNvPr>
          <p:cNvSpPr>
            <a:spLocks noGrp="1"/>
          </p:cNvSpPr>
          <p:nvPr>
            <p:ph type="body" idx="4"/>
          </p:nvPr>
        </p:nvSpPr>
        <p:spPr>
          <a:xfrm>
            <a:off x="4423735" y="2583179"/>
            <a:ext cx="3501826" cy="3597195"/>
          </a:xfrm>
        </p:spPr>
        <p:txBody>
          <a:bodyPr/>
          <a:lstStyle/>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Nearsightedness</a:t>
            </a:r>
          </a:p>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Eyeball is too long</a:t>
            </a:r>
          </a:p>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Inability to focus on distant objects</a:t>
            </a:r>
          </a:p>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Astigmatism is an imperfect curvature of the cornea, results in multiple focal points</a:t>
            </a:r>
          </a:p>
          <a:p>
            <a:endParaRPr lang="en-US" dirty="0"/>
          </a:p>
        </p:txBody>
      </p:sp>
      <p:sp>
        <p:nvSpPr>
          <p:cNvPr id="6" name="Text Placeholder 5">
            <a:extLst>
              <a:ext uri="{FF2B5EF4-FFF2-40B4-BE49-F238E27FC236}">
                <a16:creationId xmlns:a16="http://schemas.microsoft.com/office/drawing/2014/main" id="{3D0B9622-CABF-496D-B006-887F0D0956F4}"/>
              </a:ext>
            </a:extLst>
          </p:cNvPr>
          <p:cNvSpPr>
            <a:spLocks noGrp="1"/>
          </p:cNvSpPr>
          <p:nvPr>
            <p:ph type="body" idx="5"/>
          </p:nvPr>
        </p:nvSpPr>
        <p:spPr>
          <a:xfrm>
            <a:off x="8366760" y="1834905"/>
            <a:ext cx="3344530" cy="553968"/>
          </a:xfrm>
        </p:spPr>
        <p:txBody>
          <a:bodyPr/>
          <a:lstStyle/>
          <a:p>
            <a:r>
              <a:rPr lang="en-US" sz="2400" dirty="0"/>
              <a:t>Presbyopia</a:t>
            </a:r>
          </a:p>
        </p:txBody>
      </p:sp>
      <p:sp>
        <p:nvSpPr>
          <p:cNvPr id="7" name="Text Placeholder 6">
            <a:extLst>
              <a:ext uri="{FF2B5EF4-FFF2-40B4-BE49-F238E27FC236}">
                <a16:creationId xmlns:a16="http://schemas.microsoft.com/office/drawing/2014/main" id="{D370CDE7-F7B1-4C7C-B293-FD37519E680E}"/>
              </a:ext>
            </a:extLst>
          </p:cNvPr>
          <p:cNvSpPr>
            <a:spLocks noGrp="1"/>
          </p:cNvSpPr>
          <p:nvPr>
            <p:ph type="body" idx="6"/>
          </p:nvPr>
        </p:nvSpPr>
        <p:spPr>
          <a:xfrm>
            <a:off x="8370626" y="2579767"/>
            <a:ext cx="3501826" cy="3597195"/>
          </a:xfrm>
        </p:spPr>
        <p:txBody>
          <a:bodyPr/>
          <a:lstStyle/>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Lens become less flexible</a:t>
            </a:r>
          </a:p>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Accommodating is more difficult</a:t>
            </a:r>
          </a:p>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Due to aging</a:t>
            </a:r>
          </a:p>
          <a:p>
            <a:pPr marL="457200" marR="0" lvl="0" indent="-457200" algn="l" defTabSz="914400" rtl="0" eaLnBrk="1" fontAlgn="base" latinLnBrk="0" hangingPunct="1">
              <a:lnSpc>
                <a:spcPct val="90000"/>
              </a:lnSpc>
              <a:spcBef>
                <a:spcPts val="1000"/>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Corrected with bifocal lenses</a:t>
            </a:r>
          </a:p>
          <a:p>
            <a:endParaRPr lang="en-US" dirty="0"/>
          </a:p>
        </p:txBody>
      </p:sp>
    </p:spTree>
    <p:extLst>
      <p:ext uri="{BB962C8B-B14F-4D97-AF65-F5344CB8AC3E}">
        <p14:creationId xmlns:p14="http://schemas.microsoft.com/office/powerpoint/2010/main" val="2167769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Process of Transduction in the Eye</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Cornea and lens focus light rays on a light-sensitive surface.</a:t>
            </a:r>
            <a:endParaRPr kumimoji="0" lang="en-US" b="1"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Photoreceptors: </a:t>
            </a:r>
            <a:r>
              <a:rPr lang="en-US" dirty="0">
                <a:latin typeface="Arial" charset="0"/>
                <a:cs typeface="Arial" charset="0"/>
              </a:rPr>
              <a:t>Located </a:t>
            </a:r>
            <a:r>
              <a:rPr kumimoji="0" lang="en-US" b="0" i="0" u="none" strike="noStrike" kern="1200" cap="none" spc="0" normalizeH="0" baseline="0" noProof="0" dirty="0">
                <a:ln>
                  <a:noFill/>
                </a:ln>
                <a:solidFill>
                  <a:srgbClr val="000000"/>
                </a:solidFill>
                <a:effectLst/>
                <a:uLnTx/>
                <a:uFillTx/>
                <a:latin typeface="Arial" charset="0"/>
                <a:cs typeface="Arial" charset="0"/>
              </a:rPr>
              <a:t>in the retina</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Cones: </a:t>
            </a:r>
            <a:r>
              <a:rPr kumimoji="0" lang="en-US" b="0" i="0" u="none" strike="noStrike" kern="1200" cap="none" spc="0" normalizeH="0" baseline="0" noProof="0" dirty="0">
                <a:ln>
                  <a:noFill/>
                </a:ln>
                <a:solidFill>
                  <a:srgbClr val="000000"/>
                </a:solidFill>
                <a:effectLst/>
                <a:uLnTx/>
                <a:uFillTx/>
                <a:latin typeface="Arial" charset="0"/>
                <a:cs typeface="Arial" charset="0"/>
              </a:rPr>
              <a:t>Produce color sensations and fine details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Rods: </a:t>
            </a:r>
            <a:r>
              <a:rPr kumimoji="0" lang="en-US" b="0" i="0" u="none" strike="noStrike" kern="1200" cap="none" spc="0" normalizeH="0" baseline="0" noProof="0" dirty="0">
                <a:ln>
                  <a:noFill/>
                </a:ln>
                <a:solidFill>
                  <a:srgbClr val="000000"/>
                </a:solidFill>
                <a:effectLst/>
                <a:uLnTx/>
                <a:uFillTx/>
                <a:latin typeface="Arial" charset="0"/>
                <a:cs typeface="Arial" charset="0"/>
              </a:rPr>
              <a:t>Cannot detect color, but more sensitive to light than cones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Blind spot: </a:t>
            </a:r>
            <a:r>
              <a:rPr kumimoji="0" lang="en-US" b="0" i="0" u="none" strike="noStrike" kern="1200" cap="none" spc="0" normalizeH="0" baseline="0" noProof="0" dirty="0">
                <a:ln>
                  <a:noFill/>
                </a:ln>
                <a:solidFill>
                  <a:srgbClr val="000000"/>
                </a:solidFill>
                <a:effectLst/>
                <a:uLnTx/>
                <a:uFillTx/>
                <a:latin typeface="Arial" charset="0"/>
                <a:cs typeface="Arial" charset="0"/>
              </a:rPr>
              <a:t>Caused by no photoreceptors at the location where optic nerve exits the eye</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48967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Visual Defects and Corrective Lenses</a:t>
            </a:r>
            <a:endParaRPr dirty="0"/>
          </a:p>
        </p:txBody>
      </p:sp>
      <p:pic>
        <p:nvPicPr>
          <p:cNvPr id="3" name="Picture 2" descr="An illustration shows three visual defects and the corresponding lenses used to correct the defects. The diagrams show how the eye perceives the image of a pencil placed at a point in front of the eye. The defects and the corrective lenses are as follows: nearsighted eye: longer than normal eye, pencil placed at distant point, the point of focus falls just short of the retina, corrective lens is a concave lens that spreads the light rays to increase the focal length, so that the image falls on the retina; farsighted eye: shorter than usual eye, pencil placed at near point, the point of focus of light rays is beyond the retina, corrective lens is a convex lens that increases bending so as to bring the focus point on the retina; astigmatic eye: eye with misshapen lens and misshapen cornea, two points of focus, one on the retina and the other short of the retina, with part of image focused and part unfocused, nonsymmetrical lens that change the path of light to bring a single focus point on the retina.">
            <a:extLst>
              <a:ext uri="{FF2B5EF4-FFF2-40B4-BE49-F238E27FC236}">
                <a16:creationId xmlns:a16="http://schemas.microsoft.com/office/drawing/2014/main" id="{72219389-0CFD-423E-A0D0-7812624A8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726" y="1426030"/>
            <a:ext cx="11110032" cy="4511216"/>
          </a:xfrm>
          <a:prstGeom prst="rect">
            <a:avLst/>
          </a:prstGeom>
        </p:spPr>
      </p:pic>
    </p:spTree>
    <p:extLst>
      <p:ext uri="{BB962C8B-B14F-4D97-AF65-F5344CB8AC3E}">
        <p14:creationId xmlns:p14="http://schemas.microsoft.com/office/powerpoint/2010/main" val="329293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Cones and Rods</a:t>
            </a:r>
            <a:endParaRPr dirty="0"/>
          </a:p>
        </p:txBody>
      </p:sp>
      <p:sp>
        <p:nvSpPr>
          <p:cNvPr id="4" name="Text Placeholder 3">
            <a:extLst>
              <a:ext uri="{FF2B5EF4-FFF2-40B4-BE49-F238E27FC236}">
                <a16:creationId xmlns:a16="http://schemas.microsoft.com/office/drawing/2014/main" id="{BBB99A34-2B6D-43B1-AEC5-EB85E5C0948D}"/>
              </a:ext>
            </a:extLst>
          </p:cNvPr>
          <p:cNvSpPr>
            <a:spLocks noGrp="1"/>
          </p:cNvSpPr>
          <p:nvPr>
            <p:ph idx="10"/>
          </p:nvPr>
        </p:nvSpPr>
        <p:spPr>
          <a:xfrm>
            <a:off x="476843" y="1764071"/>
            <a:ext cx="5542956" cy="553998"/>
          </a:xfrm>
        </p:spPr>
        <p:txBody>
          <a:bodyPr/>
          <a:lstStyle/>
          <a:p>
            <a:pPr marL="0" marR="0" lvl="0" indent="0" algn="ctr" defTabSz="914400" rtl="0" eaLnBrk="1" fontAlgn="base" latinLnBrk="0" hangingPunct="1">
              <a:lnSpc>
                <a:spcPct val="100000"/>
              </a:lnSpc>
              <a:spcBef>
                <a:spcPts val="0"/>
              </a:spcBef>
              <a:spcAft>
                <a:spcPct val="0"/>
              </a:spcAft>
              <a:buClrTx/>
              <a:buSzTx/>
              <a:buFont typeface="Arial" charset="0"/>
              <a:buNone/>
              <a:tabLst/>
              <a:defRPr/>
            </a:pPr>
            <a:r>
              <a:rPr kumimoji="0" lang="en-US" sz="2400" b="1" i="0" u="none" strike="noStrike" kern="1200" cap="none" spc="0" normalizeH="0" baseline="0" noProof="0" dirty="0">
                <a:ln>
                  <a:noFill/>
                </a:ln>
                <a:solidFill>
                  <a:srgbClr val="006298"/>
                </a:solidFill>
                <a:effectLst/>
                <a:uLnTx/>
                <a:uFillTx/>
                <a:latin typeface="Arial" charset="0"/>
                <a:cs typeface="Arial" charset="0"/>
              </a:rPr>
              <a:t>Cones</a:t>
            </a:r>
          </a:p>
        </p:txBody>
      </p:sp>
      <p:sp>
        <p:nvSpPr>
          <p:cNvPr id="2" name="Text Placeholder 1">
            <a:extLst>
              <a:ext uri="{FF2B5EF4-FFF2-40B4-BE49-F238E27FC236}">
                <a16:creationId xmlns:a16="http://schemas.microsoft.com/office/drawing/2014/main" id="{596FA88B-B346-4CAD-B2B1-FD98B03E06DF}"/>
              </a:ext>
            </a:extLst>
          </p:cNvPr>
          <p:cNvSpPr>
            <a:spLocks noGrp="1"/>
          </p:cNvSpPr>
          <p:nvPr>
            <p:ph sz="half" idx="1"/>
          </p:nvPr>
        </p:nvSpPr>
        <p:spPr/>
        <p:txBody>
          <a:bodyPr/>
          <a:lstStyle/>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Fovea, in center of the retina, contains only cones</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Responsible for color vision</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Some may experience color blindness or color weakness</a:t>
            </a:r>
          </a:p>
        </p:txBody>
      </p:sp>
      <p:sp>
        <p:nvSpPr>
          <p:cNvPr id="6" name="Content Placeholder 5">
            <a:extLst>
              <a:ext uri="{FF2B5EF4-FFF2-40B4-BE49-F238E27FC236}">
                <a16:creationId xmlns:a16="http://schemas.microsoft.com/office/drawing/2014/main" id="{914AC42C-075B-4C9C-9524-8B8AA27D8637}"/>
              </a:ext>
            </a:extLst>
          </p:cNvPr>
          <p:cNvSpPr>
            <a:spLocks noGrp="1"/>
          </p:cNvSpPr>
          <p:nvPr>
            <p:ph idx="11"/>
          </p:nvPr>
        </p:nvSpPr>
        <p:spPr>
          <a:xfrm>
            <a:off x="6172200" y="1764070"/>
            <a:ext cx="5542956" cy="553998"/>
          </a:xfrm>
        </p:spPr>
        <p:txBody>
          <a:bodyPr/>
          <a:lstStyle/>
          <a:p>
            <a:r>
              <a:rPr lang="en-US" sz="2400" dirty="0"/>
              <a:t>Rods</a:t>
            </a:r>
          </a:p>
        </p:txBody>
      </p:sp>
      <p:sp>
        <p:nvSpPr>
          <p:cNvPr id="3" name="Text Placeholder 2">
            <a:extLst>
              <a:ext uri="{FF2B5EF4-FFF2-40B4-BE49-F238E27FC236}">
                <a16:creationId xmlns:a16="http://schemas.microsoft.com/office/drawing/2014/main" id="{EFEABCA5-5088-4E10-8CA4-194C888F6B0D}"/>
              </a:ext>
            </a:extLst>
          </p:cNvPr>
          <p:cNvSpPr>
            <a:spLocks noGrp="1"/>
          </p:cNvSpPr>
          <p:nvPr>
            <p:ph sz="half" idx="2"/>
          </p:nvPr>
        </p:nvSpPr>
        <p:spPr/>
        <p:txBody>
          <a:bodyPr/>
          <a:lstStyle/>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Area outside of fovea gets light, creating peripheral (side) vision</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Most numerous about 20 degrees from center of retina</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Dark adaptation allows us to see in dim light</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Pupil opens to allow more light to enter eye </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charset="0"/>
              <a:cs typeface="Arial" charset="0"/>
            </a:endParaRPr>
          </a:p>
          <a:p>
            <a:endParaRPr lang="en-US" dirty="0"/>
          </a:p>
        </p:txBody>
      </p:sp>
    </p:spTree>
    <p:extLst>
      <p:ext uri="{BB962C8B-B14F-4D97-AF65-F5344CB8AC3E}">
        <p14:creationId xmlns:p14="http://schemas.microsoft.com/office/powerpoint/2010/main" val="699374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Theories of Color Vision</a:t>
            </a:r>
            <a:endParaRPr dirty="0"/>
          </a:p>
        </p:txBody>
      </p:sp>
      <p:sp>
        <p:nvSpPr>
          <p:cNvPr id="2" name="Text Placeholder 1">
            <a:extLst>
              <a:ext uri="{FF2B5EF4-FFF2-40B4-BE49-F238E27FC236}">
                <a16:creationId xmlns:a16="http://schemas.microsoft.com/office/drawing/2014/main" id="{596FA88B-B346-4CAD-B2B1-FD98B03E06DF}"/>
              </a:ext>
            </a:extLst>
          </p:cNvPr>
          <p:cNvSpPr>
            <a:spLocks noGrp="1"/>
          </p:cNvSpPr>
          <p:nvPr>
            <p:ph type="body" idx="1"/>
          </p:nvPr>
        </p:nvSpPr>
        <p:spPr>
          <a:xfrm>
            <a:off x="473242" y="1456338"/>
            <a:ext cx="5542956" cy="553968"/>
          </a:xfrm>
        </p:spPr>
        <p:txBody>
          <a:bodyPr/>
          <a:lstStyle/>
          <a:p>
            <a:r>
              <a:rPr lang="en-US" sz="2400" dirty="0"/>
              <a:t>Trichromatic theory</a:t>
            </a:r>
          </a:p>
        </p:txBody>
      </p:sp>
      <p:sp>
        <p:nvSpPr>
          <p:cNvPr id="3" name="Text Placeholder 2">
            <a:extLst>
              <a:ext uri="{FF2B5EF4-FFF2-40B4-BE49-F238E27FC236}">
                <a16:creationId xmlns:a16="http://schemas.microsoft.com/office/drawing/2014/main" id="{EFEABCA5-5088-4E10-8CA4-194C888F6B0D}"/>
              </a:ext>
            </a:extLst>
          </p:cNvPr>
          <p:cNvSpPr>
            <a:spLocks noGrp="1"/>
          </p:cNvSpPr>
          <p:nvPr>
            <p:ph type="body" idx="2"/>
          </p:nvPr>
        </p:nvSpPr>
        <p:spPr>
          <a:xfrm>
            <a:off x="473241" y="2208222"/>
            <a:ext cx="5542957" cy="3703270"/>
          </a:xfrm>
        </p:spPr>
        <p:txBody>
          <a:bodyPr/>
          <a:lstStyle/>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Three types of cones, each most sensitive to either red, green, or blue</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Basic problem is four, not three, colors of light seem to be primary</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Impossible to have reddish green or yellowish blue colors</a:t>
            </a:r>
          </a:p>
          <a:p>
            <a:endParaRPr lang="en-US" dirty="0"/>
          </a:p>
        </p:txBody>
      </p:sp>
      <p:sp>
        <p:nvSpPr>
          <p:cNvPr id="4" name="Text Placeholder 3">
            <a:extLst>
              <a:ext uri="{FF2B5EF4-FFF2-40B4-BE49-F238E27FC236}">
                <a16:creationId xmlns:a16="http://schemas.microsoft.com/office/drawing/2014/main" id="{BBB99A34-2B6D-43B1-AEC5-EB85E5C0948D}"/>
              </a:ext>
            </a:extLst>
          </p:cNvPr>
          <p:cNvSpPr>
            <a:spLocks noGrp="1"/>
          </p:cNvSpPr>
          <p:nvPr>
            <p:ph type="body" idx="3"/>
          </p:nvPr>
        </p:nvSpPr>
        <p:spPr>
          <a:xfrm>
            <a:off x="6096000" y="1444485"/>
            <a:ext cx="5542956" cy="553968"/>
          </a:xfrm>
        </p:spPr>
        <p:txBody>
          <a:bodyPr/>
          <a:lstStyle/>
          <a:p>
            <a:r>
              <a:rPr lang="en-US" sz="2400" dirty="0"/>
              <a:t>Opponent-Process theory </a:t>
            </a:r>
          </a:p>
        </p:txBody>
      </p:sp>
      <p:sp>
        <p:nvSpPr>
          <p:cNvPr id="5" name="Text Placeholder 4">
            <a:extLst>
              <a:ext uri="{FF2B5EF4-FFF2-40B4-BE49-F238E27FC236}">
                <a16:creationId xmlns:a16="http://schemas.microsoft.com/office/drawing/2014/main" id="{C9894D2B-FCE0-4E7C-958A-A9C1C054B99A}"/>
              </a:ext>
            </a:extLst>
          </p:cNvPr>
          <p:cNvSpPr>
            <a:spLocks noGrp="1"/>
          </p:cNvSpPr>
          <p:nvPr>
            <p:ph type="body" idx="4"/>
          </p:nvPr>
        </p:nvSpPr>
        <p:spPr>
          <a:xfrm>
            <a:off x="6175802" y="2208222"/>
            <a:ext cx="5542956" cy="3703271"/>
          </a:xfrm>
        </p:spPr>
        <p:txBody>
          <a:bodyPr/>
          <a:lstStyle/>
          <a:p>
            <a:pPr marL="285750" indent="-285750">
              <a:buFont typeface="Arial" panose="020B0604020202020204" pitchFamily="34" charset="0"/>
              <a:buChar char="•"/>
            </a:pPr>
            <a:r>
              <a:rPr lang="en-US" dirty="0"/>
              <a:t>Vision analyzes colors into “either-or” messages</a:t>
            </a:r>
          </a:p>
          <a:p>
            <a:pPr marL="285750" indent="-285750">
              <a:buFont typeface="Arial" panose="020B0604020202020204" pitchFamily="34" charset="0"/>
              <a:buChar char="•"/>
            </a:pPr>
            <a:r>
              <a:rPr lang="en-US" dirty="0"/>
              <a:t>Messages for either red or green, yellow or blue, black or white</a:t>
            </a:r>
          </a:p>
          <a:p>
            <a:pPr marL="285750" indent="-285750">
              <a:buFont typeface="Arial" panose="020B0604020202020204" pitchFamily="34" charset="0"/>
              <a:buChar char="•"/>
            </a:pPr>
            <a:r>
              <a:rPr lang="en-US" dirty="0"/>
              <a:t>Fatigue by cone response to color produces afterimage of opposite color</a:t>
            </a:r>
          </a:p>
          <a:p>
            <a:endParaRPr lang="en-US" dirty="0"/>
          </a:p>
        </p:txBody>
      </p:sp>
    </p:spTree>
    <p:extLst>
      <p:ext uri="{BB962C8B-B14F-4D97-AF65-F5344CB8AC3E}">
        <p14:creationId xmlns:p14="http://schemas.microsoft.com/office/powerpoint/2010/main" val="3810644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Hearing</a:t>
            </a:r>
            <a:br>
              <a:rPr lang="en-US" sz="3700" dirty="0">
                <a:solidFill>
                  <a:srgbClr val="EBEBEB"/>
                </a:solidFill>
              </a:rPr>
            </a:br>
            <a:br>
              <a:rPr lang="en-US" sz="3700" dirty="0">
                <a:solidFill>
                  <a:srgbClr val="EBEBEB"/>
                </a:solidFill>
              </a:rPr>
            </a:br>
            <a:r>
              <a:rPr lang="en-US" sz="3700" dirty="0">
                <a:solidFill>
                  <a:srgbClr val="EBEBEB"/>
                </a:solidFill>
              </a:rPr>
              <a:t>Sect. 4.3</a:t>
            </a:r>
          </a:p>
        </p:txBody>
      </p:sp>
      <p:sp>
        <p:nvSpPr>
          <p:cNvPr id="2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7"/>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6" name="Rectangle 2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52951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Characteristics of Sound: What the Ear Hears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Sound travels in series of invisible wavs of compression (peaks) and rarefaction (valleys)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Important characteristics:</a:t>
            </a:r>
          </a:p>
          <a:p>
            <a:pPr fontAlgn="base">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Frequency: </a:t>
            </a:r>
            <a:r>
              <a:rPr kumimoji="0" lang="en-US" b="0" i="0" u="none" strike="noStrike" kern="1200" cap="none" spc="0" normalizeH="0" baseline="0" noProof="0" dirty="0">
                <a:ln>
                  <a:noFill/>
                </a:ln>
                <a:solidFill>
                  <a:srgbClr val="000000"/>
                </a:solidFill>
                <a:effectLst/>
                <a:uLnTx/>
                <a:uFillTx/>
                <a:latin typeface="Arial" charset="0"/>
                <a:cs typeface="Arial" charset="0"/>
              </a:rPr>
              <a:t>Frequency of sound waves correspond to perceived pitch of a sound</a:t>
            </a:r>
          </a:p>
          <a:p>
            <a:pPr fontAlgn="base">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Amplitude: </a:t>
            </a:r>
            <a:r>
              <a:rPr kumimoji="0" lang="en-US" b="0" i="0" u="none" strike="noStrike" kern="1200" cap="none" spc="0" normalizeH="0" baseline="0" noProof="0" dirty="0">
                <a:ln>
                  <a:noFill/>
                </a:ln>
                <a:solidFill>
                  <a:srgbClr val="000000"/>
                </a:solidFill>
                <a:effectLst/>
                <a:uLnTx/>
                <a:uFillTx/>
                <a:latin typeface="Arial" charset="0"/>
                <a:cs typeface="Arial" charset="0"/>
              </a:rPr>
              <a:t>Height of a sound wave indicates energy, which corresponds to sensed loudness or sound intensity</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25210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BD83B-E998-8057-64C0-475457BFFA69}"/>
              </a:ext>
            </a:extLst>
          </p:cNvPr>
          <p:cNvSpPr>
            <a:spLocks noGrp="1"/>
          </p:cNvSpPr>
          <p:nvPr>
            <p:ph type="title"/>
          </p:nvPr>
        </p:nvSpPr>
        <p:spPr/>
        <p:txBody>
          <a:bodyPr/>
          <a:lstStyle/>
          <a:p>
            <a:r>
              <a:rPr lang="en-US" dirty="0"/>
              <a:t>Characteristics of Sound:  What the Ear Hears</a:t>
            </a:r>
          </a:p>
        </p:txBody>
      </p:sp>
      <p:sp>
        <p:nvSpPr>
          <p:cNvPr id="3" name="Content Placeholder 2">
            <a:extLst>
              <a:ext uri="{FF2B5EF4-FFF2-40B4-BE49-F238E27FC236}">
                <a16:creationId xmlns:a16="http://schemas.microsoft.com/office/drawing/2014/main" id="{E8F8C733-6CA3-A45C-ABA2-50C74C162E6F}"/>
              </a:ext>
            </a:extLst>
          </p:cNvPr>
          <p:cNvSpPr>
            <a:spLocks noGrp="1"/>
          </p:cNvSpPr>
          <p:nvPr>
            <p:ph idx="1"/>
          </p:nvPr>
        </p:nvSpPr>
        <p:spPr/>
        <p:txBody>
          <a:bodyPr/>
          <a:lstStyle/>
          <a:p>
            <a:r>
              <a:rPr lang="en-US" dirty="0"/>
              <a:t>Memorize all the parts of the ear (figure 4.16)</a:t>
            </a:r>
          </a:p>
          <a:p>
            <a:endParaRPr lang="en-US" dirty="0"/>
          </a:p>
          <a:p>
            <a:endParaRPr lang="en-US" dirty="0"/>
          </a:p>
          <a:p>
            <a:r>
              <a:rPr lang="en-US" dirty="0"/>
              <a:t>No, just kidding unless you really want to!</a:t>
            </a:r>
          </a:p>
          <a:p>
            <a:endParaRPr lang="en-US" dirty="0"/>
          </a:p>
          <a:p>
            <a:r>
              <a:rPr lang="en-US" dirty="0"/>
              <a:t>But do know that transduction is part of the hearing process.</a:t>
            </a:r>
          </a:p>
        </p:txBody>
      </p:sp>
    </p:spTree>
    <p:extLst>
      <p:ext uri="{BB962C8B-B14F-4D97-AF65-F5344CB8AC3E}">
        <p14:creationId xmlns:p14="http://schemas.microsoft.com/office/powerpoint/2010/main" val="525110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Process of Transduction in the Ear </a:t>
            </a:r>
            <a:br>
              <a:rPr lang="en-US" sz="4000" dirty="0"/>
            </a:br>
            <a:r>
              <a:rPr lang="en-US" sz="4000" dirty="0"/>
              <a:t>(1 of 2)</a:t>
            </a:r>
            <a:endParaRPr dirty="0"/>
          </a:p>
        </p:txBody>
      </p:sp>
      <p:sp>
        <p:nvSpPr>
          <p:cNvPr id="144" name="Google Shape;144;p5"/>
          <p:cNvSpPr txBox="1">
            <a:spLocks noGrp="1"/>
          </p:cNvSpPr>
          <p:nvPr>
            <p:ph idx="1"/>
          </p:nvPr>
        </p:nvSpPr>
        <p:spPr>
          <a:xfrm>
            <a:off x="476843" y="1825625"/>
            <a:ext cx="5184965" cy="4351338"/>
          </a:xfrm>
          <a:prstGeom prst="rect">
            <a:avLst/>
          </a:prstGeom>
          <a:noFill/>
          <a:ln>
            <a:noFill/>
          </a:ln>
        </p:spPr>
        <p:txBody>
          <a:bodyPr spcFirstLastPara="1" wrap="square" lIns="91425" tIns="45700" rIns="91425" bIns="45700" anchor="t" anchorCtr="0">
            <a:noAutofit/>
          </a:bodyPr>
          <a:lstStyle/>
          <a:p>
            <a:pPr fontAlgn="base">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Pinna: </a:t>
            </a:r>
            <a:r>
              <a:rPr kumimoji="0" lang="en-US" b="0" i="0" u="none" strike="noStrike" kern="1200" cap="none" spc="0" normalizeH="0" baseline="0" noProof="0" dirty="0">
                <a:ln>
                  <a:noFill/>
                </a:ln>
                <a:solidFill>
                  <a:srgbClr val="000000"/>
                </a:solidFill>
                <a:effectLst/>
                <a:uLnTx/>
                <a:uFillTx/>
                <a:latin typeface="Arial" charset="0"/>
                <a:cs typeface="Arial" charset="0"/>
              </a:rPr>
              <a:t>Visible part of ear that focuses sound into ear canal</a:t>
            </a: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Eardrum vibrates in response and transmits inward to ossicles, creating vibration </a:t>
            </a: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Ossicles link eardrum with cochlea</a:t>
            </a:r>
          </a:p>
          <a:p>
            <a:pPr marL="228600" lvl="0" indent="-76200" algn="l" rtl="0">
              <a:lnSpc>
                <a:spcPct val="100000"/>
              </a:lnSpc>
              <a:spcBef>
                <a:spcPts val="0"/>
              </a:spcBef>
              <a:spcAft>
                <a:spcPts val="0"/>
              </a:spcAft>
              <a:buSzPts val="2400"/>
              <a:buNone/>
            </a:pPr>
            <a:endParaRPr dirty="0"/>
          </a:p>
        </p:txBody>
      </p:sp>
      <p:pic>
        <p:nvPicPr>
          <p:cNvPr id="3" name="Picture 2" descr="An illustration shows anatomy of the ear. The external ear shown to be responsible for air conduction consists of the outer ear labeled pinna through which sound enters the auditory canal, a short tube that ends at the tympanic membrane (eardrum). The vibration in the eardrum is conducted and causes the vibration of the three small bones, malleus, incus, and stapes. The three bones link the eardrum to the cochlea of the inner ear that is responsible for fluid conduction. The cochlea is shaped like a snail. The auditory curve carries auditory information from the cochlea to the brain. The vestibular system containing spherical and elliptical sacs and semicircular canals are in the inner ear just above the cochlea. The round window is located at the posterior extremity of the basal turn of the cochlea. The oval window is at the inferior and lateral part of the vestibule. An enlarged cross section of the cochlea is shown. The tube of the cochlea is divided into three chambers: the scala vestibuli  (with perilymph) or the upper chamber, the cochlear canal (with endolymph) in the middle, and the scala tympani (with perilymph) or the bottom chamber. An inset shows a side view of the unrolled cochlea as a tube with the fluid, perilymph, inside that is folded around the cochlear canal. At the left end of the tube is the stapes that moves the oval window and causes the round window of the cochlea to bulge outward; the waves are shown to pass along the inside of the tube through the fluid">
            <a:extLst>
              <a:ext uri="{FF2B5EF4-FFF2-40B4-BE49-F238E27FC236}">
                <a16:creationId xmlns:a16="http://schemas.microsoft.com/office/drawing/2014/main" id="{6AEE1725-431D-4F4D-9F71-8928D14733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0193" y="1690692"/>
            <a:ext cx="4959457" cy="4605029"/>
          </a:xfrm>
          <a:prstGeom prst="rect">
            <a:avLst/>
          </a:prstGeom>
        </p:spPr>
      </p:pic>
    </p:spTree>
    <p:extLst>
      <p:ext uri="{BB962C8B-B14F-4D97-AF65-F5344CB8AC3E}">
        <p14:creationId xmlns:p14="http://schemas.microsoft.com/office/powerpoint/2010/main" val="163258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Chapter Objectives (4 of 6)</a:t>
            </a:r>
            <a:endParaRPr dirty="0"/>
          </a:p>
        </p:txBody>
      </p:sp>
      <p:sp>
        <p:nvSpPr>
          <p:cNvPr id="131" name="Google Shape;131;p3"/>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By the end of this chapter, you should be able to: </a:t>
            </a:r>
            <a:endParaRPr dirty="0"/>
          </a:p>
          <a:p>
            <a:pPr marL="0" lvl="0" indent="0" algn="l" rtl="0">
              <a:lnSpc>
                <a:spcPct val="100000"/>
              </a:lnSpc>
              <a:spcBef>
                <a:spcPts val="1800"/>
              </a:spcBef>
              <a:spcAft>
                <a:spcPts val="0"/>
              </a:spcAft>
              <a:buSzPts val="2400"/>
              <a:buNone/>
            </a:pPr>
            <a:r>
              <a:rPr lang="en-US" dirty="0"/>
              <a:t>4.4.4 Describe the process of transduction on the skin, including the function of 	large and small nerve fibers in the sensation of pain.</a:t>
            </a:r>
          </a:p>
          <a:p>
            <a:pPr marL="0" lvl="0" indent="0" algn="l" rtl="0">
              <a:lnSpc>
                <a:spcPct val="100000"/>
              </a:lnSpc>
              <a:spcBef>
                <a:spcPts val="1800"/>
              </a:spcBef>
              <a:spcAft>
                <a:spcPts val="0"/>
              </a:spcAft>
              <a:buSzPts val="2400"/>
              <a:buNone/>
            </a:pPr>
            <a:r>
              <a:rPr lang="en-US" dirty="0"/>
              <a:t>4.4.5 Describe the process of transduction in the vestibular system.</a:t>
            </a:r>
          </a:p>
          <a:p>
            <a:pPr marL="0" lvl="0" indent="0" algn="l" rtl="0">
              <a:lnSpc>
                <a:spcPct val="100000"/>
              </a:lnSpc>
              <a:spcBef>
                <a:spcPts val="1800"/>
              </a:spcBef>
              <a:spcAft>
                <a:spcPts val="0"/>
              </a:spcAft>
              <a:buSzPts val="2400"/>
              <a:buNone/>
            </a:pPr>
            <a:r>
              <a:rPr lang="en-US" dirty="0"/>
              <a:t>4.4.6 Define multimodal integration.</a:t>
            </a:r>
          </a:p>
          <a:p>
            <a:pPr marL="0" lvl="0" indent="0" algn="l" rtl="0">
              <a:lnSpc>
                <a:spcPct val="100000"/>
              </a:lnSpc>
              <a:spcBef>
                <a:spcPts val="1800"/>
              </a:spcBef>
              <a:spcAft>
                <a:spcPts val="0"/>
              </a:spcAft>
              <a:buSzPts val="2400"/>
              <a:buNone/>
            </a:pPr>
            <a:r>
              <a:rPr lang="en-US" dirty="0"/>
              <a:t>4.5.1 Explain what research on multitasking has indicated with respect to the 	limits on attention. </a:t>
            </a:r>
          </a:p>
          <a:p>
            <a:pPr marL="0" lvl="0" indent="0" algn="l" rtl="0">
              <a:lnSpc>
                <a:spcPct val="100000"/>
              </a:lnSpc>
              <a:spcBef>
                <a:spcPts val="1800"/>
              </a:spcBef>
              <a:spcAft>
                <a:spcPts val="0"/>
              </a:spcAft>
              <a:buSzPts val="2400"/>
              <a:buNone/>
            </a:pPr>
            <a:r>
              <a:rPr lang="en-US" dirty="0"/>
              <a:t>4.5.2 Identify four factors that influence whether we will pay attention to a 	stimulus.</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1956856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Process of Transduction in the Ear </a:t>
            </a:r>
            <a:br>
              <a:rPr lang="en-US" sz="4000" dirty="0"/>
            </a:br>
            <a:r>
              <a:rPr lang="en-US" sz="4000" dirty="0"/>
              <a:t>(2 of 2)</a:t>
            </a:r>
            <a:endParaRPr dirty="0"/>
          </a:p>
        </p:txBody>
      </p:sp>
      <p:sp>
        <p:nvSpPr>
          <p:cNvPr id="144" name="Google Shape;144;p5"/>
          <p:cNvSpPr txBox="1">
            <a:spLocks noGrp="1"/>
          </p:cNvSpPr>
          <p:nvPr>
            <p:ph idx="1"/>
          </p:nvPr>
        </p:nvSpPr>
        <p:spPr>
          <a:xfrm>
            <a:off x="476844" y="1825625"/>
            <a:ext cx="4680378" cy="4351338"/>
          </a:xfrm>
          <a:prstGeom prst="rect">
            <a:avLst/>
          </a:prstGeom>
          <a:noFill/>
          <a:ln>
            <a:noFill/>
          </a:ln>
        </p:spPr>
        <p:txBody>
          <a:bodyPr spcFirstLastPara="1" wrap="square" lIns="91425" tIns="45700" rIns="91425" bIns="45700" anchor="t" anchorCtr="0">
            <a:noAutofit/>
          </a:bodyPr>
          <a:lstStyle/>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Inside cochlea, fluid waves trigger vibrations in </a:t>
            </a:r>
            <a:r>
              <a:rPr kumimoji="0" lang="en-US" b="1" i="0" u="none" strike="noStrike" kern="1200" cap="none" spc="0" normalizeH="0" baseline="0" noProof="0" dirty="0">
                <a:ln>
                  <a:noFill/>
                </a:ln>
                <a:solidFill>
                  <a:srgbClr val="000000"/>
                </a:solidFill>
                <a:effectLst/>
                <a:uLnTx/>
                <a:uFillTx/>
                <a:latin typeface="Arial" charset="0"/>
                <a:cs typeface="Arial" charset="0"/>
              </a:rPr>
              <a:t>basilar membrane, </a:t>
            </a:r>
            <a:r>
              <a:rPr kumimoji="0" lang="en-US" b="0" i="0" u="none" strike="noStrike" kern="1200" cap="none" spc="0" normalizeH="0" baseline="0" noProof="0" dirty="0">
                <a:ln>
                  <a:noFill/>
                </a:ln>
                <a:solidFill>
                  <a:srgbClr val="000000"/>
                </a:solidFill>
                <a:effectLst/>
                <a:uLnTx/>
                <a:uFillTx/>
                <a:latin typeface="Arial" charset="0"/>
                <a:cs typeface="Arial" charset="0"/>
              </a:rPr>
              <a:t>the floor of the </a:t>
            </a:r>
            <a:r>
              <a:rPr kumimoji="0" lang="en-US" b="1" i="0" u="none" strike="noStrike" kern="1200" cap="none" spc="0" normalizeH="0" baseline="0" noProof="0" dirty="0">
                <a:ln>
                  <a:noFill/>
                </a:ln>
                <a:solidFill>
                  <a:srgbClr val="000000"/>
                </a:solidFill>
                <a:effectLst/>
                <a:uLnTx/>
                <a:uFillTx/>
                <a:latin typeface="Arial" charset="0"/>
                <a:cs typeface="Arial" charset="0"/>
              </a:rPr>
              <a:t>organ of Corti</a:t>
            </a: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Hair cells in basilar membrane push against tectorial membrane</a:t>
            </a:r>
          </a:p>
          <a:p>
            <a:pPr marL="228600" lvl="0" indent="-76200" algn="l" rtl="0">
              <a:lnSpc>
                <a:spcPct val="100000"/>
              </a:lnSpc>
              <a:spcBef>
                <a:spcPts val="0"/>
              </a:spcBef>
              <a:spcAft>
                <a:spcPts val="0"/>
              </a:spcAft>
              <a:buSzPts val="2400"/>
              <a:buNone/>
            </a:pPr>
            <a:endParaRPr dirty="0"/>
          </a:p>
        </p:txBody>
      </p:sp>
      <p:pic>
        <p:nvPicPr>
          <p:cNvPr id="3" name="Picture 2" descr="An enlarged section of the cochlea shows the basilar membrane at the bottom. Hair cells are shown above it. The hair cells contain stereocilia that look like fibers that bend and deflect, creating a nerve impulse.">
            <a:extLst>
              <a:ext uri="{FF2B5EF4-FFF2-40B4-BE49-F238E27FC236}">
                <a16:creationId xmlns:a16="http://schemas.microsoft.com/office/drawing/2014/main" id="{B89217AE-DD86-49FE-A94A-69F054193C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565" y="2289419"/>
            <a:ext cx="5880539" cy="3423749"/>
          </a:xfrm>
          <a:prstGeom prst="rect">
            <a:avLst/>
          </a:prstGeom>
        </p:spPr>
      </p:pic>
    </p:spTree>
    <p:extLst>
      <p:ext uri="{BB962C8B-B14F-4D97-AF65-F5344CB8AC3E}">
        <p14:creationId xmlns:p14="http://schemas.microsoft.com/office/powerpoint/2010/main" val="192095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B90A-374C-C2D2-FA01-B12B3770FBF2}"/>
              </a:ext>
            </a:extLst>
          </p:cNvPr>
          <p:cNvSpPr>
            <a:spLocks noGrp="1"/>
          </p:cNvSpPr>
          <p:nvPr>
            <p:ph type="title"/>
          </p:nvPr>
        </p:nvSpPr>
        <p:spPr/>
        <p:txBody>
          <a:bodyPr/>
          <a:lstStyle/>
          <a:p>
            <a:r>
              <a:rPr lang="en-US" dirty="0"/>
              <a:t>How we Hear</a:t>
            </a:r>
          </a:p>
        </p:txBody>
      </p:sp>
      <p:sp>
        <p:nvSpPr>
          <p:cNvPr id="3" name="Content Placeholder 2">
            <a:extLst>
              <a:ext uri="{FF2B5EF4-FFF2-40B4-BE49-F238E27FC236}">
                <a16:creationId xmlns:a16="http://schemas.microsoft.com/office/drawing/2014/main" id="{53247225-CFC1-8852-BC0D-DCFBE0549BC7}"/>
              </a:ext>
            </a:extLst>
          </p:cNvPr>
          <p:cNvSpPr>
            <a:spLocks noGrp="1"/>
          </p:cNvSpPr>
          <p:nvPr>
            <p:ph idx="1"/>
          </p:nvPr>
        </p:nvSpPr>
        <p:spPr>
          <a:xfrm>
            <a:off x="1103312" y="1304144"/>
            <a:ext cx="8946541" cy="4944255"/>
          </a:xfrm>
        </p:spPr>
        <p:txBody>
          <a:bodyPr/>
          <a:lstStyle/>
          <a:p>
            <a:r>
              <a:rPr lang="en-US" dirty="0"/>
              <a:t>Your ear has three parts that lead to your brain. These parts are the outer ear, the middle ear, and the inner ear.</a:t>
            </a:r>
          </a:p>
          <a:p>
            <a:endParaRPr lang="en-US" dirty="0"/>
          </a:p>
          <a:p>
            <a:r>
              <a:rPr lang="en-US" sz="2400" b="1" dirty="0"/>
              <a:t>OUTER EAR</a:t>
            </a:r>
          </a:p>
          <a:p>
            <a:endParaRPr lang="en-US" dirty="0"/>
          </a:p>
          <a:p>
            <a:r>
              <a:rPr lang="en-US" dirty="0"/>
              <a:t>Your </a:t>
            </a:r>
            <a:r>
              <a:rPr lang="en-US" b="1" dirty="0"/>
              <a:t>outer ear</a:t>
            </a:r>
            <a:r>
              <a:rPr lang="en-US" dirty="0"/>
              <a:t> includes your </a:t>
            </a:r>
            <a:r>
              <a:rPr lang="en-US" b="1" dirty="0"/>
              <a:t>pinna</a:t>
            </a:r>
            <a:r>
              <a:rPr lang="en-US" dirty="0"/>
              <a:t> and ear canal. The pinna is the part of your ear that you see on the sides of your head. It is cartilage and soft tissue, not bone. This helps it keep its shape but stay flexible. Sounds go into the pinna and down your ear canal. The pinna helps you figure out which direction sounds come from.</a:t>
            </a:r>
          </a:p>
          <a:p>
            <a:endParaRPr lang="en-US" dirty="0"/>
          </a:p>
          <a:p>
            <a:endParaRPr lang="en-US" dirty="0"/>
          </a:p>
        </p:txBody>
      </p:sp>
    </p:spTree>
    <p:extLst>
      <p:ext uri="{BB962C8B-B14F-4D97-AF65-F5344CB8AC3E}">
        <p14:creationId xmlns:p14="http://schemas.microsoft.com/office/powerpoint/2010/main" val="2720467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6C17-7ECC-1F12-007C-DBC8A93CE3C6}"/>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6059DA25-E707-8601-CA71-5E464DECE17F}"/>
              </a:ext>
            </a:extLst>
          </p:cNvPr>
          <p:cNvSpPr>
            <a:spLocks noGrp="1"/>
          </p:cNvSpPr>
          <p:nvPr>
            <p:ph idx="1"/>
          </p:nvPr>
        </p:nvSpPr>
        <p:spPr/>
        <p:txBody>
          <a:bodyPr/>
          <a:lstStyle/>
          <a:p>
            <a:pPr marL="0" indent="0">
              <a:buNone/>
            </a:pPr>
            <a:endParaRPr lang="en-US" dirty="0"/>
          </a:p>
          <a:p>
            <a:r>
              <a:rPr lang="en-US" sz="2400" b="1" dirty="0"/>
              <a:t>Middle Ear</a:t>
            </a:r>
          </a:p>
          <a:p>
            <a:r>
              <a:rPr lang="en-US" dirty="0"/>
              <a:t>Your eardrum is at the end of your ear canal. This is where your </a:t>
            </a:r>
            <a:r>
              <a:rPr lang="en-US" b="1" dirty="0"/>
              <a:t>middle ear</a:t>
            </a:r>
            <a:r>
              <a:rPr lang="en-US" dirty="0"/>
              <a:t> starts. Your middle ear has three tiny bones in it, called </a:t>
            </a:r>
            <a:r>
              <a:rPr lang="en-US" b="1" dirty="0"/>
              <a:t>ossicles</a:t>
            </a:r>
            <a:r>
              <a:rPr lang="en-US" dirty="0"/>
              <a:t>. These three bones form a chain from the eardrum to the inner ear. The eardrum moves back and forth when sounds hit it. Different pitches, or how high or low a sound is, make the eardrum move more or less. The eardrum makes the small bones move. This movement sends a signal to the inner ear.</a:t>
            </a:r>
          </a:p>
          <a:p>
            <a:endParaRPr lang="en-US" dirty="0"/>
          </a:p>
          <a:p>
            <a:endParaRPr lang="en-US" dirty="0"/>
          </a:p>
          <a:p>
            <a:endParaRPr lang="en-US" dirty="0"/>
          </a:p>
        </p:txBody>
      </p:sp>
    </p:spTree>
    <p:extLst>
      <p:ext uri="{BB962C8B-B14F-4D97-AF65-F5344CB8AC3E}">
        <p14:creationId xmlns:p14="http://schemas.microsoft.com/office/powerpoint/2010/main" val="3754156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5002-CA80-7797-FE27-44FDED4A5CE5}"/>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D03A6796-0D02-859B-7C87-5D20C2AF0A45}"/>
              </a:ext>
            </a:extLst>
          </p:cNvPr>
          <p:cNvSpPr>
            <a:spLocks noGrp="1"/>
          </p:cNvSpPr>
          <p:nvPr>
            <p:ph idx="1"/>
          </p:nvPr>
        </p:nvSpPr>
        <p:spPr/>
        <p:txBody>
          <a:bodyPr>
            <a:normAutofit fontScale="92500" lnSpcReduction="20000"/>
          </a:bodyPr>
          <a:lstStyle/>
          <a:p>
            <a:r>
              <a:rPr lang="en-US" sz="2600" b="1" dirty="0"/>
              <a:t>Inner Ear</a:t>
            </a:r>
          </a:p>
          <a:p>
            <a:r>
              <a:rPr lang="en-US" dirty="0"/>
              <a:t>Your </a:t>
            </a:r>
            <a:r>
              <a:rPr lang="en-US" b="1" dirty="0"/>
              <a:t>inner ear</a:t>
            </a:r>
            <a:r>
              <a:rPr lang="en-US" dirty="0"/>
              <a:t> helps with both hearing and balance. The </a:t>
            </a:r>
            <a:r>
              <a:rPr lang="en-US" b="1" dirty="0"/>
              <a:t>cochlea</a:t>
            </a:r>
            <a:r>
              <a:rPr lang="en-US" dirty="0"/>
              <a:t> is the hearing part of the inner ear. The </a:t>
            </a:r>
            <a:r>
              <a:rPr lang="en-US" b="1" dirty="0"/>
              <a:t>semicircular canals</a:t>
            </a:r>
            <a:r>
              <a:rPr lang="en-US" dirty="0"/>
              <a:t> are part of your balance system.</a:t>
            </a:r>
          </a:p>
          <a:p>
            <a:r>
              <a:rPr lang="en-US" dirty="0"/>
              <a:t>The cochlea is bony and looks like a snail. It has fluid and hair cells inside of it. When the bones in your middle ear move, the fluid in your inner ear starts to move. This movement triggers the hair cells. Not all hair cells move at the same time. Different hair cells move for different sounds.</a:t>
            </a:r>
          </a:p>
          <a:p>
            <a:r>
              <a:rPr lang="en-US" dirty="0"/>
              <a:t>The hair cells change the movement into electrical signals. These signals go through your auditory nerve into your brain. Your brain understands these electrical signals as sounds. Your brain then has to figure out what the sounds mean and how to respond. This is how we hear.</a:t>
            </a:r>
          </a:p>
          <a:p>
            <a:r>
              <a:rPr lang="en-US" dirty="0"/>
              <a:t>Your inner ear also helps control your balance. The parts of your inner ear that help with balance share the same space and fluid as the cochlea. These parts are the </a:t>
            </a:r>
            <a:r>
              <a:rPr lang="en-US" b="1" dirty="0"/>
              <a:t>semicircular canals</a:t>
            </a:r>
            <a:r>
              <a:rPr lang="en-US" dirty="0"/>
              <a:t>, </a:t>
            </a:r>
            <a:r>
              <a:rPr lang="en-US" b="1" dirty="0"/>
              <a:t>utricle</a:t>
            </a:r>
            <a:r>
              <a:rPr lang="en-US" dirty="0"/>
              <a:t>, and </a:t>
            </a:r>
            <a:r>
              <a:rPr lang="en-US" b="1" dirty="0"/>
              <a:t>saccule</a:t>
            </a:r>
            <a:r>
              <a:rPr lang="en-US" dirty="0"/>
              <a:t>.</a:t>
            </a:r>
          </a:p>
          <a:p>
            <a:endParaRPr lang="en-US" dirty="0"/>
          </a:p>
        </p:txBody>
      </p:sp>
    </p:spTree>
    <p:extLst>
      <p:ext uri="{BB962C8B-B14F-4D97-AF65-F5344CB8AC3E}">
        <p14:creationId xmlns:p14="http://schemas.microsoft.com/office/powerpoint/2010/main" val="2943159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Hearing Loss</a:t>
            </a:r>
            <a:endParaRPr dirty="0"/>
          </a:p>
        </p:txBody>
      </p:sp>
      <p:sp>
        <p:nvSpPr>
          <p:cNvPr id="144" name="Google Shape;144;p5"/>
          <p:cNvSpPr txBox="1">
            <a:spLocks noGrp="1"/>
          </p:cNvSpPr>
          <p:nvPr>
            <p:ph idx="1"/>
          </p:nvPr>
        </p:nvSpPr>
        <p:spPr>
          <a:xfrm>
            <a:off x="476843" y="1825625"/>
            <a:ext cx="5961027" cy="4351338"/>
          </a:xfrm>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00"/>
              </a:spcBef>
              <a:spcAft>
                <a:spcPts val="600"/>
              </a:spcAft>
              <a:buClr>
                <a:srgbClr val="004A78"/>
              </a:buClr>
              <a:buSzTx/>
              <a:buFont typeface="Arial" panose="020B0604020202020204" pitchFamily="34" charset="0"/>
              <a:buNone/>
              <a:tabLst/>
              <a:defRPr/>
            </a:pPr>
            <a:r>
              <a:rPr lang="en-US" b="1" kern="1200" dirty="0">
                <a:latin typeface="Arial" charset="0"/>
                <a:cs typeface="Arial" charset="0"/>
              </a:rPr>
              <a:t>Conductive </a:t>
            </a:r>
            <a:r>
              <a:rPr lang="en-US" kern="1200" dirty="0">
                <a:latin typeface="Arial" charset="0"/>
                <a:cs typeface="Arial" charset="0"/>
              </a:rPr>
              <a:t>hearing loss: </a:t>
            </a:r>
          </a:p>
          <a:p>
            <a:pPr marL="579437" indent="-457200" fontAlgn="base">
              <a:spcBef>
                <a:spcPts val="600"/>
              </a:spcBef>
              <a:spcAft>
                <a:spcPts val="600"/>
              </a:spcAft>
              <a:buClr>
                <a:srgbClr val="004A78"/>
              </a:buClr>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Transfer of </a:t>
            </a:r>
            <a:r>
              <a:rPr lang="en-US" kern="1200" dirty="0">
                <a:latin typeface="Arial" charset="0"/>
                <a:cs typeface="Arial" charset="0"/>
              </a:rPr>
              <a:t>vibrations from outer ear to inner ear weakens</a:t>
            </a:r>
          </a:p>
          <a:p>
            <a:pPr marL="579437" indent="-457200" fontAlgn="base">
              <a:spcBef>
                <a:spcPts val="600"/>
              </a:spcBef>
              <a:spcAft>
                <a:spcPts val="600"/>
              </a:spcAft>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May be caused by disease or injury</a:t>
            </a:r>
          </a:p>
          <a:p>
            <a:pPr marL="579437" indent="-457200" fontAlgn="base">
              <a:spcBef>
                <a:spcPts val="600"/>
              </a:spcBef>
              <a:spcAft>
                <a:spcPts val="600"/>
              </a:spcAft>
              <a:buClr>
                <a:srgbClr val="004A78"/>
              </a:buClr>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to eardrums or ossicles</a:t>
            </a:r>
          </a:p>
          <a:p>
            <a:pPr marL="122237" indent="0" fontAlgn="base">
              <a:spcBef>
                <a:spcPts val="600"/>
              </a:spcBef>
              <a:spcAft>
                <a:spcPts val="600"/>
              </a:spcAft>
              <a:buClr>
                <a:srgbClr val="004A78"/>
              </a:buClr>
              <a:buSzTx/>
              <a:buNone/>
              <a:defRPr/>
            </a:pPr>
            <a:r>
              <a:rPr lang="en-US" b="1" kern="1200" dirty="0">
                <a:latin typeface="Arial" charset="0"/>
                <a:cs typeface="Arial" charset="0"/>
              </a:rPr>
              <a:t>Sensorineural</a:t>
            </a:r>
            <a:r>
              <a:rPr lang="en-US" kern="1200" dirty="0">
                <a:latin typeface="Arial" charset="0"/>
                <a:cs typeface="Arial" charset="0"/>
              </a:rPr>
              <a:t> hearing loss: </a:t>
            </a:r>
          </a:p>
          <a:p>
            <a:pPr marL="579437" indent="-457200" fontAlgn="base">
              <a:spcBef>
                <a:spcPts val="600"/>
              </a:spcBef>
              <a:spcAft>
                <a:spcPts val="600"/>
              </a:spcAft>
              <a:buClr>
                <a:srgbClr val="004A78"/>
              </a:buClr>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Damage to inner ear hair cells or auditory nerve</a:t>
            </a:r>
          </a:p>
          <a:p>
            <a:pPr marL="579437" indent="-457200" fontAlgn="base">
              <a:spcBef>
                <a:spcPts val="600"/>
              </a:spcBef>
              <a:spcAft>
                <a:spcPts val="600"/>
              </a:spcAft>
              <a:buClr>
                <a:srgbClr val="004A78"/>
              </a:buClr>
              <a:buSzTx/>
              <a:defRPr/>
            </a:pPr>
            <a:r>
              <a:rPr lang="en-US" kern="1200" dirty="0">
                <a:latin typeface="Arial" charset="0"/>
                <a:cs typeface="Arial" charset="0"/>
              </a:rPr>
              <a:t>Noise-induced</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pic>
        <p:nvPicPr>
          <p:cNvPr id="3" name="Picture 2" descr="An illustration shows a decibel scale. It is in the form of a rectangular bar with five levels, each of differing height. The left height of the bar marks the typical decibel level from 0 at the bottom end to 180 at the top end, in increments of 10, grading them from just audible at the bottom end to extremely loud at the top. The right height of the bar shows examples for various decibel levels. The middle of the bar labels the dangerous time exposure at different decibel levels. The various grade ranges of decibel levels and the examples are as follows: just audible, 0 to 10, studio for making sound pictures; very quiet, 10 to 30, whisper at 5 feet, broadcast studio when quiet; quiet, 30 to 50, quiet office, quiet auto; normal conversation is shown at 60 decibels and average automobile at 70 decibels; very loud, 80 to 129, (in upward progression) heavy traffic, loud home stereo, food blender, bus, motorcycle, snowmobile, screaming child, subway, tractor, power lawn mower, factory noise, chain saw, riveter, basketball or hockey crowd, thunder, rock concert; extremely loud, 130 to 180, threshold of pain, iPod-style earbuds (full volume), siren at 50 feet, jet airplane, shotgun blast, space shuttle launch. Dangerous time exposure details are as follows: 80 to 90 decibels: more than 8 hours; 90 to 100 decibels: less than 8 hours; 120 to 130 decibels: immediate danger; 140 decibels: any exposure dangerous; 160 decibels: hearing loss certain. All decibel values are approximated.">
            <a:extLst>
              <a:ext uri="{FF2B5EF4-FFF2-40B4-BE49-F238E27FC236}">
                <a16:creationId xmlns:a16="http://schemas.microsoft.com/office/drawing/2014/main" id="{6F8C13C8-7525-42F2-A597-6A5861EEE8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1489" y="1336432"/>
            <a:ext cx="5161684" cy="4996630"/>
          </a:xfrm>
          <a:prstGeom prst="rect">
            <a:avLst/>
          </a:prstGeom>
        </p:spPr>
      </p:pic>
    </p:spTree>
    <p:extLst>
      <p:ext uri="{BB962C8B-B14F-4D97-AF65-F5344CB8AC3E}">
        <p14:creationId xmlns:p14="http://schemas.microsoft.com/office/powerpoint/2010/main" val="1170554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5A5EC-7222-11BF-82C1-CCA746339E4E}"/>
              </a:ext>
            </a:extLst>
          </p:cNvPr>
          <p:cNvSpPr>
            <a:spLocks noGrp="1"/>
          </p:cNvSpPr>
          <p:nvPr>
            <p:ph type="title"/>
          </p:nvPr>
        </p:nvSpPr>
        <p:spPr>
          <a:xfrm>
            <a:off x="648931" y="629266"/>
            <a:ext cx="4166510" cy="1622321"/>
          </a:xfrm>
        </p:spPr>
        <p:txBody>
          <a:bodyPr>
            <a:normAutofit/>
          </a:bodyPr>
          <a:lstStyle/>
          <a:p>
            <a:r>
              <a:rPr lang="en-US">
                <a:solidFill>
                  <a:srgbClr val="EBEBEB"/>
                </a:solidFill>
              </a:rPr>
              <a:t>Hearing Loss</a:t>
            </a: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5" name="Picture 4" descr="A picture containing loudspeaker&#10;&#10;Description automatically generated">
            <a:extLst>
              <a:ext uri="{FF2B5EF4-FFF2-40B4-BE49-F238E27FC236}">
                <a16:creationId xmlns:a16="http://schemas.microsoft.com/office/drawing/2014/main" id="{3F09E19F-F73F-8E61-16A9-B0496408012F}"/>
              </a:ext>
            </a:extLst>
          </p:cNvPr>
          <p:cNvPicPr>
            <a:picLocks noChangeAspect="1"/>
          </p:cNvPicPr>
          <p:nvPr/>
        </p:nvPicPr>
        <p:blipFill>
          <a:blip r:embed="rId2"/>
          <a:stretch>
            <a:fillRect/>
          </a:stretch>
        </p:blipFill>
        <p:spPr>
          <a:xfrm>
            <a:off x="6093992" y="1555599"/>
            <a:ext cx="5449889" cy="3746798"/>
          </a:xfrm>
          <a:prstGeom prst="rect">
            <a:avLst/>
          </a:prstGeom>
          <a:effectLst/>
        </p:spPr>
      </p:pic>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F8C6CB7-C136-2230-4F4A-5E511C7E77B2}"/>
              </a:ext>
            </a:extLst>
          </p:cNvPr>
          <p:cNvSpPr>
            <a:spLocks noGrp="1"/>
          </p:cNvSpPr>
          <p:nvPr>
            <p:ph idx="1"/>
          </p:nvPr>
        </p:nvSpPr>
        <p:spPr>
          <a:xfrm>
            <a:off x="648931" y="2438400"/>
            <a:ext cx="4166509" cy="3785419"/>
          </a:xfrm>
        </p:spPr>
        <p:txBody>
          <a:bodyPr>
            <a:normAutofit lnSpcReduction="10000"/>
          </a:bodyPr>
          <a:lstStyle/>
          <a:p>
            <a:pPr lvl="1">
              <a:lnSpc>
                <a:spcPct val="90000"/>
              </a:lnSpc>
            </a:pPr>
            <a:r>
              <a:rPr lang="en-US" sz="1500" dirty="0">
                <a:solidFill>
                  <a:srgbClr val="EBEBEB"/>
                </a:solidFill>
              </a:rPr>
              <a:t>Types of hearing loss:</a:t>
            </a:r>
          </a:p>
          <a:p>
            <a:pPr lvl="1">
              <a:lnSpc>
                <a:spcPct val="90000"/>
              </a:lnSpc>
            </a:pPr>
            <a:endParaRPr lang="en-US" sz="1500" dirty="0">
              <a:solidFill>
                <a:srgbClr val="EBEBEB"/>
              </a:solidFill>
            </a:endParaRPr>
          </a:p>
          <a:p>
            <a:pPr lvl="2">
              <a:lnSpc>
                <a:spcPct val="90000"/>
              </a:lnSpc>
            </a:pPr>
            <a:r>
              <a:rPr lang="en-US" sz="1500" dirty="0">
                <a:solidFill>
                  <a:srgbClr val="EBEBEB"/>
                </a:solidFill>
              </a:rPr>
              <a:t>Conductive Hearing Loss:  damage to the eardrum or ossicles from disease or injury.  May be overcome with the help of hearing aids.</a:t>
            </a:r>
          </a:p>
          <a:p>
            <a:pPr lvl="2">
              <a:lnSpc>
                <a:spcPct val="90000"/>
              </a:lnSpc>
            </a:pPr>
            <a:endParaRPr lang="en-US" sz="1500" dirty="0">
              <a:solidFill>
                <a:srgbClr val="EBEBEB"/>
              </a:solidFill>
            </a:endParaRPr>
          </a:p>
          <a:p>
            <a:pPr lvl="2">
              <a:lnSpc>
                <a:spcPct val="90000"/>
              </a:lnSpc>
            </a:pPr>
            <a:r>
              <a:rPr lang="en-US" sz="1500" dirty="0">
                <a:solidFill>
                  <a:srgbClr val="EBEBEB"/>
                </a:solidFill>
              </a:rPr>
              <a:t>Sensorineural Hearing Loss:  damage to the inner ear hair cells or the auditory nerves.  Caused by loud sounds from music, cars, construction work, etc.</a:t>
            </a:r>
          </a:p>
          <a:p>
            <a:pPr lvl="3">
              <a:lnSpc>
                <a:spcPct val="90000"/>
              </a:lnSpc>
            </a:pPr>
            <a:r>
              <a:rPr lang="en-US" sz="1500" dirty="0">
                <a:solidFill>
                  <a:srgbClr val="EBEBEB"/>
                </a:solidFill>
              </a:rPr>
              <a:t>May need a cochlear implant.</a:t>
            </a:r>
          </a:p>
          <a:p>
            <a:pPr lvl="2">
              <a:lnSpc>
                <a:spcPct val="90000"/>
              </a:lnSpc>
            </a:pPr>
            <a:endParaRPr lang="en-US" sz="1500" dirty="0">
              <a:solidFill>
                <a:srgbClr val="EBEBEB"/>
              </a:solidFill>
            </a:endParaRPr>
          </a:p>
          <a:p>
            <a:pPr lvl="3">
              <a:lnSpc>
                <a:spcPct val="90000"/>
              </a:lnSpc>
            </a:pPr>
            <a:endParaRPr lang="en-US" sz="1500" dirty="0">
              <a:solidFill>
                <a:srgbClr val="EBEBEB"/>
              </a:solidFill>
            </a:endParaRPr>
          </a:p>
          <a:p>
            <a:pPr lvl="2">
              <a:lnSpc>
                <a:spcPct val="90000"/>
              </a:lnSpc>
            </a:pPr>
            <a:endParaRPr lang="en-US" sz="1500" dirty="0">
              <a:solidFill>
                <a:srgbClr val="EBEBEB"/>
              </a:solidFill>
            </a:endParaRPr>
          </a:p>
        </p:txBody>
      </p:sp>
    </p:spTree>
    <p:extLst>
      <p:ext uri="{BB962C8B-B14F-4D97-AF65-F5344CB8AC3E}">
        <p14:creationId xmlns:p14="http://schemas.microsoft.com/office/powerpoint/2010/main" val="121716387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Theories of Hearing Pitch</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Frequency theory </a:t>
            </a:r>
            <a:r>
              <a:rPr kumimoji="0" lang="en-US" b="0" i="0" u="none" strike="noStrike" kern="1200" cap="none" spc="0" normalizeH="0" baseline="0" noProof="0" dirty="0">
                <a:ln>
                  <a:noFill/>
                </a:ln>
                <a:solidFill>
                  <a:srgbClr val="000000"/>
                </a:solidFill>
                <a:effectLst/>
                <a:uLnTx/>
                <a:uFillTx/>
                <a:latin typeface="Arial" charset="0"/>
                <a:cs typeface="Arial" charset="0"/>
              </a:rPr>
              <a:t>of hearing:</a:t>
            </a:r>
          </a:p>
          <a:p>
            <a:pPr marL="579437" indent="-457200" fontAlgn="base">
              <a:buClr>
                <a:srgbClr val="004A78"/>
              </a:buClr>
              <a:buSzTx/>
              <a:defRPr/>
            </a:pPr>
            <a:r>
              <a:rPr lang="en-US" kern="1200" dirty="0">
                <a:latin typeface="Arial" charset="0"/>
                <a:cs typeface="Arial" charset="0"/>
              </a:rPr>
              <a:t>As pitch rises, nerve impulses of corresponding frequency are fed into auditory nerve</a:t>
            </a:r>
          </a:p>
          <a:p>
            <a:pPr marL="579437" indent="-457200" fontAlgn="base">
              <a:buClr>
                <a:srgbClr val="004A78"/>
              </a:buClr>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Accounts</a:t>
            </a:r>
            <a:r>
              <a:rPr lang="en-US" kern="1200" dirty="0">
                <a:latin typeface="Arial" charset="0"/>
                <a:cs typeface="Arial" charset="0"/>
              </a:rPr>
              <a:t> for sound but not how we hear pitch higher than 4,000 hertz</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122237" indent="0" fontAlgn="base">
              <a:buClr>
                <a:srgbClr val="004A78"/>
              </a:buClr>
              <a:buSzTx/>
              <a:buNone/>
              <a:defRPr/>
            </a:pPr>
            <a:r>
              <a:rPr lang="en-US" b="1" kern="1200" dirty="0">
                <a:latin typeface="Arial" charset="0"/>
                <a:cs typeface="Arial" charset="0"/>
              </a:rPr>
              <a:t>Place theory </a:t>
            </a:r>
            <a:r>
              <a:rPr lang="en-US" kern="1200" dirty="0">
                <a:latin typeface="Arial" charset="0"/>
                <a:cs typeface="Arial" charset="0"/>
              </a:rPr>
              <a:t>of hearing:</a:t>
            </a:r>
          </a:p>
          <a:p>
            <a:pPr marL="579437" indent="-457200" fontAlgn="base">
              <a:buClr>
                <a:srgbClr val="004A78"/>
              </a:buClr>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Higher and lower tones excite specific places in the cochlea</a:t>
            </a:r>
          </a:p>
          <a:p>
            <a:pPr marL="579437" indent="-457200" fontAlgn="base">
              <a:buClr>
                <a:srgbClr val="004A78"/>
              </a:buClr>
              <a:buSzTx/>
              <a:defRPr/>
            </a:pPr>
            <a:r>
              <a:rPr lang="en-US" kern="1200" dirty="0">
                <a:latin typeface="Arial" charset="0"/>
                <a:cs typeface="Arial" charset="0"/>
              </a:rPr>
              <a:t>Pitch signaled by area of cochlea most strongly activated</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571150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B02E-E4E6-3C0F-F799-48305311CC0A}"/>
              </a:ext>
            </a:extLst>
          </p:cNvPr>
          <p:cNvSpPr>
            <a:spLocks noGrp="1"/>
          </p:cNvSpPr>
          <p:nvPr>
            <p:ph type="title"/>
          </p:nvPr>
        </p:nvSpPr>
        <p:spPr/>
        <p:txBody>
          <a:bodyPr/>
          <a:lstStyle/>
          <a:p>
            <a:r>
              <a:rPr lang="en-US" dirty="0"/>
              <a:t>Theories of Hearing Pitch</a:t>
            </a:r>
          </a:p>
        </p:txBody>
      </p:sp>
      <p:sp>
        <p:nvSpPr>
          <p:cNvPr id="3" name="Content Placeholder 2">
            <a:extLst>
              <a:ext uri="{FF2B5EF4-FFF2-40B4-BE49-F238E27FC236}">
                <a16:creationId xmlns:a16="http://schemas.microsoft.com/office/drawing/2014/main" id="{68556CBF-FED7-4C6E-5F30-8AD671E05C93}"/>
              </a:ext>
            </a:extLst>
          </p:cNvPr>
          <p:cNvSpPr>
            <a:spLocks noGrp="1"/>
          </p:cNvSpPr>
          <p:nvPr>
            <p:ph idx="1"/>
          </p:nvPr>
        </p:nvSpPr>
        <p:spPr/>
        <p:txBody>
          <a:bodyPr>
            <a:normAutofit/>
          </a:bodyPr>
          <a:lstStyle/>
          <a:p>
            <a:pPr algn="just"/>
            <a:r>
              <a:rPr lang="en-US" dirty="0"/>
              <a:t>Frequency Theory: Measures neural impulses travelling the auditory nerve. (lower pitch sounds travel at lesser speed) </a:t>
            </a:r>
          </a:p>
          <a:p>
            <a:pPr algn="just"/>
            <a:endParaRPr lang="en-US" dirty="0"/>
          </a:p>
          <a:p>
            <a:pPr algn="just"/>
            <a:r>
              <a:rPr lang="en-US" dirty="0"/>
              <a:t>Place Theory: Links the pitch we hear with the place that is stimulated in the cochlea (different pitches of sound affect different places within cochlea)</a:t>
            </a:r>
          </a:p>
          <a:p>
            <a:pPr lvl="1" algn="just"/>
            <a:r>
              <a:rPr lang="en-US" dirty="0"/>
              <a:t>We hear different pitches because different sound waves trigger activity at different places along the cochlea’s basilar membrane  Best explains our perception of high-pitched sounds </a:t>
            </a:r>
          </a:p>
          <a:p>
            <a:pPr algn="just"/>
            <a:endParaRPr lang="en-US" dirty="0">
              <a:effectLst/>
            </a:endParaRPr>
          </a:p>
        </p:txBody>
      </p:sp>
    </p:spTree>
    <p:extLst>
      <p:ext uri="{BB962C8B-B14F-4D97-AF65-F5344CB8AC3E}">
        <p14:creationId xmlns:p14="http://schemas.microsoft.com/office/powerpoint/2010/main" val="1837507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Discussion Activity 2</a:t>
            </a:r>
            <a:endParaRPr dirty="0"/>
          </a:p>
        </p:txBody>
      </p:sp>
      <p:sp>
        <p:nvSpPr>
          <p:cNvPr id="2" name="Content Placeholder 1">
            <a:extLst>
              <a:ext uri="{FF2B5EF4-FFF2-40B4-BE49-F238E27FC236}">
                <a16:creationId xmlns:a16="http://schemas.microsoft.com/office/drawing/2014/main" id="{57DE13EE-F9F8-438B-85F0-DC3C3FB1ACCC}"/>
              </a:ext>
            </a:extLst>
          </p:cNvPr>
          <p:cNvSpPr>
            <a:spLocks noGrp="1"/>
          </p:cNvSpPr>
          <p:nvPr>
            <p:ph idx="1"/>
          </p:nvPr>
        </p:nvSpPr>
        <p:spPr/>
        <p:txBody>
          <a:bodyPr/>
          <a:lstStyle/>
          <a:p>
            <a:pPr marL="0" indent="0">
              <a:buNone/>
            </a:pPr>
            <a:r>
              <a:rPr lang="en-US" dirty="0"/>
              <a:t>As a class, consider and discuss the following:</a:t>
            </a:r>
          </a:p>
          <a:p>
            <a:pPr marL="0" indent="0">
              <a:buNone/>
            </a:pPr>
            <a:r>
              <a:rPr lang="en-US" dirty="0"/>
              <a:t>Many students wear headphones, and music is occasionally loud enough to be heard by others. </a:t>
            </a:r>
          </a:p>
          <a:p>
            <a:pPr marL="457200" indent="-457200">
              <a:buFont typeface="+mj-lt"/>
              <a:buAutoNum type="arabicPeriod"/>
            </a:pPr>
            <a:r>
              <a:rPr lang="en-US" dirty="0"/>
              <a:t>What types of hazards might a student who plays music loudly through headphones experience? </a:t>
            </a:r>
          </a:p>
          <a:p>
            <a:pPr marL="457200" indent="-457200">
              <a:buFont typeface="+mj-lt"/>
              <a:buAutoNum type="arabicPeriod"/>
            </a:pPr>
            <a:r>
              <a:rPr lang="en-US" dirty="0"/>
              <a:t>How can students prevent long-term hearing problems associated with headphones and loud music? </a:t>
            </a:r>
          </a:p>
          <a:p>
            <a:endParaRPr lang="en-US" dirty="0"/>
          </a:p>
        </p:txBody>
      </p:sp>
    </p:spTree>
    <p:extLst>
      <p:ext uri="{BB962C8B-B14F-4D97-AF65-F5344CB8AC3E}">
        <p14:creationId xmlns:p14="http://schemas.microsoft.com/office/powerpoint/2010/main" val="3225123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4505294"/>
          </a:xfrm>
        </p:spPr>
        <p:txBody>
          <a:bodyPr vert="horz" lIns="91440" tIns="45720" rIns="91440" bIns="45720" rtlCol="0" anchor="b">
            <a:normAutofit/>
          </a:bodyPr>
          <a:lstStyle/>
          <a:p>
            <a:r>
              <a:rPr lang="en-US" sz="3700" dirty="0">
                <a:solidFill>
                  <a:srgbClr val="EBEBEB"/>
                </a:solidFill>
              </a:rPr>
              <a:t>Chemical and Somesthetic Senses</a:t>
            </a:r>
            <a:br>
              <a:rPr lang="en-US" sz="3700" dirty="0">
                <a:solidFill>
                  <a:srgbClr val="EBEBEB"/>
                </a:solidFill>
              </a:rPr>
            </a:br>
            <a:br>
              <a:rPr lang="en-US" sz="3700" dirty="0">
                <a:solidFill>
                  <a:srgbClr val="EBEBEB"/>
                </a:solidFill>
              </a:rPr>
            </a:br>
            <a:r>
              <a:rPr lang="en-US" sz="3700" dirty="0">
                <a:solidFill>
                  <a:srgbClr val="EBEBEB"/>
                </a:solidFill>
              </a:rPr>
              <a:t>Sect. 4.4</a:t>
            </a:r>
          </a:p>
        </p:txBody>
      </p:sp>
      <p:sp>
        <p:nvSpPr>
          <p:cNvPr id="2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7"/>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6" name="Rectangle 2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5930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Chapter Objectives (5 of 6)</a:t>
            </a:r>
            <a:endParaRPr dirty="0"/>
          </a:p>
        </p:txBody>
      </p:sp>
      <p:sp>
        <p:nvSpPr>
          <p:cNvPr id="131" name="Google Shape;131;p3"/>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By the end of this chapter, you should be able to: </a:t>
            </a:r>
            <a:endParaRPr dirty="0"/>
          </a:p>
          <a:p>
            <a:pPr marL="0" lvl="0" indent="0" algn="l" rtl="0">
              <a:lnSpc>
                <a:spcPct val="100000"/>
              </a:lnSpc>
              <a:spcBef>
                <a:spcPts val="1800"/>
              </a:spcBef>
              <a:spcAft>
                <a:spcPts val="0"/>
              </a:spcAft>
              <a:buSzPts val="2400"/>
              <a:buNone/>
            </a:pPr>
            <a:r>
              <a:rPr lang="en-US" dirty="0"/>
              <a:t>4.5.3 Describe the positive and negative effects of mind-wandering.</a:t>
            </a:r>
          </a:p>
          <a:p>
            <a:pPr marL="0" lvl="0" indent="0" algn="l" rtl="0">
              <a:lnSpc>
                <a:spcPct val="100000"/>
              </a:lnSpc>
              <a:spcBef>
                <a:spcPts val="1800"/>
              </a:spcBef>
              <a:spcAft>
                <a:spcPts val="0"/>
              </a:spcAft>
              <a:buSzPts val="2400"/>
              <a:buNone/>
            </a:pPr>
            <a:r>
              <a:rPr lang="en-US" dirty="0"/>
              <a:t>4.6.1 Describe the relationship between sensation and perception.</a:t>
            </a:r>
          </a:p>
          <a:p>
            <a:pPr marL="0" lvl="0" indent="0" algn="l" rtl="0">
              <a:lnSpc>
                <a:spcPct val="100000"/>
              </a:lnSpc>
              <a:spcBef>
                <a:spcPts val="1800"/>
              </a:spcBef>
              <a:spcAft>
                <a:spcPts val="0"/>
              </a:spcAft>
              <a:buSzPts val="2400"/>
              <a:buNone/>
            </a:pPr>
            <a:r>
              <a:rPr lang="en-US" dirty="0"/>
              <a:t>4.6.2 Contrast bottom-up and top-down processing.</a:t>
            </a:r>
          </a:p>
          <a:p>
            <a:pPr marL="0" lvl="0" indent="0" algn="l" rtl="0">
              <a:lnSpc>
                <a:spcPct val="100000"/>
              </a:lnSpc>
              <a:spcBef>
                <a:spcPts val="1800"/>
              </a:spcBef>
              <a:spcAft>
                <a:spcPts val="0"/>
              </a:spcAft>
              <a:buSzPts val="2400"/>
              <a:buNone/>
            </a:pPr>
            <a:r>
              <a:rPr lang="en-US" dirty="0"/>
              <a:t>4.6.3 Explain how both sensory transduction and experience contribute to 	similarities and differences in perception.</a:t>
            </a:r>
          </a:p>
          <a:p>
            <a:pPr marL="0" lvl="0" indent="0" algn="l" rtl="0">
              <a:lnSpc>
                <a:spcPct val="100000"/>
              </a:lnSpc>
              <a:spcBef>
                <a:spcPts val="1800"/>
              </a:spcBef>
              <a:spcAft>
                <a:spcPts val="0"/>
              </a:spcAft>
              <a:buSzPts val="2400"/>
              <a:buNone/>
            </a:pPr>
            <a:r>
              <a:rPr lang="en-US" dirty="0"/>
              <a:t>4.6.4 Describe the effects of culture on the perception of the Müller-Lyer 	illusion.</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2652586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3C858-948E-0EF2-84C8-EF586949BD9C}"/>
              </a:ext>
            </a:extLst>
          </p:cNvPr>
          <p:cNvSpPr>
            <a:spLocks noGrp="1"/>
          </p:cNvSpPr>
          <p:nvPr>
            <p:ph type="title"/>
          </p:nvPr>
        </p:nvSpPr>
        <p:spPr>
          <a:xfrm>
            <a:off x="648930" y="629266"/>
            <a:ext cx="3322912" cy="1641987"/>
          </a:xfrm>
        </p:spPr>
        <p:txBody>
          <a:bodyPr>
            <a:normAutofit/>
          </a:bodyPr>
          <a:lstStyle/>
          <a:p>
            <a:r>
              <a:rPr lang="en-US"/>
              <a:t>Types of Senses</a:t>
            </a:r>
          </a:p>
        </p:txBody>
      </p:sp>
      <p:pic>
        <p:nvPicPr>
          <p:cNvPr id="7" name="Picture 6" descr="A picture containing drawing, art, sketch, painting&#10;&#10;Description automatically generated">
            <a:extLst>
              <a:ext uri="{FF2B5EF4-FFF2-40B4-BE49-F238E27FC236}">
                <a16:creationId xmlns:a16="http://schemas.microsoft.com/office/drawing/2014/main" id="{057E8397-6D7D-12F3-D373-BAB098FAC6A6}"/>
              </a:ext>
            </a:extLst>
          </p:cNvPr>
          <p:cNvPicPr>
            <a:picLocks noChangeAspect="1"/>
          </p:cNvPicPr>
          <p:nvPr/>
        </p:nvPicPr>
        <p:blipFill rotWithShape="1">
          <a:blip r:embed="rId3"/>
          <a:srcRect l="38091" r="16778"/>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6" name="Rectangle 25">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8A1EC07-DC14-2B4E-039D-938949634F36}"/>
              </a:ext>
            </a:extLst>
          </p:cNvPr>
          <p:cNvSpPr>
            <a:spLocks noGrp="1"/>
          </p:cNvSpPr>
          <p:nvPr>
            <p:ph idx="1"/>
          </p:nvPr>
        </p:nvSpPr>
        <p:spPr>
          <a:xfrm>
            <a:off x="647701" y="2438401"/>
            <a:ext cx="3324141" cy="3809998"/>
          </a:xfrm>
        </p:spPr>
        <p:txBody>
          <a:bodyPr>
            <a:normAutofit/>
          </a:bodyPr>
          <a:lstStyle/>
          <a:p>
            <a:pPr>
              <a:lnSpc>
                <a:spcPct val="90000"/>
              </a:lnSpc>
            </a:pPr>
            <a:r>
              <a:rPr lang="en-US" dirty="0"/>
              <a:t>Chemical:  olfaction (smell) and gustation (taste)</a:t>
            </a:r>
          </a:p>
          <a:p>
            <a:pPr>
              <a:lnSpc>
                <a:spcPct val="90000"/>
              </a:lnSpc>
            </a:pPr>
            <a:endParaRPr lang="en-US" dirty="0"/>
          </a:p>
          <a:p>
            <a:pPr>
              <a:lnSpc>
                <a:spcPct val="90000"/>
              </a:lnSpc>
            </a:pPr>
            <a:r>
              <a:rPr lang="en-US" dirty="0"/>
              <a:t>Somesthetic:  skin senses (touch),</a:t>
            </a:r>
          </a:p>
          <a:p>
            <a:pPr>
              <a:lnSpc>
                <a:spcPct val="90000"/>
              </a:lnSpc>
            </a:pPr>
            <a:r>
              <a:rPr lang="en-US" dirty="0"/>
              <a:t>kinesthetic senses (body position and movement), and vestibular (balance, gravity, and acceleration).</a:t>
            </a:r>
          </a:p>
          <a:p>
            <a:pPr>
              <a:lnSpc>
                <a:spcPct val="90000"/>
              </a:lnSpc>
            </a:pPr>
            <a:endParaRPr lang="en-US" dirty="0"/>
          </a:p>
        </p:txBody>
      </p:sp>
    </p:spTree>
    <p:extLst>
      <p:ext uri="{BB962C8B-B14F-4D97-AF65-F5344CB8AC3E}">
        <p14:creationId xmlns:p14="http://schemas.microsoft.com/office/powerpoint/2010/main" val="3143821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Senses That Are Chemical or Somesthetic</a:t>
            </a:r>
            <a:endParaRPr sz="4800"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90000"/>
              </a:lnSpc>
              <a:spcBef>
                <a:spcPts val="1000"/>
              </a:spcBef>
              <a:buClrTx/>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Chemical senses: </a:t>
            </a:r>
            <a:r>
              <a:rPr kumimoji="0" lang="en-US" b="0" i="0" u="none" strike="noStrike" kern="1200" cap="none" spc="0" normalizeH="0" baseline="0" noProof="0" dirty="0">
                <a:ln>
                  <a:noFill/>
                </a:ln>
                <a:solidFill>
                  <a:srgbClr val="000000"/>
                </a:solidFill>
                <a:effectLst/>
                <a:uLnTx/>
                <a:uFillTx/>
                <a:latin typeface="Arial" charset="0"/>
                <a:cs typeface="Arial" charset="0"/>
              </a:rPr>
              <a:t>Olfaction (smell) and gustation (taste)</a:t>
            </a:r>
          </a:p>
          <a:p>
            <a:pPr marL="0" marR="0" lvl="0" indent="0" algn="l" defTabSz="914400" rtl="0" eaLnBrk="1" fontAlgn="base" latinLnBrk="0" hangingPunct="1">
              <a:lnSpc>
                <a:spcPct val="90000"/>
              </a:lnSpc>
              <a:spcBef>
                <a:spcPts val="1000"/>
              </a:spcBef>
              <a:buClrTx/>
              <a:buSzTx/>
              <a:buFont typeface="Arial" panose="020B0604020202020204" pitchFamily="34" charset="0"/>
              <a:buNone/>
              <a:tabLst/>
              <a:defRPr/>
            </a:pPr>
            <a:r>
              <a:rPr lang="en-US" b="1" kern="1200" dirty="0">
                <a:latin typeface="Arial" charset="0"/>
                <a:cs typeface="Arial" charset="0"/>
              </a:rPr>
              <a:t>Somesthetic sense: </a:t>
            </a:r>
            <a:r>
              <a:rPr lang="en-US" kern="1200" dirty="0">
                <a:latin typeface="Arial" charset="0"/>
                <a:cs typeface="Arial" charset="0"/>
              </a:rPr>
              <a:t>Those related to our ability to “feel”</a:t>
            </a:r>
          </a:p>
          <a:p>
            <a:pPr indent="-457200" fontAlgn="base">
              <a:lnSpc>
                <a:spcPct val="90000"/>
              </a:lnSpc>
              <a:buClrTx/>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The skin senses (touch)</a:t>
            </a:r>
          </a:p>
          <a:p>
            <a:pPr indent="-457200" fontAlgn="base">
              <a:lnSpc>
                <a:spcPct val="90000"/>
              </a:lnSpc>
              <a:buClrTx/>
              <a:buSzTx/>
              <a:defRPr/>
            </a:pPr>
            <a:r>
              <a:rPr lang="en-US" kern="1200" dirty="0">
                <a:latin typeface="Arial" charset="0"/>
                <a:cs typeface="Arial" charset="0"/>
              </a:rPr>
              <a:t>Kinesthetic senses</a:t>
            </a:r>
          </a:p>
          <a:p>
            <a:pPr indent="-457200" fontAlgn="base">
              <a:lnSpc>
                <a:spcPct val="90000"/>
              </a:lnSpc>
              <a:buClrTx/>
              <a:buSzTx/>
              <a:defRPr/>
            </a:pPr>
            <a:r>
              <a:rPr kumimoji="0" lang="en-US" b="0" i="0" u="none" strike="noStrike" kern="1200" cap="none" spc="0" normalizeH="0" baseline="0" noProof="0" dirty="0">
                <a:ln>
                  <a:noFill/>
                </a:ln>
                <a:solidFill>
                  <a:srgbClr val="000000"/>
                </a:solidFill>
                <a:effectLst/>
                <a:uLnTx/>
                <a:uFillTx/>
                <a:latin typeface="Arial" charset="0"/>
                <a:cs typeface="Arial" charset="0"/>
              </a:rPr>
              <a:t>Vestibular senses</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262123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Smell (1 of 2)</a:t>
            </a:r>
            <a:endParaRPr sz="4400"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Olfaction (smell): </a:t>
            </a:r>
            <a:r>
              <a:rPr kumimoji="0" lang="en-US" i="0" u="none" strike="noStrike" kern="1200" cap="none" spc="0" normalizeH="0" baseline="0" noProof="0" dirty="0">
                <a:ln>
                  <a:noFill/>
                </a:ln>
                <a:solidFill>
                  <a:srgbClr val="000000"/>
                </a:solidFill>
                <a:effectLst/>
                <a:uLnTx/>
                <a:uFillTx/>
                <a:latin typeface="Arial" charset="0"/>
                <a:cs typeface="Arial" charset="0"/>
              </a:rPr>
              <a:t>Receptors may bind with airborne chemical molecules that have matching “shape” to create odors</a:t>
            </a:r>
            <a:endParaRPr kumimoji="0" lang="en-US" b="1"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Transduction: </a:t>
            </a:r>
            <a:r>
              <a:rPr lang="en-US" dirty="0">
                <a:latin typeface="Arial" charset="0"/>
                <a:cs typeface="Arial" charset="0"/>
              </a:rPr>
              <a:t>Air enters nose where nerve fibers may be stimulated to create action potential that then travels to the brain</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b="1" kern="1200" dirty="0">
                <a:latin typeface="Arial" charset="0"/>
                <a:cs typeface="Arial" charset="0"/>
              </a:rPr>
              <a:t>Anosmia: </a:t>
            </a:r>
            <a:r>
              <a:rPr lang="en-US" kern="1200" dirty="0">
                <a:latin typeface="Arial" charset="0"/>
                <a:cs typeface="Arial" charset="0"/>
              </a:rPr>
              <a:t>A type of “smell blindness” to a single order caused by repeated exposure to strong chemicals</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b="1" kern="1200" dirty="0">
                <a:latin typeface="Arial" charset="0"/>
                <a:cs typeface="Arial" charset="0"/>
              </a:rPr>
              <a:t>Lock-and-key theory </a:t>
            </a:r>
            <a:r>
              <a:rPr lang="en-US" kern="1200" dirty="0">
                <a:latin typeface="Arial" charset="0"/>
                <a:cs typeface="Arial" charset="0"/>
              </a:rPr>
              <a:t>of olfaction: Receptors may bind with airborne chemical molecules that have matching shape</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66169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Smell (2 of 2)</a:t>
            </a:r>
            <a:endParaRPr sz="4400" dirty="0"/>
          </a:p>
        </p:txBody>
      </p:sp>
      <p:pic>
        <p:nvPicPr>
          <p:cNvPr id="3" name="Picture 2" descr="An illustration in three parts shows receptors for smell. The middle part shows the profile of a man, with the parts of nose revealed. Olfactory receptors are indicated in the olfactory bulb in the upper nasal cavity, that shows nerve fibers embedded in the lining of the upper nasal passages. The left part shows a cross-section of the receptor cells. It shows nasal cavity and nasal mucous membrane at the bottom leading to hair-like cilia, round receptor cells (bipolar), supporting cell, and basal cell, as one progresses upward in the olfactory epithelium. These receptor cells form part of the afferent fibers of the olfactory nerve located in the olfactory bulb; the fibers pass through the cribriform plate of ethmoid bone into the olfactory epithelium.  The olfactory nerve fibers, when stimulated, create action potential that travels to the cerebral cortex. The olfactory bulb in the left image and the middle image are connected, indicating that the left image is an enlarged view of the part in the middle image. The right part  shows a close-up of an olfactory receptor with fibers. It is shaped like a vertical stub with several projections.">
            <a:extLst>
              <a:ext uri="{FF2B5EF4-FFF2-40B4-BE49-F238E27FC236}">
                <a16:creationId xmlns:a16="http://schemas.microsoft.com/office/drawing/2014/main" id="{F39C7900-3627-4935-9B6E-100510371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283" y="1517989"/>
            <a:ext cx="10827434" cy="4566300"/>
          </a:xfrm>
          <a:prstGeom prst="rect">
            <a:avLst/>
          </a:prstGeom>
        </p:spPr>
      </p:pic>
    </p:spTree>
    <p:extLst>
      <p:ext uri="{BB962C8B-B14F-4D97-AF65-F5344CB8AC3E}">
        <p14:creationId xmlns:p14="http://schemas.microsoft.com/office/powerpoint/2010/main" val="1490949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DB424-1A55-BB78-B4D1-E922F6CA5D03}"/>
              </a:ext>
            </a:extLst>
          </p:cNvPr>
          <p:cNvSpPr>
            <a:spLocks noGrp="1"/>
          </p:cNvSpPr>
          <p:nvPr>
            <p:ph type="title"/>
          </p:nvPr>
        </p:nvSpPr>
        <p:spPr>
          <a:xfrm>
            <a:off x="646111" y="452718"/>
            <a:ext cx="9404723" cy="1209827"/>
          </a:xfrm>
        </p:spPr>
        <p:txBody>
          <a:bodyPr/>
          <a:lstStyle/>
          <a:p>
            <a:r>
              <a:rPr lang="en-US" dirty="0"/>
              <a:t>Smell (Chemical Sense)</a:t>
            </a:r>
          </a:p>
        </p:txBody>
      </p:sp>
      <p:sp>
        <p:nvSpPr>
          <p:cNvPr id="3" name="Content Placeholder 2">
            <a:extLst>
              <a:ext uri="{FF2B5EF4-FFF2-40B4-BE49-F238E27FC236}">
                <a16:creationId xmlns:a16="http://schemas.microsoft.com/office/drawing/2014/main" id="{DFF27D00-8C9C-EC01-C684-D304BDE5D67B}"/>
              </a:ext>
            </a:extLst>
          </p:cNvPr>
          <p:cNvSpPr>
            <a:spLocks noGrp="1"/>
          </p:cNvSpPr>
          <p:nvPr>
            <p:ph idx="1"/>
          </p:nvPr>
        </p:nvSpPr>
        <p:spPr>
          <a:xfrm>
            <a:off x="1103312" y="2258291"/>
            <a:ext cx="8946541" cy="3990108"/>
          </a:xfrm>
        </p:spPr>
        <p:txBody>
          <a:bodyPr>
            <a:normAutofit/>
          </a:bodyPr>
          <a:lstStyle/>
          <a:p>
            <a:r>
              <a:rPr lang="en-US" dirty="0"/>
              <a:t>When you smell an odor, you’re actually breathing in tiny molecules. These molecules stimulate specialized nerve cells, called olfactory sensory neurons, high inside the nose. There are a few million of these cells inside your nose. Each makes one of about 500 different types of odor receptor, enabling it to selectively capture a specific set of odor molecules.</a:t>
            </a:r>
          </a:p>
          <a:p>
            <a:r>
              <a:rPr lang="en-US" dirty="0"/>
              <a:t>Studies using simple odors suggest that when we smell something, a particular combination of neurons are activated. This combination of activity forms a coded message that’s sent to the brain and is then perceived as a particular odor.</a:t>
            </a:r>
          </a:p>
          <a:p>
            <a:endParaRPr lang="en-US" dirty="0"/>
          </a:p>
        </p:txBody>
      </p:sp>
    </p:spTree>
    <p:extLst>
      <p:ext uri="{BB962C8B-B14F-4D97-AF65-F5344CB8AC3E}">
        <p14:creationId xmlns:p14="http://schemas.microsoft.com/office/powerpoint/2010/main" val="4153789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AC34-1C7A-850A-EB2B-437C3A37DBDB}"/>
              </a:ext>
            </a:extLst>
          </p:cNvPr>
          <p:cNvSpPr>
            <a:spLocks noGrp="1"/>
          </p:cNvSpPr>
          <p:nvPr>
            <p:ph type="title"/>
          </p:nvPr>
        </p:nvSpPr>
        <p:spPr/>
        <p:txBody>
          <a:bodyPr/>
          <a:lstStyle/>
          <a:p>
            <a:r>
              <a:rPr lang="en-US" dirty="0"/>
              <a:t>Smell cont.</a:t>
            </a:r>
          </a:p>
        </p:txBody>
      </p:sp>
      <p:sp>
        <p:nvSpPr>
          <p:cNvPr id="3" name="Content Placeholder 2">
            <a:extLst>
              <a:ext uri="{FF2B5EF4-FFF2-40B4-BE49-F238E27FC236}">
                <a16:creationId xmlns:a16="http://schemas.microsoft.com/office/drawing/2014/main" id="{1184AB0A-5F63-42F7-EA0F-D3E8F09E765E}"/>
              </a:ext>
            </a:extLst>
          </p:cNvPr>
          <p:cNvSpPr>
            <a:spLocks noGrp="1"/>
          </p:cNvSpPr>
          <p:nvPr>
            <p:ph idx="1"/>
          </p:nvPr>
        </p:nvSpPr>
        <p:spPr/>
        <p:txBody>
          <a:bodyPr/>
          <a:lstStyle/>
          <a:p>
            <a:r>
              <a:rPr lang="en-US" dirty="0"/>
              <a:t>Smell is an important sense. Certain smells, like your dad’s cologne, can help you recall a memory. Other smells, like smoke from a fire, can alert you to danger. When you can’t smell things you enjoy, like your morning coffee or spring flowers, life may seem dull.</a:t>
            </a:r>
          </a:p>
          <a:p>
            <a:r>
              <a:rPr lang="en-US" dirty="0"/>
              <a:t>As you get older, your sense of smell may fade. Your sense of smell is closely related to your sense of taste. When you can’t smell, food may taste bland. You may even lose interest in eating.</a:t>
            </a:r>
          </a:p>
          <a:p>
            <a:endParaRPr lang="en-US" dirty="0"/>
          </a:p>
        </p:txBody>
      </p:sp>
    </p:spTree>
    <p:extLst>
      <p:ext uri="{BB962C8B-B14F-4D97-AF65-F5344CB8AC3E}">
        <p14:creationId xmlns:p14="http://schemas.microsoft.com/office/powerpoint/2010/main" val="4015153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8AC34-1C7A-850A-EB2B-437C3A37DBDB}"/>
              </a:ext>
            </a:extLst>
          </p:cNvPr>
          <p:cNvSpPr>
            <a:spLocks noGrp="1"/>
          </p:cNvSpPr>
          <p:nvPr>
            <p:ph type="title"/>
          </p:nvPr>
        </p:nvSpPr>
        <p:spPr>
          <a:xfrm>
            <a:off x="648931" y="629266"/>
            <a:ext cx="4166510" cy="1622321"/>
          </a:xfrm>
        </p:spPr>
        <p:txBody>
          <a:bodyPr>
            <a:normAutofit/>
          </a:bodyPr>
          <a:lstStyle/>
          <a:p>
            <a:r>
              <a:rPr lang="en-US" sz="3900">
                <a:solidFill>
                  <a:srgbClr val="EBEBEB"/>
                </a:solidFill>
              </a:rPr>
              <a:t>Taste (Chemical Sense)</a:t>
            </a: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5" name="Picture 4" descr="A picture containing text, heart&#10;&#10;Description automatically generated">
            <a:extLst>
              <a:ext uri="{FF2B5EF4-FFF2-40B4-BE49-F238E27FC236}">
                <a16:creationId xmlns:a16="http://schemas.microsoft.com/office/drawing/2014/main" id="{FF8540E9-3682-F719-DA05-C87566F0B342}"/>
              </a:ext>
            </a:extLst>
          </p:cNvPr>
          <p:cNvPicPr>
            <a:picLocks noChangeAspect="1"/>
          </p:cNvPicPr>
          <p:nvPr/>
        </p:nvPicPr>
        <p:blipFill>
          <a:blip r:embed="rId2"/>
          <a:stretch>
            <a:fillRect/>
          </a:stretch>
        </p:blipFill>
        <p:spPr>
          <a:xfrm>
            <a:off x="5553492" y="1439056"/>
            <a:ext cx="6318718" cy="3972393"/>
          </a:xfrm>
          <a:prstGeom prst="rect">
            <a:avLst/>
          </a:prstGeom>
          <a:effectLst/>
        </p:spPr>
      </p:pic>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184AB0A-5F63-42F7-EA0F-D3E8F09E765E}"/>
              </a:ext>
            </a:extLst>
          </p:cNvPr>
          <p:cNvSpPr>
            <a:spLocks noGrp="1"/>
          </p:cNvSpPr>
          <p:nvPr>
            <p:ph idx="1"/>
          </p:nvPr>
        </p:nvSpPr>
        <p:spPr>
          <a:xfrm>
            <a:off x="648931" y="2438400"/>
            <a:ext cx="4166509" cy="3785419"/>
          </a:xfrm>
        </p:spPr>
        <p:txBody>
          <a:bodyPr>
            <a:normAutofit/>
          </a:bodyPr>
          <a:lstStyle/>
          <a:p>
            <a:r>
              <a:rPr lang="en-US">
                <a:solidFill>
                  <a:srgbClr val="EBEBEB"/>
                </a:solidFill>
              </a:rPr>
              <a:t>Five basic taste sensations:</a:t>
            </a:r>
          </a:p>
          <a:p>
            <a:pPr lvl="1"/>
            <a:r>
              <a:rPr lang="en-US">
                <a:solidFill>
                  <a:srgbClr val="EBEBEB"/>
                </a:solidFill>
              </a:rPr>
              <a:t>Sweet</a:t>
            </a:r>
          </a:p>
          <a:p>
            <a:pPr lvl="1"/>
            <a:r>
              <a:rPr lang="en-US">
                <a:solidFill>
                  <a:srgbClr val="EBEBEB"/>
                </a:solidFill>
              </a:rPr>
              <a:t>Salty</a:t>
            </a:r>
          </a:p>
          <a:p>
            <a:pPr lvl="1"/>
            <a:r>
              <a:rPr lang="en-US">
                <a:solidFill>
                  <a:srgbClr val="EBEBEB"/>
                </a:solidFill>
              </a:rPr>
              <a:t>Sour</a:t>
            </a:r>
          </a:p>
          <a:p>
            <a:pPr lvl="1"/>
            <a:r>
              <a:rPr lang="en-US">
                <a:solidFill>
                  <a:srgbClr val="EBEBEB"/>
                </a:solidFill>
              </a:rPr>
              <a:t>Bitter</a:t>
            </a:r>
          </a:p>
          <a:p>
            <a:pPr lvl="1"/>
            <a:r>
              <a:rPr lang="en-US">
                <a:solidFill>
                  <a:srgbClr val="EBEBEB"/>
                </a:solidFill>
              </a:rPr>
              <a:t>Umami (savory or brothy taste)</a:t>
            </a:r>
          </a:p>
        </p:txBody>
      </p:sp>
    </p:spTree>
    <p:extLst>
      <p:ext uri="{BB962C8B-B14F-4D97-AF65-F5344CB8AC3E}">
        <p14:creationId xmlns:p14="http://schemas.microsoft.com/office/powerpoint/2010/main" val="1440775032"/>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Taste (1 of 2)</a:t>
            </a:r>
            <a:endParaRPr sz="4400"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b="1" kern="1200" dirty="0">
                <a:latin typeface="Arial" charset="0"/>
                <a:cs typeface="Arial" charset="0"/>
              </a:rPr>
              <a:t>Taste buds: </a:t>
            </a:r>
            <a:r>
              <a:rPr lang="en-US" kern="1200" dirty="0">
                <a:latin typeface="Arial" charset="0"/>
                <a:cs typeface="Arial" charset="0"/>
              </a:rPr>
              <a:t>Taste-receptor cells located mainly on the top side of the tongue, especially around the edges</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kern="1200" dirty="0">
                <a:latin typeface="Arial" charset="0"/>
                <a:cs typeface="Arial" charset="0"/>
              </a:rPr>
              <a:t>Chemical molecules (caused by chewing food) enter taste buds and set off action potential</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kern="1200" dirty="0">
                <a:latin typeface="Arial" charset="0"/>
                <a:cs typeface="Arial" charset="0"/>
              </a:rPr>
              <a:t>Some flavors create sensations of texture, temperature, pain, and smell.</a:t>
            </a:r>
          </a:p>
          <a:p>
            <a:pPr marL="579437" indent="-457200" fontAlgn="base">
              <a:buClr>
                <a:srgbClr val="004A78"/>
              </a:buClr>
              <a:buSzTx/>
              <a:defRPr/>
            </a:pPr>
            <a:r>
              <a:rPr lang="en-US" kern="1200" dirty="0">
                <a:latin typeface="Arial" charset="0"/>
                <a:cs typeface="Arial" charset="0"/>
              </a:rPr>
              <a:t>Smell is important in determining flavor.</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783933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Taste (2 of 2)</a:t>
            </a:r>
            <a:endParaRPr sz="4400" dirty="0"/>
          </a:p>
        </p:txBody>
      </p:sp>
      <p:pic>
        <p:nvPicPr>
          <p:cNvPr id="4" name="Picture 3" descr="An illustration shows taste receptors in four images. The leftmost is an enlarged view of papillae, protrusions that cover the tongue. Two types, circular papillae and filamentous papillae are shown. Circular papillae are big and have a round head. Filamentous papillae are narrow and long with a small head and look like a narrow tube. The second image is that of a tongue with small round taste buds shown in the top edges. The third is that of an enlarged taste bud showing that it is located near the base of the papillae. The fourth image shows details of a taste bud. The sensory nerve running through the papillae picks up taste from the hairlike ending of the receptors in the taste bud that is shaped like an onion.">
            <a:extLst>
              <a:ext uri="{FF2B5EF4-FFF2-40B4-BE49-F238E27FC236}">
                <a16:creationId xmlns:a16="http://schemas.microsoft.com/office/drawing/2014/main" id="{61F4E4B3-4030-4C74-ABDD-70EF97C4D737}"/>
              </a:ext>
            </a:extLst>
          </p:cNvPr>
          <p:cNvPicPr>
            <a:picLocks noChangeAspect="1"/>
          </p:cNvPicPr>
          <p:nvPr/>
        </p:nvPicPr>
        <p:blipFill>
          <a:blip r:embed="rId3"/>
          <a:stretch>
            <a:fillRect/>
          </a:stretch>
        </p:blipFill>
        <p:spPr>
          <a:xfrm>
            <a:off x="938212" y="2284782"/>
            <a:ext cx="10315575" cy="3819525"/>
          </a:xfrm>
          <a:prstGeom prst="rect">
            <a:avLst/>
          </a:prstGeom>
        </p:spPr>
      </p:pic>
    </p:spTree>
    <p:extLst>
      <p:ext uri="{BB962C8B-B14F-4D97-AF65-F5344CB8AC3E}">
        <p14:creationId xmlns:p14="http://schemas.microsoft.com/office/powerpoint/2010/main" val="31750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14AE1-BF23-852C-944F-EED3EF13A1E5}"/>
              </a:ext>
            </a:extLst>
          </p:cNvPr>
          <p:cNvSpPr>
            <a:spLocks noGrp="1"/>
          </p:cNvSpPr>
          <p:nvPr>
            <p:ph type="title"/>
          </p:nvPr>
        </p:nvSpPr>
        <p:spPr>
          <a:xfrm>
            <a:off x="648930" y="629266"/>
            <a:ext cx="6188190" cy="1622321"/>
          </a:xfrm>
        </p:spPr>
        <p:txBody>
          <a:bodyPr>
            <a:normAutofit/>
          </a:bodyPr>
          <a:lstStyle/>
          <a:p>
            <a:pPr>
              <a:lnSpc>
                <a:spcPct val="90000"/>
              </a:lnSpc>
            </a:pPr>
            <a:r>
              <a:rPr lang="en-US" sz="3600">
                <a:solidFill>
                  <a:srgbClr val="EBEBEB"/>
                </a:solidFill>
              </a:rPr>
              <a:t>The Process of Transduction on the Tongue </a:t>
            </a:r>
          </a:p>
        </p:txBody>
      </p:sp>
      <p:sp>
        <p:nvSpPr>
          <p:cNvPr id="3" name="Content Placeholder 2">
            <a:extLst>
              <a:ext uri="{FF2B5EF4-FFF2-40B4-BE49-F238E27FC236}">
                <a16:creationId xmlns:a16="http://schemas.microsoft.com/office/drawing/2014/main" id="{EB2F149E-137C-8FF1-F58E-8DA87D0FB9FA}"/>
              </a:ext>
            </a:extLst>
          </p:cNvPr>
          <p:cNvSpPr>
            <a:spLocks noGrp="1"/>
          </p:cNvSpPr>
          <p:nvPr>
            <p:ph idx="1"/>
          </p:nvPr>
        </p:nvSpPr>
        <p:spPr>
          <a:xfrm>
            <a:off x="648930" y="2438400"/>
            <a:ext cx="6188189" cy="3785419"/>
          </a:xfrm>
        </p:spPr>
        <p:txBody>
          <a:bodyPr>
            <a:normAutofit/>
          </a:bodyPr>
          <a:lstStyle/>
          <a:p>
            <a:r>
              <a:rPr lang="en-US" dirty="0">
                <a:solidFill>
                  <a:srgbClr val="FFFFFF"/>
                </a:solidFill>
              </a:rPr>
              <a:t>Chemical molecules from food enter the taste buds which send signals to the brain.</a:t>
            </a:r>
          </a:p>
          <a:p>
            <a:endParaRPr lang="en-US" dirty="0">
              <a:solidFill>
                <a:srgbClr val="FFFFFF"/>
              </a:solidFill>
            </a:endParaRPr>
          </a:p>
          <a:p>
            <a:r>
              <a:rPr lang="en-US" dirty="0">
                <a:solidFill>
                  <a:srgbClr val="FFFFFF"/>
                </a:solidFill>
              </a:rPr>
              <a:t>Different tastes are matched with molecules and receptors.  </a:t>
            </a:r>
          </a:p>
          <a:p>
            <a:endParaRPr lang="en-US" dirty="0">
              <a:solidFill>
                <a:srgbClr val="FFFFFF"/>
              </a:solidFill>
            </a:endParaRPr>
          </a:p>
          <a:p>
            <a:r>
              <a:rPr lang="en-US" dirty="0">
                <a:solidFill>
                  <a:srgbClr val="FFFFFF"/>
                </a:solidFill>
              </a:rPr>
              <a:t>Figure 4.22 (page 133)  Receptors for the sense of taste.</a:t>
            </a:r>
          </a:p>
          <a:p>
            <a:pPr lvl="1"/>
            <a:r>
              <a:rPr lang="en-US" dirty="0">
                <a:solidFill>
                  <a:srgbClr val="FFFFFF"/>
                </a:solidFill>
              </a:rPr>
              <a:t>Where are most taste buds located?</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4" descr="Close up of cells">
            <a:extLst>
              <a:ext uri="{FF2B5EF4-FFF2-40B4-BE49-F238E27FC236}">
                <a16:creationId xmlns:a16="http://schemas.microsoft.com/office/drawing/2014/main" id="{F0552E57-EFE1-C9FB-D08E-208B15A03F01}"/>
              </a:ext>
            </a:extLst>
          </p:cNvPr>
          <p:cNvPicPr>
            <a:picLocks noChangeAspect="1"/>
          </p:cNvPicPr>
          <p:nvPr/>
        </p:nvPicPr>
        <p:blipFill rotWithShape="1">
          <a:blip r:embed="rId3"/>
          <a:srcRect l="30842" r="28449"/>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2763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Chapter Objectives (6 of 6)</a:t>
            </a:r>
            <a:endParaRPr dirty="0"/>
          </a:p>
        </p:txBody>
      </p:sp>
      <p:sp>
        <p:nvSpPr>
          <p:cNvPr id="131" name="Google Shape;131;p3"/>
          <p:cNvSpPr txBox="1">
            <a:spLocks noGrp="1"/>
          </p:cNvSpPr>
          <p:nvPr>
            <p:ph idx="1"/>
          </p:nvPr>
        </p:nvSpPr>
        <p:spPr>
          <a:xfrm>
            <a:off x="476843" y="1690692"/>
            <a:ext cx="11241915" cy="4694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By the end of this chapter, you should be able to: </a:t>
            </a:r>
            <a:endParaRPr dirty="0"/>
          </a:p>
          <a:p>
            <a:pPr marL="0" lvl="0" indent="0" algn="l" rtl="0">
              <a:lnSpc>
                <a:spcPct val="100000"/>
              </a:lnSpc>
              <a:spcBef>
                <a:spcPts val="1800"/>
              </a:spcBef>
              <a:spcAft>
                <a:spcPts val="0"/>
              </a:spcAft>
              <a:buSzPts val="2400"/>
              <a:buNone/>
            </a:pPr>
            <a:r>
              <a:rPr lang="en-US" dirty="0"/>
              <a:t>4.6.5 Differentiate between monocular and binocular depth cues, giving 	examples of each.</a:t>
            </a:r>
          </a:p>
          <a:p>
            <a:pPr marL="0" lvl="0" indent="0" algn="l" rtl="0">
              <a:lnSpc>
                <a:spcPct val="100000"/>
              </a:lnSpc>
              <a:spcBef>
                <a:spcPts val="1800"/>
              </a:spcBef>
              <a:spcAft>
                <a:spcPts val="0"/>
              </a:spcAft>
              <a:buSzPts val="2400"/>
              <a:buNone/>
            </a:pPr>
            <a:r>
              <a:rPr lang="en-US" dirty="0"/>
              <a:t>4.6.6 Explain how depth cues are used in the world of art and by clinical 	psychologists using virtual reality to treat clients.</a:t>
            </a:r>
          </a:p>
          <a:p>
            <a:pPr marL="0" lvl="0" indent="0" algn="l" rtl="0">
              <a:lnSpc>
                <a:spcPct val="100000"/>
              </a:lnSpc>
              <a:spcBef>
                <a:spcPts val="1800"/>
              </a:spcBef>
              <a:spcAft>
                <a:spcPts val="0"/>
              </a:spcAft>
              <a:buSzPts val="2400"/>
              <a:buNone/>
            </a:pPr>
            <a:r>
              <a:rPr lang="en-US" dirty="0"/>
              <a:t>4.7.1 Distinguish between verbal and nonverbal communication.</a:t>
            </a:r>
          </a:p>
          <a:p>
            <a:pPr marL="0" lvl="0" indent="0" algn="l" rtl="0">
              <a:lnSpc>
                <a:spcPct val="100000"/>
              </a:lnSpc>
              <a:spcBef>
                <a:spcPts val="1800"/>
              </a:spcBef>
              <a:spcAft>
                <a:spcPts val="0"/>
              </a:spcAft>
              <a:buSzPts val="2400"/>
              <a:buNone/>
            </a:pPr>
            <a:r>
              <a:rPr lang="en-US" dirty="0"/>
              <a:t>4.7.2 Outline two verbal communication methods and two verbal 	communication points of view.</a:t>
            </a:r>
          </a:p>
          <a:p>
            <a:pPr marL="0" lvl="0" indent="0" algn="l" rtl="0">
              <a:lnSpc>
                <a:spcPct val="100000"/>
              </a:lnSpc>
              <a:spcBef>
                <a:spcPts val="1800"/>
              </a:spcBef>
              <a:spcAft>
                <a:spcPts val="0"/>
              </a:spcAft>
              <a:buSzPts val="2400"/>
              <a:buNone/>
            </a:pPr>
            <a:r>
              <a:rPr lang="en-US" dirty="0"/>
              <a:t>4.7.3 Create a plan to improve your own communication with others.</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3865445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Touch (1 of 3)</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kern="1200" dirty="0">
                <a:latin typeface="Arial" charset="0"/>
                <a:cs typeface="Arial" charset="0"/>
              </a:rPr>
              <a:t>At least five different touch sensations: </a:t>
            </a:r>
          </a:p>
          <a:p>
            <a:pPr marL="0" marR="0" lvl="0" indent="-514350" algn="l" defTabSz="914400" rtl="0" eaLnBrk="1" fontAlgn="base" latinLnBrk="0" hangingPunct="1">
              <a:lnSpc>
                <a:spcPct val="100000"/>
              </a:lnSpc>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Light </a:t>
            </a:r>
            <a:r>
              <a:rPr lang="en-US" kern="1200" dirty="0">
                <a:latin typeface="Arial" charset="0"/>
                <a:cs typeface="Arial" charset="0"/>
              </a:rPr>
              <a:t>touch</a:t>
            </a:r>
          </a:p>
          <a:p>
            <a:pPr marL="0" marR="0" lvl="0" indent="-514350" algn="l" defTabSz="914400" rtl="0" eaLnBrk="1" fontAlgn="base" latinLnBrk="0" hangingPunct="1">
              <a:lnSpc>
                <a:spcPct val="100000"/>
              </a:lnSpc>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Pressure</a:t>
            </a:r>
          </a:p>
          <a:p>
            <a:pPr marL="0" marR="0" lvl="0" indent="-514350" algn="l" defTabSz="914400" rtl="0" eaLnBrk="1" fontAlgn="base" latinLnBrk="0" hangingPunct="1">
              <a:lnSpc>
                <a:spcPct val="100000"/>
              </a:lnSpc>
              <a:buClr>
                <a:srgbClr val="004A78"/>
              </a:buClr>
              <a:buSzTx/>
              <a:buFont typeface="+mj-lt"/>
              <a:buAutoNum type="arabicPeriod"/>
              <a:tabLst/>
              <a:defRPr/>
            </a:pPr>
            <a:r>
              <a:rPr lang="en-US" kern="1200" dirty="0">
                <a:latin typeface="Arial" charset="0"/>
                <a:cs typeface="Arial" charset="0"/>
              </a:rPr>
              <a:t>Pain</a:t>
            </a:r>
          </a:p>
          <a:p>
            <a:pPr marL="0" marR="0" lvl="0" indent="-514350" algn="l" defTabSz="914400" rtl="0" eaLnBrk="1" fontAlgn="base" latinLnBrk="0" hangingPunct="1">
              <a:lnSpc>
                <a:spcPct val="100000"/>
              </a:lnSpc>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a:t>
            </a:r>
            <a:r>
              <a:rPr lang="en-US" kern="1200" dirty="0">
                <a:latin typeface="Arial" charset="0"/>
                <a:cs typeface="Arial" charset="0"/>
              </a:rPr>
              <a:t>old </a:t>
            </a:r>
          </a:p>
          <a:p>
            <a:pPr marL="0" marR="0" lvl="0" indent="-514350" algn="l" defTabSz="914400" rtl="0" eaLnBrk="1" fontAlgn="base" latinLnBrk="0" hangingPunct="1">
              <a:lnSpc>
                <a:spcPct val="100000"/>
              </a:lnSpc>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Warm </a:t>
            </a:r>
            <a:endParaRPr lang="en-US" kern="1200" dirty="0">
              <a:latin typeface="Arial" charset="0"/>
              <a:cs typeface="Arial" charset="0"/>
            </a:endParaRPr>
          </a:p>
          <a:p>
            <a:pPr marL="0" marR="0" lvl="0" indent="0" algn="l" defTabSz="914400" rtl="0" eaLnBrk="1" fontAlgn="base" latinLnBrk="0" hangingPunct="1">
              <a:lnSpc>
                <a:spcPct val="100000"/>
              </a:lnSpc>
              <a:buClr>
                <a:srgbClr val="004A78"/>
              </a:buClr>
              <a:buSz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Skin has about 200,000 nerve endings for temperature, 500,000 for touch and pressure, 3 million for pain</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2055600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Touch (2 of 3)</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indent="0" fontAlgn="base">
              <a:buClr>
                <a:srgbClr val="004A78"/>
              </a:buClr>
              <a:buSzTx/>
              <a:buNone/>
              <a:defRPr/>
            </a:pPr>
            <a:r>
              <a:rPr lang="en-US" kern="1200" dirty="0">
                <a:latin typeface="Arial" charset="0"/>
                <a:cs typeface="Arial" charset="0"/>
              </a:rPr>
              <a:t>Some areas have higher density of receptors</a:t>
            </a:r>
          </a:p>
          <a:p>
            <a:pPr marL="0" indent="0" fontAlgn="base">
              <a:buClr>
                <a:srgbClr val="004A78"/>
              </a:buClr>
              <a:buSzTx/>
              <a:buNone/>
              <a:defRPr/>
            </a:pPr>
            <a:r>
              <a:rPr lang="en-US" kern="1200" dirty="0">
                <a:latin typeface="Arial" charset="0"/>
                <a:cs typeface="Arial" charset="0"/>
              </a:rPr>
              <a:t>Sensitivity generally matches number of receptors in a given area</a:t>
            </a:r>
          </a:p>
          <a:p>
            <a:pPr fontAlgn="base">
              <a:buClr>
                <a:srgbClr val="004A78"/>
              </a:buClr>
              <a:defRPr/>
            </a:pPr>
            <a:r>
              <a:rPr lang="en-US" kern="1200" dirty="0">
                <a:latin typeface="Arial" charset="0"/>
                <a:cs typeface="Arial" charset="0"/>
              </a:rPr>
              <a:t>Areas of higher density of receptors include lips, tongue, face, hands, and genitals</a:t>
            </a:r>
          </a:p>
          <a:p>
            <a:pPr marL="0" indent="0" fontAlgn="base">
              <a:buClr>
                <a:srgbClr val="004A78"/>
              </a:buClr>
              <a:buSzTx/>
              <a:buNone/>
              <a:defRPr/>
            </a:pPr>
            <a:r>
              <a:rPr kumimoji="0" lang="en-US" b="0" i="0" u="none" strike="noStrike" kern="1200" cap="none" spc="0" normalizeH="0" baseline="0" noProof="0" dirty="0">
                <a:ln>
                  <a:noFill/>
                </a:ln>
                <a:solidFill>
                  <a:srgbClr val="000000"/>
                </a:solidFill>
                <a:effectLst/>
                <a:uLnTx/>
                <a:uFillTx/>
                <a:latin typeface="Arial" charset="0"/>
                <a:cs typeface="Arial" charset="0"/>
              </a:rPr>
              <a:t>Pain carried by large nerve fibers is </a:t>
            </a:r>
            <a:r>
              <a:rPr lang="en-US" kern="1200" dirty="0">
                <a:latin typeface="Arial" charset="0"/>
                <a:cs typeface="Arial" charset="0"/>
              </a:rPr>
              <a:t>sharp, bright, and fast</a:t>
            </a: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Serves as the body’s warning system</a:t>
            </a:r>
          </a:p>
          <a:p>
            <a:pPr marL="0" indent="0" fontAlgn="base">
              <a:buClr>
                <a:srgbClr val="004A78"/>
              </a:buClr>
              <a:buSzTx/>
              <a:buNone/>
              <a:defRPr/>
            </a:pPr>
            <a:r>
              <a:rPr lang="en-US" kern="1200" dirty="0">
                <a:latin typeface="Arial" charset="0"/>
                <a:cs typeface="Arial" charset="0"/>
              </a:rPr>
              <a:t>Pain carried by small nerve fibers is slower and aching</a:t>
            </a: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Serves as a reminding system</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8278332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Touch (3 of 3)</a:t>
            </a:r>
            <a:br>
              <a:rPr lang="en-US" dirty="0"/>
            </a:br>
            <a:endParaRPr dirty="0"/>
          </a:p>
        </p:txBody>
      </p:sp>
      <p:sp>
        <p:nvSpPr>
          <p:cNvPr id="3" name="Content Placeholder 2">
            <a:extLst>
              <a:ext uri="{FF2B5EF4-FFF2-40B4-BE49-F238E27FC236}">
                <a16:creationId xmlns:a16="http://schemas.microsoft.com/office/drawing/2014/main" id="{09048332-F905-4B1E-87CB-A3A70EA96CBB}"/>
              </a:ext>
            </a:extLst>
          </p:cNvPr>
          <p:cNvSpPr>
            <a:spLocks noGrp="1"/>
          </p:cNvSpPr>
          <p:nvPr>
            <p:ph idx="1"/>
          </p:nvPr>
        </p:nvSpPr>
        <p:spPr>
          <a:xfrm>
            <a:off x="476843" y="1825625"/>
            <a:ext cx="5207265" cy="4351338"/>
          </a:xfrm>
        </p:spPr>
        <p:txBody>
          <a:bodyPr/>
          <a:lstStyle/>
          <a:p>
            <a:r>
              <a:rPr lang="en-US" b="1" dirty="0"/>
              <a:t>Gate control theory: </a:t>
            </a:r>
            <a:r>
              <a:rPr lang="en-US" dirty="0"/>
              <a:t>Pain messages from two different types of nerve fibers pass through the same neural gate in the spinal cord.</a:t>
            </a:r>
          </a:p>
          <a:p>
            <a:r>
              <a:rPr lang="en-US" dirty="0"/>
              <a:t>If the gate is closed by one pain message, the other may not be able to pass through.</a:t>
            </a:r>
          </a:p>
          <a:p>
            <a:pPr marL="0" indent="0">
              <a:buNone/>
            </a:pPr>
            <a:endParaRPr lang="en-US" dirty="0"/>
          </a:p>
        </p:txBody>
      </p:sp>
      <p:pic>
        <p:nvPicPr>
          <p:cNvPr id="2" name="Picture 1" descr="An illustration shows the layers of the skin and its parts to explain the functions of the receptors of the skin senses. A part of the forefinger shown on the left is enlarged to show the three layers of the skin.  Epidermis is the top layer of the skin; one half of the top layer shows a few hairs protruding out and is labeled hairy skin; the other part is smooth and is labeled glabrous skin. Dermis is the second layer of skin. It is much thicker than the epidermis. Subcutaneous tissue is the bottom layer. The illustration shows the different forms of skin receptors. Merkel’s disk is an oval-shaped nerve ending found in the basal layer of glabrous and hairy skin close to the dermis. Free nerve endings are also seen in the dermis layer. Meissner’s corpuscles are balloon-shaped receptors in the dermis. The hair follicle is a tube-shaped sheath that surrounds the part of the hair that is under the skin and are in the epidermis and the dermis layers. The follicle is surrounded by receptors. Pacinian corpuscles are also balloon-shaped located in the subcutaneous tissue. Ruffini’s ending is a small, spindle-shaped receptor found in the dermis and subcutaneous tissue. The structure of a Ruffini ending is a single, branching sensory fiber in a thin capsule.">
            <a:extLst>
              <a:ext uri="{FF2B5EF4-FFF2-40B4-BE49-F238E27FC236}">
                <a16:creationId xmlns:a16="http://schemas.microsoft.com/office/drawing/2014/main" id="{A3F13FB5-546C-488F-B79F-E901A28969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8109" y="1475988"/>
            <a:ext cx="4300108" cy="4554719"/>
          </a:xfrm>
          <a:prstGeom prst="rect">
            <a:avLst/>
          </a:prstGeom>
        </p:spPr>
      </p:pic>
    </p:spTree>
    <p:extLst>
      <p:ext uri="{BB962C8B-B14F-4D97-AF65-F5344CB8AC3E}">
        <p14:creationId xmlns:p14="http://schemas.microsoft.com/office/powerpoint/2010/main" val="2743566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1D3EC-746F-EA1C-0BEF-F3BBC885D13C}"/>
              </a:ext>
            </a:extLst>
          </p:cNvPr>
          <p:cNvSpPr>
            <a:spLocks noGrp="1"/>
          </p:cNvSpPr>
          <p:nvPr>
            <p:ph type="title"/>
          </p:nvPr>
        </p:nvSpPr>
        <p:spPr>
          <a:xfrm>
            <a:off x="648931" y="629266"/>
            <a:ext cx="4166510" cy="1622321"/>
          </a:xfrm>
        </p:spPr>
        <p:txBody>
          <a:bodyPr>
            <a:normAutofit/>
          </a:bodyPr>
          <a:lstStyle/>
          <a:p>
            <a:r>
              <a:rPr lang="en-US" dirty="0">
                <a:solidFill>
                  <a:srgbClr val="EBEBEB"/>
                </a:solidFill>
              </a:rPr>
              <a:t>Touch (the skin senses)</a:t>
            </a:r>
          </a:p>
        </p:txBody>
      </p:sp>
      <p:sp>
        <p:nvSpPr>
          <p:cNvPr id="2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8" name="Picture 7" descr="A picture containing drawing, text, illustration, child art">
            <a:extLst>
              <a:ext uri="{FF2B5EF4-FFF2-40B4-BE49-F238E27FC236}">
                <a16:creationId xmlns:a16="http://schemas.microsoft.com/office/drawing/2014/main" id="{5F50C7BC-8919-BF05-25B2-8FB470E903B2}"/>
              </a:ext>
            </a:extLst>
          </p:cNvPr>
          <p:cNvPicPr>
            <a:picLocks noChangeAspect="1"/>
          </p:cNvPicPr>
          <p:nvPr/>
        </p:nvPicPr>
        <p:blipFill>
          <a:blip r:embed="rId2"/>
          <a:stretch>
            <a:fillRect/>
          </a:stretch>
        </p:blipFill>
        <p:spPr>
          <a:xfrm>
            <a:off x="6093992" y="1071922"/>
            <a:ext cx="5449889" cy="4714153"/>
          </a:xfrm>
          <a:prstGeom prst="rect">
            <a:avLst/>
          </a:prstGeom>
          <a:effectLst/>
        </p:spPr>
      </p:pic>
      <p:sp>
        <p:nvSpPr>
          <p:cNvPr id="27" name="Rectangle 2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CD8977F-9864-B58B-58E8-2D1C4066EBD6}"/>
              </a:ext>
            </a:extLst>
          </p:cNvPr>
          <p:cNvSpPr>
            <a:spLocks noGrp="1"/>
          </p:cNvSpPr>
          <p:nvPr>
            <p:ph idx="1"/>
          </p:nvPr>
        </p:nvSpPr>
        <p:spPr>
          <a:xfrm>
            <a:off x="648931" y="2438400"/>
            <a:ext cx="4166509" cy="3785419"/>
          </a:xfrm>
        </p:spPr>
        <p:txBody>
          <a:bodyPr>
            <a:normAutofit/>
          </a:bodyPr>
          <a:lstStyle/>
          <a:p>
            <a:r>
              <a:rPr lang="en-US">
                <a:solidFill>
                  <a:srgbClr val="EBEBEB"/>
                </a:solidFill>
              </a:rPr>
              <a:t>Five different sensations are noticeable on the skin.</a:t>
            </a:r>
          </a:p>
          <a:p>
            <a:endParaRPr lang="en-US">
              <a:solidFill>
                <a:srgbClr val="EBEBEB"/>
              </a:solidFill>
            </a:endParaRPr>
          </a:p>
          <a:p>
            <a:pPr lvl="1"/>
            <a:r>
              <a:rPr lang="en-US">
                <a:solidFill>
                  <a:srgbClr val="EBEBEB"/>
                </a:solidFill>
              </a:rPr>
              <a:t>Light touch</a:t>
            </a:r>
          </a:p>
          <a:p>
            <a:pPr lvl="1"/>
            <a:r>
              <a:rPr lang="en-US">
                <a:solidFill>
                  <a:srgbClr val="EBEBEB"/>
                </a:solidFill>
              </a:rPr>
              <a:t>Pressure</a:t>
            </a:r>
          </a:p>
          <a:p>
            <a:pPr lvl="1"/>
            <a:r>
              <a:rPr lang="en-US">
                <a:solidFill>
                  <a:srgbClr val="EBEBEB"/>
                </a:solidFill>
              </a:rPr>
              <a:t>Pain</a:t>
            </a:r>
          </a:p>
          <a:p>
            <a:pPr lvl="1"/>
            <a:r>
              <a:rPr lang="en-US">
                <a:solidFill>
                  <a:srgbClr val="EBEBEB"/>
                </a:solidFill>
              </a:rPr>
              <a:t>cold</a:t>
            </a:r>
          </a:p>
          <a:p>
            <a:pPr lvl="1"/>
            <a:r>
              <a:rPr lang="en-US">
                <a:solidFill>
                  <a:srgbClr val="EBEBEB"/>
                </a:solidFill>
              </a:rPr>
              <a:t>Heat/warmth</a:t>
            </a:r>
          </a:p>
        </p:txBody>
      </p:sp>
    </p:spTree>
    <p:extLst>
      <p:ext uri="{BB962C8B-B14F-4D97-AF65-F5344CB8AC3E}">
        <p14:creationId xmlns:p14="http://schemas.microsoft.com/office/powerpoint/2010/main" val="2935352685"/>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20CC-FBE3-3973-079E-E675DC74B07F}"/>
              </a:ext>
            </a:extLst>
          </p:cNvPr>
          <p:cNvSpPr>
            <a:spLocks noGrp="1"/>
          </p:cNvSpPr>
          <p:nvPr>
            <p:ph type="title"/>
          </p:nvPr>
        </p:nvSpPr>
        <p:spPr/>
        <p:txBody>
          <a:bodyPr/>
          <a:lstStyle/>
          <a:p>
            <a:r>
              <a:rPr lang="en-US" dirty="0"/>
              <a:t>Pain:</a:t>
            </a:r>
          </a:p>
        </p:txBody>
      </p:sp>
      <p:sp>
        <p:nvSpPr>
          <p:cNvPr id="3" name="Content Placeholder 2">
            <a:extLst>
              <a:ext uri="{FF2B5EF4-FFF2-40B4-BE49-F238E27FC236}">
                <a16:creationId xmlns:a16="http://schemas.microsoft.com/office/drawing/2014/main" id="{EC1F02A9-E719-E41C-AAA9-48A14F25AEBE}"/>
              </a:ext>
            </a:extLst>
          </p:cNvPr>
          <p:cNvSpPr>
            <a:spLocks noGrp="1"/>
          </p:cNvSpPr>
          <p:nvPr>
            <p:ph idx="1"/>
          </p:nvPr>
        </p:nvSpPr>
        <p:spPr/>
        <p:txBody>
          <a:bodyPr>
            <a:normAutofit/>
          </a:bodyPr>
          <a:lstStyle/>
          <a:p>
            <a:pPr marL="0" indent="0" algn="l">
              <a:buNone/>
            </a:pPr>
            <a:r>
              <a:rPr lang="en-US" sz="2400" b="0" i="0" u="none" strike="noStrike" baseline="0" dirty="0">
                <a:latin typeface="ITC Franklin Gothic Std Med"/>
              </a:rPr>
              <a:t>Pain is your body’s way of telling you that something is wrong.  Pay attention to pain.  This is how we prevent or detect injury.</a:t>
            </a:r>
          </a:p>
          <a:p>
            <a:pPr marL="0" indent="0" algn="l">
              <a:buNone/>
            </a:pPr>
            <a:endParaRPr lang="en-US" sz="2400" dirty="0">
              <a:latin typeface="ITC Franklin Gothic Std Med"/>
            </a:endParaRPr>
          </a:p>
          <a:p>
            <a:pPr marL="0" indent="0" algn="l">
              <a:buNone/>
            </a:pPr>
            <a:r>
              <a:rPr lang="en-US" sz="2400" b="0" i="0" u="none" strike="noStrike" baseline="0" dirty="0">
                <a:latin typeface="ITC Franklin Gothic Std Med"/>
              </a:rPr>
              <a:t>Gate-control theory:  when one type of pain takes precedence over another.  This is how acupuncture is used.  By inserting small needles and activating small nerves they send signals to the brain to “close the gate” on more intense pain.  Giving some temporary relief to chronic, intense pain.</a:t>
            </a:r>
          </a:p>
          <a:p>
            <a:pPr marL="0" indent="0" algn="l">
              <a:buNone/>
            </a:pPr>
            <a:r>
              <a:rPr lang="en-US" sz="2400" dirty="0">
                <a:latin typeface="ITC Franklin Gothic Std Med"/>
              </a:rPr>
              <a:t>	What is another example of people using small pain to mask a 	larger one?</a:t>
            </a:r>
          </a:p>
        </p:txBody>
      </p:sp>
    </p:spTree>
    <p:extLst>
      <p:ext uri="{BB962C8B-B14F-4D97-AF65-F5344CB8AC3E}">
        <p14:creationId xmlns:p14="http://schemas.microsoft.com/office/powerpoint/2010/main" val="3878107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Kinesthetic and Vestibular Systems</a:t>
            </a:r>
            <a:endParaRPr dirty="0"/>
          </a:p>
        </p:txBody>
      </p:sp>
      <p:sp>
        <p:nvSpPr>
          <p:cNvPr id="144" name="Google Shape;144;p5"/>
          <p:cNvSpPr txBox="1">
            <a:spLocks noGrp="1"/>
          </p:cNvSpPr>
          <p:nvPr>
            <p:ph idx="1"/>
          </p:nvPr>
        </p:nvSpPr>
        <p:spPr>
          <a:xfrm>
            <a:off x="476844" y="1825625"/>
            <a:ext cx="5837460" cy="435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Primarily concerned with position of body in relation to the rest of the world</a:t>
            </a:r>
            <a:endParaRPr lang="en-US" kern="1200" dirty="0">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Kinesthetic transducers </a:t>
            </a:r>
            <a:r>
              <a:rPr kumimoji="0" lang="en-US" b="0" i="0" u="none" strike="noStrike" kern="1200" cap="none" spc="0" normalizeH="0" baseline="0" noProof="0" dirty="0">
                <a:ln>
                  <a:noFill/>
                </a:ln>
                <a:solidFill>
                  <a:srgbClr val="000000"/>
                </a:solidFill>
                <a:effectLst/>
                <a:uLnTx/>
                <a:uFillTx/>
                <a:latin typeface="Arial" charset="0"/>
                <a:cs typeface="Arial" charset="0"/>
              </a:rPr>
              <a:t>located in muscles and joints</a:t>
            </a:r>
            <a:endParaRPr lang="en-US" kern="1200" dirty="0">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Vestibular system </a:t>
            </a:r>
            <a:r>
              <a:rPr kumimoji="0" lang="en-US" b="0" i="0" u="none" strike="noStrike" kern="1200" cap="none" spc="0" normalizeH="0" baseline="0" noProof="0" dirty="0">
                <a:ln>
                  <a:noFill/>
                </a:ln>
                <a:solidFill>
                  <a:srgbClr val="000000"/>
                </a:solidFill>
                <a:effectLst/>
                <a:uLnTx/>
                <a:uFillTx/>
                <a:latin typeface="Arial" charset="0"/>
                <a:cs typeface="Arial" charset="0"/>
              </a:rPr>
              <a:t>related to position of the body as a whole in space, and important in keeping our balance</a:t>
            </a:r>
            <a:endParaRPr kumimoji="0" lang="en-US" sz="2800"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pic>
        <p:nvPicPr>
          <p:cNvPr id="2" name="Picture 1" descr="An illustration of the vestibular system shows a human ear on the left with parts of the inner ear. At the right, an enlarged view of the inner ear shows the cochlea, semicircular canals, and ampullae. The cochlea is shaped like a snail. The semicircular canals are three interconnected tubes located in the inner ear. The three canals are the lateral, anterior and posterior semicircular canals. Each has a swelling at one end labeled ampulla.  Two otolith organs are also part of the inner ear that lie between the cochlea and the semicircular canals. At the right, an enlarged view of an open ampulla is shown. It shows a triangular valve-like structure called crista surrounded by fluid. At one end of the crista are nerve fibers.">
            <a:extLst>
              <a:ext uri="{FF2B5EF4-FFF2-40B4-BE49-F238E27FC236}">
                <a16:creationId xmlns:a16="http://schemas.microsoft.com/office/drawing/2014/main" id="{49C938A9-3477-42E6-9B6E-6B9C345888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6938" y="2179893"/>
            <a:ext cx="4575777" cy="3822907"/>
          </a:xfrm>
          <a:prstGeom prst="rect">
            <a:avLst/>
          </a:prstGeom>
        </p:spPr>
      </p:pic>
    </p:spTree>
    <p:extLst>
      <p:ext uri="{BB962C8B-B14F-4D97-AF65-F5344CB8AC3E}">
        <p14:creationId xmlns:p14="http://schemas.microsoft.com/office/powerpoint/2010/main" val="2845262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nl-NL" sz="4000" dirty="0"/>
              <a:t>Sensation in Everyday Life: Motion Sickness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Multimodal integration: </a:t>
            </a:r>
            <a:r>
              <a:rPr kumimoji="0" lang="en-US" b="0" i="0" u="none" strike="noStrike" kern="1200" cap="none" spc="0" normalizeH="0" baseline="0" noProof="0" dirty="0">
                <a:ln>
                  <a:noFill/>
                </a:ln>
                <a:solidFill>
                  <a:srgbClr val="000000"/>
                </a:solidFill>
                <a:effectLst/>
                <a:uLnTx/>
                <a:uFillTx/>
                <a:latin typeface="Arial" charset="0"/>
                <a:cs typeface="Arial" charset="0"/>
              </a:rPr>
              <a:t>Our tendency to integrate the sensory impressions from several modalities</a:t>
            </a:r>
            <a:endParaRPr lang="en-US" kern="1200" dirty="0">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serious mismatch can occur in the sensory input from different modalities. This may cause disorientation and motion sickness.</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668194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0433-9347-7A08-EE68-6672CEF0C62E}"/>
              </a:ext>
            </a:extLst>
          </p:cNvPr>
          <p:cNvSpPr>
            <a:spLocks noGrp="1"/>
          </p:cNvSpPr>
          <p:nvPr>
            <p:ph type="title"/>
          </p:nvPr>
        </p:nvSpPr>
        <p:spPr/>
        <p:txBody>
          <a:bodyPr/>
          <a:lstStyle/>
          <a:p>
            <a:r>
              <a:rPr lang="en-US" dirty="0"/>
              <a:t>The Kinesthetic and Vestibular Systems</a:t>
            </a:r>
          </a:p>
        </p:txBody>
      </p:sp>
      <p:sp>
        <p:nvSpPr>
          <p:cNvPr id="3" name="Content Placeholder 2">
            <a:extLst>
              <a:ext uri="{FF2B5EF4-FFF2-40B4-BE49-F238E27FC236}">
                <a16:creationId xmlns:a16="http://schemas.microsoft.com/office/drawing/2014/main" id="{F9E48D54-2D6C-303D-6597-4399CAC4B1F2}"/>
              </a:ext>
            </a:extLst>
          </p:cNvPr>
          <p:cNvSpPr>
            <a:spLocks noGrp="1"/>
          </p:cNvSpPr>
          <p:nvPr>
            <p:ph idx="1"/>
          </p:nvPr>
        </p:nvSpPr>
        <p:spPr/>
        <p:txBody>
          <a:bodyPr/>
          <a:lstStyle/>
          <a:p>
            <a:r>
              <a:rPr lang="en-US" dirty="0"/>
              <a:t>Concerned with how your body is positioned in relation to the rest of the world.</a:t>
            </a:r>
          </a:p>
          <a:p>
            <a:endParaRPr lang="en-US" dirty="0"/>
          </a:p>
          <a:p>
            <a:r>
              <a:rPr lang="en-US" dirty="0"/>
              <a:t>The kinesthetic transducers are located  in the muscles and joints.</a:t>
            </a:r>
          </a:p>
          <a:p>
            <a:endParaRPr lang="en-US" dirty="0"/>
          </a:p>
          <a:p>
            <a:r>
              <a:rPr lang="en-US" dirty="0"/>
              <a:t>The messages they send to the brain tell what your body is doing such as standing up, sitting, lifting your arm, etc.</a:t>
            </a:r>
          </a:p>
          <a:p>
            <a:endParaRPr lang="en-US" dirty="0"/>
          </a:p>
          <a:p>
            <a:r>
              <a:rPr lang="en-US" dirty="0"/>
              <a:t>Kinesthetic learners are those who require tactile (touching) and movement to learn.  They learn by doing not just listening or seeing.</a:t>
            </a:r>
          </a:p>
        </p:txBody>
      </p:sp>
    </p:spTree>
    <p:extLst>
      <p:ext uri="{BB962C8B-B14F-4D97-AF65-F5344CB8AC3E}">
        <p14:creationId xmlns:p14="http://schemas.microsoft.com/office/powerpoint/2010/main" val="3234465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0433-9347-7A08-EE68-6672CEF0C62E}"/>
              </a:ext>
            </a:extLst>
          </p:cNvPr>
          <p:cNvSpPr>
            <a:spLocks noGrp="1"/>
          </p:cNvSpPr>
          <p:nvPr>
            <p:ph type="title"/>
          </p:nvPr>
        </p:nvSpPr>
        <p:spPr/>
        <p:txBody>
          <a:bodyPr/>
          <a:lstStyle/>
          <a:p>
            <a:r>
              <a:rPr lang="en-US" dirty="0"/>
              <a:t>The Kinesthetic and Vestibular Systems  cont.</a:t>
            </a:r>
          </a:p>
        </p:txBody>
      </p:sp>
      <p:sp>
        <p:nvSpPr>
          <p:cNvPr id="3" name="Content Placeholder 2">
            <a:extLst>
              <a:ext uri="{FF2B5EF4-FFF2-40B4-BE49-F238E27FC236}">
                <a16:creationId xmlns:a16="http://schemas.microsoft.com/office/drawing/2014/main" id="{F9E48D54-2D6C-303D-6597-4399CAC4B1F2}"/>
              </a:ext>
            </a:extLst>
          </p:cNvPr>
          <p:cNvSpPr>
            <a:spLocks noGrp="1"/>
          </p:cNvSpPr>
          <p:nvPr>
            <p:ph idx="1"/>
          </p:nvPr>
        </p:nvSpPr>
        <p:spPr/>
        <p:txBody>
          <a:bodyPr/>
          <a:lstStyle/>
          <a:p>
            <a:r>
              <a:rPr lang="en-US" dirty="0"/>
              <a:t>Primary function of the Vestibular system is related to the position of the whole body in space.  It helps us keep our balance.</a:t>
            </a:r>
          </a:p>
          <a:p>
            <a:endParaRPr lang="en-US" dirty="0"/>
          </a:p>
          <a:p>
            <a:r>
              <a:rPr lang="en-US" dirty="0"/>
              <a:t>The inner ear is the organ that controls movement, acceleration and gravity.</a:t>
            </a:r>
          </a:p>
          <a:p>
            <a:endParaRPr lang="en-US" dirty="0"/>
          </a:p>
          <a:p>
            <a:r>
              <a:rPr lang="en-US" dirty="0"/>
              <a:t>This is why when you have an inner ear infection you may feel dizzy or out of balance.</a:t>
            </a:r>
          </a:p>
        </p:txBody>
      </p:sp>
    </p:spTree>
    <p:extLst>
      <p:ext uri="{BB962C8B-B14F-4D97-AF65-F5344CB8AC3E}">
        <p14:creationId xmlns:p14="http://schemas.microsoft.com/office/powerpoint/2010/main" val="28465363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Discussion Activity 3</a:t>
            </a:r>
            <a:br>
              <a:rPr lang="en-US" dirty="0"/>
            </a:b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90000"/>
              </a:lnSpc>
              <a:spcBef>
                <a:spcPts val="1000"/>
              </a:spcBef>
              <a:buClr>
                <a:srgbClr val="004A78"/>
              </a:buClr>
              <a:buSzTx/>
              <a:buNone/>
              <a:tabLst/>
              <a:defRPr/>
            </a:pPr>
            <a:r>
              <a:rPr lang="en-US" dirty="0">
                <a:latin typeface="Arial" charset="0"/>
                <a:cs typeface="Arial" charset="0"/>
              </a:rPr>
              <a:t>As a class, c</a:t>
            </a:r>
            <a:r>
              <a:rPr kumimoji="0" lang="en-US" b="0" i="0" u="none" strike="noStrike" kern="1200" cap="none" spc="0" normalizeH="0" baseline="0" noProof="0" dirty="0">
                <a:ln>
                  <a:noFill/>
                </a:ln>
                <a:solidFill>
                  <a:srgbClr val="000000"/>
                </a:solidFill>
                <a:effectLst/>
                <a:uLnTx/>
                <a:uFillTx/>
                <a:latin typeface="Arial" charset="0"/>
                <a:cs typeface="Arial" charset="0"/>
              </a:rPr>
              <a:t>an you identify the five basic taste sensations?</a:t>
            </a:r>
            <a:endParaRPr lang="en-US" kern="1200" dirty="0">
              <a:latin typeface="Arial" charset="0"/>
              <a:cs typeface="Arial" charset="0"/>
            </a:endParaRPr>
          </a:p>
          <a:p>
            <a:pPr marL="0" marR="0" lvl="0" indent="0" algn="l" defTabSz="914400" rtl="0" eaLnBrk="1" fontAlgn="base" latinLnBrk="0" hangingPunct="1">
              <a:lnSpc>
                <a:spcPct val="90000"/>
              </a:lnSpc>
              <a:spcBef>
                <a:spcPts val="1000"/>
              </a:spcBef>
              <a:buClr>
                <a:srgbClr val="004A78"/>
              </a:buClr>
              <a:buSz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Which taste sensation are we generally most sensitive to? How and why do you think this sensitivity developed? </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2881425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76C3B5A8-DCD6-8FBB-3BAA-BE14066DA061}"/>
              </a:ext>
            </a:extLst>
          </p:cNvPr>
          <p:cNvSpPr>
            <a:spLocks noGrp="1"/>
          </p:cNvSpPr>
          <p:nvPr>
            <p:ph type="title"/>
          </p:nvPr>
        </p:nvSpPr>
        <p:spPr>
          <a:xfrm>
            <a:off x="6742108" y="1454964"/>
            <a:ext cx="4802191" cy="3308840"/>
          </a:xfrm>
        </p:spPr>
        <p:txBody>
          <a:bodyPr vert="horz" lIns="91440" tIns="45720" rIns="91440" bIns="45720" rtlCol="0" anchor="b">
            <a:normAutofit/>
          </a:bodyPr>
          <a:lstStyle/>
          <a:p>
            <a:pPr>
              <a:lnSpc>
                <a:spcPct val="90000"/>
              </a:lnSpc>
            </a:pPr>
            <a:r>
              <a:rPr lang="en-US" sz="5600"/>
              <a:t>Sensation, Attention, and Perception</a:t>
            </a:r>
          </a:p>
        </p:txBody>
      </p:sp>
      <p:pic>
        <p:nvPicPr>
          <p:cNvPr id="6" name="Picture 5" descr="A hand touching a human brain&#10;&#10;Description automatically generated with low confidence">
            <a:extLst>
              <a:ext uri="{FF2B5EF4-FFF2-40B4-BE49-F238E27FC236}">
                <a16:creationId xmlns:a16="http://schemas.microsoft.com/office/drawing/2014/main" id="{A0A16E40-4A77-3C35-6423-B98A961B9918}"/>
              </a:ext>
            </a:extLst>
          </p:cNvPr>
          <p:cNvPicPr>
            <a:picLocks noChangeAspect="1"/>
          </p:cNvPicPr>
          <p:nvPr/>
        </p:nvPicPr>
        <p:blipFill rotWithShape="1">
          <a:blip r:embed="rId7"/>
          <a:srcRect l="18059" r="32621"/>
          <a:stretch/>
        </p:blipFill>
        <p:spPr>
          <a:xfrm>
            <a:off x="-1" y="10"/>
            <a:ext cx="6094407" cy="6857990"/>
          </a:xfrm>
          <a:prstGeom prst="rect">
            <a:avLst/>
          </a:prstGeom>
        </p:spPr>
      </p:pic>
    </p:spTree>
    <p:extLst>
      <p:ext uri="{BB962C8B-B14F-4D97-AF65-F5344CB8AC3E}">
        <p14:creationId xmlns:p14="http://schemas.microsoft.com/office/powerpoint/2010/main" val="3523584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Discussion Activity 3 Answer</a:t>
            </a:r>
            <a:br>
              <a:rPr lang="en-US" dirty="0"/>
            </a:br>
            <a:endParaRPr dirty="0"/>
          </a:p>
        </p:txBody>
      </p:sp>
      <p:sp>
        <p:nvSpPr>
          <p:cNvPr id="144" name="Google Shape;144;p5"/>
          <p:cNvSpPr txBox="1">
            <a:spLocks noGrp="1"/>
          </p:cNvSpPr>
          <p:nvPr>
            <p:ph idx="1"/>
          </p:nvPr>
        </p:nvSpPr>
        <p:spPr>
          <a:xfrm>
            <a:off x="476843" y="1690692"/>
            <a:ext cx="11241915" cy="448627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90000"/>
              </a:lnSpc>
              <a:spcBef>
                <a:spcPts val="1000"/>
              </a:spcBef>
              <a:buClr>
                <a:srgbClr val="004A78"/>
              </a:buClr>
              <a:buSz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The five basic </a:t>
            </a:r>
            <a:r>
              <a:rPr lang="en-US" kern="1200" dirty="0">
                <a:latin typeface="Arial" charset="0"/>
                <a:cs typeface="Arial" charset="0"/>
              </a:rPr>
              <a:t>ta</a:t>
            </a:r>
            <a:r>
              <a:rPr kumimoji="0" lang="en-US" b="0" i="0" u="none" strike="noStrike" kern="1200" cap="none" spc="0" normalizeH="0" baseline="0" noProof="0" dirty="0">
                <a:ln>
                  <a:noFill/>
                </a:ln>
                <a:solidFill>
                  <a:srgbClr val="000000"/>
                </a:solidFill>
                <a:effectLst/>
                <a:uLnTx/>
                <a:uFillTx/>
                <a:latin typeface="Arial" charset="0"/>
                <a:cs typeface="Arial" charset="0"/>
              </a:rPr>
              <a:t>ste sensations are:</a:t>
            </a:r>
          </a:p>
          <a:p>
            <a:pPr marL="514350" marR="0" lvl="0" indent="-514350" algn="l" defTabSz="914400" rtl="0" eaLnBrk="1" fontAlgn="base" latinLnBrk="0" hangingPunct="1">
              <a:lnSpc>
                <a:spcPct val="90000"/>
              </a:lnSpc>
              <a:spcBef>
                <a:spcPts val="1000"/>
              </a:spcBef>
              <a:buClr>
                <a:srgbClr val="004A78"/>
              </a:buClr>
              <a:buSzTx/>
              <a:buFont typeface="+mj-lt"/>
              <a:buAutoNum type="arabicPeriod"/>
              <a:tabLst/>
              <a:defRPr/>
            </a:pPr>
            <a:r>
              <a:rPr lang="en-US" kern="1200" dirty="0">
                <a:latin typeface="Arial" charset="0"/>
                <a:cs typeface="Arial" charset="0"/>
              </a:rPr>
              <a:t>Sweet</a:t>
            </a:r>
          </a:p>
          <a:p>
            <a:pPr marL="514350" marR="0" lvl="0" indent="-514350" algn="l" defTabSz="914400" rtl="0" eaLnBrk="1" fontAlgn="base" latinLnBrk="0" hangingPunct="1">
              <a:lnSpc>
                <a:spcPct val="90000"/>
              </a:lnSpc>
              <a:spcBef>
                <a:spcPts val="1000"/>
              </a:spcBef>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Salty</a:t>
            </a:r>
          </a:p>
          <a:p>
            <a:pPr marL="514350" marR="0" lvl="0" indent="-514350" algn="l" defTabSz="914400" rtl="0" eaLnBrk="1" fontAlgn="base" latinLnBrk="0" hangingPunct="1">
              <a:lnSpc>
                <a:spcPct val="90000"/>
              </a:lnSpc>
              <a:spcBef>
                <a:spcPts val="1000"/>
              </a:spcBef>
              <a:buClr>
                <a:srgbClr val="004A78"/>
              </a:buClr>
              <a:buSzTx/>
              <a:buFont typeface="+mj-lt"/>
              <a:buAutoNum type="arabicPeriod"/>
              <a:tabLst/>
              <a:defRPr/>
            </a:pPr>
            <a:r>
              <a:rPr lang="en-US" kern="1200" dirty="0">
                <a:latin typeface="Arial" charset="0"/>
                <a:cs typeface="Arial" charset="0"/>
              </a:rPr>
              <a:t>Sour</a:t>
            </a:r>
          </a:p>
          <a:p>
            <a:pPr marL="514350" marR="0" lvl="0" indent="-514350" algn="l" defTabSz="914400" rtl="0" eaLnBrk="1" fontAlgn="base" latinLnBrk="0" hangingPunct="1">
              <a:lnSpc>
                <a:spcPct val="90000"/>
              </a:lnSpc>
              <a:spcBef>
                <a:spcPts val="1000"/>
              </a:spcBef>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Bitter</a:t>
            </a:r>
          </a:p>
          <a:p>
            <a:pPr marL="514350" marR="0" lvl="0" indent="-514350" algn="l" defTabSz="914400" rtl="0" eaLnBrk="1" fontAlgn="base" latinLnBrk="0" hangingPunct="1">
              <a:lnSpc>
                <a:spcPct val="90000"/>
              </a:lnSpc>
              <a:spcBef>
                <a:spcPts val="1000"/>
              </a:spcBef>
              <a:buClr>
                <a:srgbClr val="004A78"/>
              </a:buClr>
              <a:buSzTx/>
              <a:buFont typeface="+mj-lt"/>
              <a:buAutoNum type="arabicPeriod"/>
              <a:tabLst/>
              <a:defRPr/>
            </a:pPr>
            <a:r>
              <a:rPr lang="en-US" kern="1200" dirty="0">
                <a:latin typeface="Arial" charset="0"/>
                <a:cs typeface="Arial" charset="0"/>
              </a:rPr>
              <a:t>Umami</a:t>
            </a:r>
          </a:p>
          <a:p>
            <a:pPr marL="0" marR="0" lvl="0" indent="0" algn="l" defTabSz="914400" rtl="0" eaLnBrk="1" fontAlgn="base" latinLnBrk="0" hangingPunct="1">
              <a:lnSpc>
                <a:spcPct val="90000"/>
              </a:lnSpc>
              <a:spcBef>
                <a:spcPts val="1000"/>
              </a:spcBef>
              <a:buClr>
                <a:srgbClr val="004A78"/>
              </a:buClr>
              <a:buSz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We are generally most sensitive to bitter and sour. Going back many generations, this may have helped prevent poisonings when most humans foraged for food because bitter and sour foods are more likely to be inedible.</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24911713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Attention</a:t>
            </a:r>
            <a:br>
              <a:rPr lang="en-US" sz="3700" dirty="0">
                <a:solidFill>
                  <a:srgbClr val="EBEBEB"/>
                </a:solidFill>
              </a:rPr>
            </a:br>
            <a:br>
              <a:rPr lang="en-US" sz="3700" dirty="0">
                <a:solidFill>
                  <a:srgbClr val="EBEBEB"/>
                </a:solidFill>
              </a:rPr>
            </a:br>
            <a:r>
              <a:rPr lang="en-US" sz="3700" dirty="0">
                <a:solidFill>
                  <a:srgbClr val="EBEBEB"/>
                </a:solidFill>
              </a:rPr>
              <a:t>Sect.  4.5</a:t>
            </a:r>
          </a:p>
        </p:txBody>
      </p:sp>
      <p:sp>
        <p:nvSpPr>
          <p:cNvPr id="2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7"/>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6" name="Rectangle 2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00220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nl-NL" sz="4000" dirty="0"/>
              <a:t>Demonstrating the Limits of Attention: Multitasking</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Selective attention: </a:t>
            </a:r>
            <a:r>
              <a:rPr kumimoji="0" lang="en-US" b="0" i="0" u="none" strike="noStrike" kern="1200" cap="none" spc="0" normalizeH="0" baseline="0" noProof="0" dirty="0">
                <a:ln>
                  <a:noFill/>
                </a:ln>
                <a:solidFill>
                  <a:srgbClr val="000000"/>
                </a:solidFill>
                <a:effectLst/>
                <a:uLnTx/>
                <a:uFillTx/>
                <a:latin typeface="Arial" charset="0"/>
                <a:cs typeface="Arial" charset="0"/>
              </a:rPr>
              <a:t>Our ability to focus on specific sensory input</a:t>
            </a:r>
            <a:endParaRPr lang="en-US" kern="1200" dirty="0">
              <a:latin typeface="Arial" charset="0"/>
              <a:cs typeface="Arial" charset="0"/>
            </a:endParaRP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Attentional resources are limited:</a:t>
            </a:r>
          </a:p>
          <a:p>
            <a:pPr fontAlgn="base">
              <a:buClr>
                <a:srgbClr val="004A78"/>
              </a:buClr>
              <a:defRPr/>
            </a:pPr>
            <a:r>
              <a:rPr lang="en-US" kern="1200" dirty="0">
                <a:latin typeface="Arial" charset="0"/>
                <a:cs typeface="Arial" charset="0"/>
              </a:rPr>
              <a:t>Attempts to divide can result in poor consequences</a:t>
            </a:r>
          </a:p>
          <a:p>
            <a:pPr fontAlgn="base">
              <a:buClr>
                <a:srgbClr val="004A78"/>
              </a:buClr>
              <a:defRPr/>
            </a:pPr>
            <a:r>
              <a:rPr lang="en-US" kern="1200" dirty="0">
                <a:latin typeface="Arial" charset="0"/>
                <a:cs typeface="Arial" charset="0"/>
              </a:rPr>
              <a:t>Not possible to do multiple things at one time when some focus is required</a:t>
            </a:r>
          </a:p>
          <a:p>
            <a:pPr fontAlgn="base">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Requires </a:t>
            </a:r>
            <a:r>
              <a:rPr kumimoji="0" lang="en-US" b="1" i="0" u="none" strike="noStrike" kern="1200" cap="none" spc="0" normalizeH="0" baseline="0" noProof="0" dirty="0">
                <a:ln>
                  <a:noFill/>
                </a:ln>
                <a:solidFill>
                  <a:srgbClr val="000000"/>
                </a:solidFill>
                <a:effectLst/>
                <a:uLnTx/>
                <a:uFillTx/>
                <a:latin typeface="Arial" charset="0"/>
                <a:cs typeface="Arial" charset="0"/>
              </a:rPr>
              <a:t>task-switching</a:t>
            </a:r>
            <a:r>
              <a:rPr kumimoji="0" lang="en-US" b="0" i="0" u="none" strike="noStrike" kern="1200" cap="none" spc="0" normalizeH="0" baseline="0" noProof="0" dirty="0">
                <a:ln>
                  <a:noFill/>
                </a:ln>
                <a:solidFill>
                  <a:srgbClr val="000000"/>
                </a:solidFill>
                <a:effectLst/>
                <a:uLnTx/>
                <a:uFillTx/>
                <a:latin typeface="Arial" charset="0"/>
                <a:cs typeface="Arial" charset="0"/>
              </a:rPr>
              <a:t>: moving attention rapidly between each thing</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782175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8F0B141-8336-7966-E61D-95CA0A1C149F}"/>
              </a:ext>
            </a:extLst>
          </p:cNvPr>
          <p:cNvSpPr>
            <a:spLocks noGrp="1"/>
          </p:cNvSpPr>
          <p:nvPr>
            <p:ph type="title"/>
          </p:nvPr>
        </p:nvSpPr>
        <p:spPr>
          <a:xfrm>
            <a:off x="648930" y="629267"/>
            <a:ext cx="9252154" cy="1016654"/>
          </a:xfrm>
        </p:spPr>
        <p:txBody>
          <a:bodyPr>
            <a:normAutofit/>
          </a:bodyPr>
          <a:lstStyle/>
          <a:p>
            <a:r>
              <a:rPr lang="en-US">
                <a:solidFill>
                  <a:srgbClr val="EBEBEB"/>
                </a:solidFill>
              </a:rPr>
              <a:t>Selective Attention</a:t>
            </a:r>
          </a:p>
        </p:txBody>
      </p:sp>
      <p:sp>
        <p:nvSpPr>
          <p:cNvPr id="14" name="Rectangle 13">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D1EE904F-5646-D7F7-74BC-BE2E17195701}"/>
              </a:ext>
            </a:extLst>
          </p:cNvPr>
          <p:cNvGraphicFramePr>
            <a:graphicFrameLocks noGrp="1"/>
          </p:cNvGraphicFramePr>
          <p:nvPr>
            <p:ph idx="1"/>
            <p:extLst>
              <p:ext uri="{D42A27DB-BD31-4B8C-83A1-F6EECF244321}">
                <p14:modId xmlns:p14="http://schemas.microsoft.com/office/powerpoint/2010/main" val="3540345994"/>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4654334"/>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Four Factors Influencing Selective Attention (1 of 2)</a:t>
            </a:r>
            <a:endParaRPr sz="4800" dirty="0"/>
          </a:p>
        </p:txBody>
      </p:sp>
      <p:sp>
        <p:nvSpPr>
          <p:cNvPr id="2" name="Content Placeholder 1">
            <a:extLst>
              <a:ext uri="{FF2B5EF4-FFF2-40B4-BE49-F238E27FC236}">
                <a16:creationId xmlns:a16="http://schemas.microsoft.com/office/drawing/2014/main" id="{902B2BBB-6916-401B-8061-BDF07E56994E}"/>
              </a:ext>
            </a:extLst>
          </p:cNvPr>
          <p:cNvSpPr>
            <a:spLocks noGrp="1"/>
          </p:cNvSpPr>
          <p:nvPr>
            <p:ph idx="1"/>
          </p:nvPr>
        </p:nvSpPr>
        <p:spPr/>
        <p:txBody>
          <a:bodyPr/>
          <a:lstStyle/>
          <a:p>
            <a:pPr marL="0" indent="0">
              <a:buNone/>
            </a:pPr>
            <a:r>
              <a:rPr lang="en-US" dirty="0"/>
              <a:t>Several factors impact the likelihood that stimuli will attract our attention: </a:t>
            </a:r>
          </a:p>
          <a:p>
            <a:pPr marL="457200" indent="-457200">
              <a:buFont typeface="+mj-lt"/>
              <a:buAutoNum type="arabicPeriod"/>
            </a:pPr>
            <a:r>
              <a:rPr lang="en-US" dirty="0"/>
              <a:t>Intensity</a:t>
            </a:r>
          </a:p>
          <a:p>
            <a:pPr marL="457200" indent="-457200">
              <a:buFont typeface="+mj-lt"/>
              <a:buAutoNum type="arabicPeriod"/>
            </a:pPr>
            <a:r>
              <a:rPr lang="en-US" dirty="0"/>
              <a:t>Contrast</a:t>
            </a:r>
          </a:p>
          <a:p>
            <a:pPr marL="457200" indent="-457200">
              <a:buFont typeface="+mj-lt"/>
              <a:buAutoNum type="arabicPeriod"/>
            </a:pPr>
            <a:r>
              <a:rPr lang="en-US" dirty="0"/>
              <a:t>Personal importance</a:t>
            </a:r>
          </a:p>
          <a:p>
            <a:pPr marL="457200" indent="-457200">
              <a:buFont typeface="+mj-lt"/>
              <a:buAutoNum type="arabicPeriod"/>
            </a:pPr>
            <a:r>
              <a:rPr lang="en-US" dirty="0"/>
              <a:t>Goals</a:t>
            </a:r>
          </a:p>
          <a:p>
            <a:endParaRPr lang="en-US" dirty="0"/>
          </a:p>
        </p:txBody>
      </p:sp>
    </p:spTree>
    <p:extLst>
      <p:ext uri="{BB962C8B-B14F-4D97-AF65-F5344CB8AC3E}">
        <p14:creationId xmlns:p14="http://schemas.microsoft.com/office/powerpoint/2010/main" val="3430160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47DDDBB9-D683-FBB8-01A4-86CDFDBDF3E1}"/>
              </a:ext>
            </a:extLst>
          </p:cNvPr>
          <p:cNvGraphicFramePr/>
          <p:nvPr>
            <p:extLst>
              <p:ext uri="{D42A27DB-BD31-4B8C-83A1-F6EECF244321}">
                <p14:modId xmlns:p14="http://schemas.microsoft.com/office/powerpoint/2010/main" val="2584523296"/>
              </p:ext>
            </p:extLst>
          </p:nvPr>
        </p:nvGraphicFramePr>
        <p:xfrm>
          <a:off x="646111" y="1872343"/>
          <a:ext cx="9404352" cy="432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B295EDA-0D9E-14B6-6357-CD97BBCDCAA8}"/>
              </a:ext>
            </a:extLst>
          </p:cNvPr>
          <p:cNvSpPr>
            <a:spLocks noGrp="1"/>
          </p:cNvSpPr>
          <p:nvPr>
            <p:ph type="ctrTitle"/>
          </p:nvPr>
        </p:nvSpPr>
        <p:spPr>
          <a:xfrm>
            <a:off x="1154955" y="290287"/>
            <a:ext cx="8825658" cy="1436914"/>
          </a:xfrm>
        </p:spPr>
        <p:txBody>
          <a:bodyPr/>
          <a:lstStyle/>
          <a:p>
            <a:r>
              <a:rPr lang="en-US" sz="4000" dirty="0"/>
              <a:t>Four Factors Influencing Selective Attention</a:t>
            </a:r>
          </a:p>
        </p:txBody>
      </p:sp>
    </p:spTree>
    <p:extLst>
      <p:ext uri="{BB962C8B-B14F-4D97-AF65-F5344CB8AC3E}">
        <p14:creationId xmlns:p14="http://schemas.microsoft.com/office/powerpoint/2010/main" val="2509403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Attention in Everyday Life: Mind-Wandering</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90000"/>
              </a:lnSpc>
              <a:spcBef>
                <a:spcPts val="1000"/>
              </a:spcBef>
              <a:buClrTx/>
              <a:buSzTx/>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Mind-wandering: </a:t>
            </a:r>
            <a:r>
              <a:rPr kumimoji="0" lang="en-US" b="0" i="0" u="none" strike="noStrike" kern="1200" cap="none" spc="0" normalizeH="0" baseline="0" noProof="0" dirty="0">
                <a:ln>
                  <a:noFill/>
                </a:ln>
                <a:solidFill>
                  <a:srgbClr val="000000"/>
                </a:solidFill>
                <a:effectLst/>
                <a:uLnTx/>
                <a:uFillTx/>
                <a:latin typeface="Arial" charset="0"/>
                <a:cs typeface="Arial" charset="0"/>
              </a:rPr>
              <a:t>The tendency for attention to stray to things that are internal and unrelated to stimuli</a:t>
            </a:r>
          </a:p>
          <a:p>
            <a:pPr marL="0" marR="0" lvl="0" indent="0" algn="l" defTabSz="914400" rtl="0" eaLnBrk="1" fontAlgn="base" latinLnBrk="0" hangingPunct="1">
              <a:lnSpc>
                <a:spcPct val="90000"/>
              </a:lnSpc>
              <a:spcBef>
                <a:spcPts val="1000"/>
              </a:spcBef>
              <a:buClrTx/>
              <a:buSzTx/>
              <a:buNone/>
              <a:tabLst/>
              <a:defRPr/>
            </a:pPr>
            <a:endParaRPr lang="en-US" kern="1200" dirty="0">
              <a:latin typeface="Arial" charset="0"/>
              <a:cs typeface="Arial" charset="0"/>
            </a:endParaRPr>
          </a:p>
          <a:p>
            <a:pPr marL="0" marR="0" lvl="0" indent="0" algn="l" defTabSz="914400" rtl="0" eaLnBrk="1" fontAlgn="base" latinLnBrk="0" hangingPunct="1">
              <a:lnSpc>
                <a:spcPct val="90000"/>
              </a:lnSpc>
              <a:spcBef>
                <a:spcPts val="1000"/>
              </a:spcBef>
              <a:buClrTx/>
              <a:buSzTx/>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Implications: </a:t>
            </a:r>
            <a:endParaRPr lang="en-US" kern="1200" dirty="0">
              <a:latin typeface="Arial" charset="0"/>
              <a:cs typeface="Arial" charset="0"/>
            </a:endParaRPr>
          </a:p>
          <a:p>
            <a:pPr fontAlgn="base">
              <a:lnSpc>
                <a:spcPct val="90000"/>
              </a:lnSpc>
              <a:buClrTx/>
              <a:defRPr/>
            </a:pPr>
            <a:r>
              <a:rPr kumimoji="0" lang="en-US" b="0" i="0" u="none" strike="noStrike" kern="1200" cap="none" spc="0" normalizeH="0" baseline="0" noProof="0" dirty="0">
                <a:ln>
                  <a:noFill/>
                </a:ln>
                <a:solidFill>
                  <a:srgbClr val="000000"/>
                </a:solidFill>
                <a:effectLst/>
                <a:uLnTx/>
                <a:uFillTx/>
                <a:latin typeface="Arial" charset="0"/>
                <a:cs typeface="Arial" charset="0"/>
              </a:rPr>
              <a:t>Increased likelihood of accidents, impaired memory, difficulties in the workplace</a:t>
            </a:r>
          </a:p>
          <a:p>
            <a:pPr fontAlgn="base">
              <a:lnSpc>
                <a:spcPct val="90000"/>
              </a:lnSpc>
              <a:buClrTx/>
              <a:defRPr/>
            </a:pPr>
            <a:r>
              <a:rPr kumimoji="0" lang="en-US" b="0" i="0" u="none" strike="noStrike" kern="1200" cap="none" spc="0" normalizeH="0" baseline="0" noProof="0" dirty="0">
                <a:ln>
                  <a:noFill/>
                </a:ln>
                <a:solidFill>
                  <a:srgbClr val="000000"/>
                </a:solidFill>
                <a:effectLst/>
                <a:uLnTx/>
                <a:uFillTx/>
                <a:latin typeface="Arial" charset="0"/>
                <a:cs typeface="Arial" charset="0"/>
              </a:rPr>
              <a:t>Benefits may include increased creativity and relief from boredom</a:t>
            </a:r>
          </a:p>
          <a:p>
            <a:pPr fontAlgn="base">
              <a:lnSpc>
                <a:spcPct val="90000"/>
              </a:lnSpc>
              <a:buClrTx/>
              <a:defRPr/>
            </a:pPr>
            <a:r>
              <a:rPr lang="en-US" kern="1200" dirty="0">
                <a:latin typeface="Arial" charset="0"/>
                <a:cs typeface="Arial" charset="0"/>
              </a:rPr>
              <a:t>Intentional and unintentional mind-wandering linked to the executive functions</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991160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Discussion Activity 3: Self-Reflection</a:t>
            </a:r>
            <a:endParaRPr dirty="0"/>
          </a:p>
        </p:txBody>
      </p:sp>
      <p:sp>
        <p:nvSpPr>
          <p:cNvPr id="150" name="Google Shape;150;p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kern="1200" dirty="0">
                <a:latin typeface="Arial" panose="020B0604020202020204" pitchFamily="34" charset="0"/>
                <a:cs typeface="Arial" panose="020B0604020202020204" pitchFamily="34" charset="0"/>
              </a:rPr>
              <a:t>Move into groups of two or three. Start with some personal self-reflection, then be prepared to share your thoughts with other members of the group. </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Consider the following:</a:t>
            </a:r>
          </a:p>
          <a:p>
            <a:pPr marL="457200" marR="0" lvl="0" indent="-457200" algn="l" defTabSz="914400" rtl="0" eaLnBrk="1" fontAlgn="base" latinLnBrk="0" hangingPunct="1">
              <a:lnSpc>
                <a:spcPct val="100000"/>
              </a:lnSpc>
              <a:buClr>
                <a:srgbClr val="004A78"/>
              </a:buClr>
              <a:buSzTx/>
              <a:buFont typeface="+mj-lt"/>
              <a:buAutoNum type="arabicPeriod"/>
              <a:tabLst/>
              <a:defRPr/>
            </a:pPr>
            <a:r>
              <a:rPr lang="en-US" kern="1200" dirty="0">
                <a:latin typeface="Arial" panose="020B0604020202020204" pitchFamily="34" charset="0"/>
                <a:cs typeface="Arial" panose="020B0604020202020204" pitchFamily="34" charset="0"/>
              </a:rPr>
              <a:t>Do you ever lose attention or focus in class? Why do you think that might occur?</a:t>
            </a:r>
          </a:p>
          <a:p>
            <a:pPr marL="457200" marR="0" lvl="0" indent="-457200" algn="l" defTabSz="914400" rtl="0" eaLnBrk="1" fontAlgn="base" latinLnBrk="0" hangingPunct="1">
              <a:lnSpc>
                <a:spcPct val="100000"/>
              </a:lnSpc>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What types of distractions </a:t>
            </a:r>
            <a:r>
              <a:rPr lang="en-US" kern="1200" dirty="0">
                <a:latin typeface="Arial" panose="020B0604020202020204" pitchFamily="34" charset="0"/>
                <a:cs typeface="Arial" panose="020B0604020202020204" pitchFamily="34" charset="0"/>
              </a:rPr>
              <a:t>do you experience in class? </a:t>
            </a:r>
          </a:p>
          <a:p>
            <a:pPr marL="457200" marR="0" lvl="0" indent="-457200" algn="l" defTabSz="914400" rtl="0" eaLnBrk="1" fontAlgn="base" latinLnBrk="0" hangingPunct="1">
              <a:lnSpc>
                <a:spcPct val="100000"/>
              </a:lnSpc>
              <a:buClr>
                <a:srgbClr val="004A78"/>
              </a:buClr>
              <a:buSzTx/>
              <a:buFont typeface="+mj-lt"/>
              <a:buAutoNum type="arabicPeriod"/>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What can you do to improve and maintain your attention in class for longer periods of time?</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209123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Perception</a:t>
            </a:r>
            <a:br>
              <a:rPr lang="en-US" sz="3700" dirty="0">
                <a:solidFill>
                  <a:srgbClr val="EBEBEB"/>
                </a:solidFill>
              </a:rPr>
            </a:br>
            <a:br>
              <a:rPr lang="en-US" sz="3700" dirty="0">
                <a:solidFill>
                  <a:srgbClr val="EBEBEB"/>
                </a:solidFill>
              </a:rPr>
            </a:br>
            <a:r>
              <a:rPr lang="en-US" sz="3700" dirty="0">
                <a:solidFill>
                  <a:srgbClr val="EBEBEB"/>
                </a:solidFill>
              </a:rPr>
              <a:t>Sect.  4.6</a:t>
            </a:r>
          </a:p>
        </p:txBody>
      </p:sp>
      <p:sp>
        <p:nvSpPr>
          <p:cNvPr id="2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7"/>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6" name="Rectangle 2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30321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5AB2-2077-0FBB-57AB-D8C6D68B92B9}"/>
              </a:ext>
            </a:extLst>
          </p:cNvPr>
          <p:cNvSpPr>
            <a:spLocks noGrp="1"/>
          </p:cNvSpPr>
          <p:nvPr>
            <p:ph type="title"/>
          </p:nvPr>
        </p:nvSpPr>
        <p:spPr/>
        <p:txBody>
          <a:bodyPr/>
          <a:lstStyle/>
          <a:p>
            <a:r>
              <a:rPr lang="en-US" dirty="0"/>
              <a:t>Types of Perception:</a:t>
            </a:r>
          </a:p>
        </p:txBody>
      </p:sp>
      <p:sp>
        <p:nvSpPr>
          <p:cNvPr id="3" name="Content Placeholder 2">
            <a:extLst>
              <a:ext uri="{FF2B5EF4-FFF2-40B4-BE49-F238E27FC236}">
                <a16:creationId xmlns:a16="http://schemas.microsoft.com/office/drawing/2014/main" id="{C8A90A80-F483-08C4-99A9-31FBE03E721A}"/>
              </a:ext>
            </a:extLst>
          </p:cNvPr>
          <p:cNvSpPr>
            <a:spLocks noGrp="1"/>
          </p:cNvSpPr>
          <p:nvPr>
            <p:ph idx="1"/>
          </p:nvPr>
        </p:nvSpPr>
        <p:spPr/>
        <p:txBody>
          <a:bodyPr>
            <a:normAutofit lnSpcReduction="10000"/>
          </a:bodyPr>
          <a:lstStyle/>
          <a:p>
            <a:endParaRPr lang="en-US" dirty="0"/>
          </a:p>
          <a:p>
            <a:endParaRPr lang="en-US" dirty="0"/>
          </a:p>
          <a:p>
            <a:r>
              <a:rPr lang="en-US" dirty="0"/>
              <a:t>Illusion:  An </a:t>
            </a:r>
            <a:r>
              <a:rPr lang="en-US" i="1" dirty="0"/>
              <a:t>illusion</a:t>
            </a:r>
            <a:r>
              <a:rPr lang="en-US" dirty="0"/>
              <a:t> is a false mental image produced by misinterpretation of things that actually exist.</a:t>
            </a:r>
          </a:p>
          <a:p>
            <a:endParaRPr lang="en-US" dirty="0"/>
          </a:p>
          <a:p>
            <a:r>
              <a:rPr lang="en-US" dirty="0"/>
              <a:t>Hallucination:  </a:t>
            </a:r>
            <a:r>
              <a:rPr lang="en-US" i="1" dirty="0"/>
              <a:t>Hallucinations</a:t>
            </a:r>
            <a:r>
              <a:rPr lang="en-US" dirty="0"/>
              <a:t> are where you hear, see, smell, taste or feel things that appear to be real but only exist in your mind.</a:t>
            </a:r>
          </a:p>
          <a:p>
            <a:endParaRPr lang="en-US" dirty="0"/>
          </a:p>
          <a:p>
            <a:r>
              <a:rPr lang="en-US" dirty="0" err="1"/>
              <a:t>Synethesis</a:t>
            </a:r>
            <a:r>
              <a:rPr lang="en-US" dirty="0"/>
              <a:t>:  Synesthesia is </a:t>
            </a:r>
            <a:r>
              <a:rPr lang="en-US" b="1" dirty="0"/>
              <a:t>when you hear music, but you see shapes</a:t>
            </a:r>
            <a:r>
              <a:rPr lang="en-US" dirty="0"/>
              <a:t>. Or you hear a word or a name and instantly see a color. Synesthesia is a fancy name for when you experience one of your senses through another.</a:t>
            </a:r>
          </a:p>
        </p:txBody>
      </p:sp>
    </p:spTree>
    <p:extLst>
      <p:ext uri="{BB962C8B-B14F-4D97-AF65-F5344CB8AC3E}">
        <p14:creationId xmlns:p14="http://schemas.microsoft.com/office/powerpoint/2010/main" val="204638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Sensation</a:t>
            </a:r>
            <a:br>
              <a:rPr lang="en-US" sz="3700" dirty="0">
                <a:solidFill>
                  <a:srgbClr val="EBEBEB"/>
                </a:solidFill>
              </a:rPr>
            </a:br>
            <a:br>
              <a:rPr lang="en-US" sz="3700" dirty="0">
                <a:solidFill>
                  <a:srgbClr val="EBEBEB"/>
                </a:solidFill>
              </a:rPr>
            </a:br>
            <a:r>
              <a:rPr lang="en-US" sz="3700" dirty="0">
                <a:solidFill>
                  <a:srgbClr val="EBEBEB"/>
                </a:solidFill>
              </a:rPr>
              <a:t>Sect. 4.1</a:t>
            </a:r>
          </a:p>
        </p:txBody>
      </p:sp>
      <p:sp>
        <p:nvSpPr>
          <p:cNvPr id="2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7"/>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26" name="Rectangle 2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085883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7C5AB2-2077-0FBB-57AB-D8C6D68B92B9}"/>
              </a:ext>
            </a:extLst>
          </p:cNvPr>
          <p:cNvSpPr>
            <a:spLocks noGrp="1"/>
          </p:cNvSpPr>
          <p:nvPr>
            <p:ph type="title"/>
          </p:nvPr>
        </p:nvSpPr>
        <p:spPr>
          <a:xfrm>
            <a:off x="648931" y="629266"/>
            <a:ext cx="4166510" cy="1622321"/>
          </a:xfrm>
        </p:spPr>
        <p:txBody>
          <a:bodyPr>
            <a:normAutofit/>
          </a:bodyPr>
          <a:lstStyle/>
          <a:p>
            <a:r>
              <a:rPr lang="en-US">
                <a:solidFill>
                  <a:srgbClr val="EBEBEB"/>
                </a:solidFill>
              </a:rPr>
              <a:t>Bottom-up Processing:</a:t>
            </a:r>
          </a:p>
        </p:txBody>
      </p:sp>
      <p:sp>
        <p:nvSpPr>
          <p:cNvPr id="16"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8" name="Freeform: Shape 17">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9" name="Picture 8" descr="A picture containing text, font, line, screenshot">
            <a:extLst>
              <a:ext uri="{FF2B5EF4-FFF2-40B4-BE49-F238E27FC236}">
                <a16:creationId xmlns:a16="http://schemas.microsoft.com/office/drawing/2014/main" id="{90151103-482F-00D6-567E-37F66337378E}"/>
              </a:ext>
            </a:extLst>
          </p:cNvPr>
          <p:cNvPicPr>
            <a:picLocks noChangeAspect="1"/>
          </p:cNvPicPr>
          <p:nvPr/>
        </p:nvPicPr>
        <p:blipFill>
          <a:blip r:embed="rId2"/>
          <a:stretch>
            <a:fillRect/>
          </a:stretch>
        </p:blipFill>
        <p:spPr>
          <a:xfrm>
            <a:off x="6093992" y="1473851"/>
            <a:ext cx="5449889" cy="3910295"/>
          </a:xfrm>
          <a:prstGeom prst="rect">
            <a:avLst/>
          </a:prstGeom>
          <a:effectLst/>
        </p:spPr>
      </p:pic>
      <p:sp>
        <p:nvSpPr>
          <p:cNvPr id="20" name="Rectangle 19">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Content Placeholder 6">
            <a:extLst>
              <a:ext uri="{FF2B5EF4-FFF2-40B4-BE49-F238E27FC236}">
                <a16:creationId xmlns:a16="http://schemas.microsoft.com/office/drawing/2014/main" id="{95B10D02-7908-CF8C-91FD-10DDE629DC23}"/>
              </a:ext>
            </a:extLst>
          </p:cNvPr>
          <p:cNvSpPr>
            <a:spLocks noGrp="1"/>
          </p:cNvSpPr>
          <p:nvPr>
            <p:ph idx="1"/>
          </p:nvPr>
        </p:nvSpPr>
        <p:spPr>
          <a:xfrm>
            <a:off x="648931" y="2438400"/>
            <a:ext cx="4166509" cy="3785419"/>
          </a:xfrm>
        </p:spPr>
        <p:txBody>
          <a:bodyPr>
            <a:normAutofit/>
          </a:bodyPr>
          <a:lstStyle/>
          <a:p>
            <a:r>
              <a:rPr lang="en-US">
                <a:solidFill>
                  <a:srgbClr val="EBEBEB"/>
                </a:solidFill>
              </a:rPr>
              <a:t>Bottom-up:  This strategy begins outside of us — with external data like a cool breeze, a flickering light, or a car whizzing by. Then this sensory information travels up to your brain where it gets analyzed.</a:t>
            </a:r>
          </a:p>
          <a:p>
            <a:endParaRPr lang="en-US">
              <a:solidFill>
                <a:srgbClr val="EBEBEB"/>
              </a:solidFill>
            </a:endParaRPr>
          </a:p>
        </p:txBody>
      </p:sp>
    </p:spTree>
    <p:extLst>
      <p:ext uri="{BB962C8B-B14F-4D97-AF65-F5344CB8AC3E}">
        <p14:creationId xmlns:p14="http://schemas.microsoft.com/office/powerpoint/2010/main" val="1555980087"/>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C6B2-011D-C0A1-BC14-0A3FB429CC72}"/>
              </a:ext>
            </a:extLst>
          </p:cNvPr>
          <p:cNvSpPr>
            <a:spLocks noGrp="1"/>
          </p:cNvSpPr>
          <p:nvPr>
            <p:ph type="title"/>
          </p:nvPr>
        </p:nvSpPr>
        <p:spPr/>
        <p:txBody>
          <a:bodyPr/>
          <a:lstStyle/>
          <a:p>
            <a:r>
              <a:rPr lang="en-US" dirty="0"/>
              <a:t>Top-Down Processing</a:t>
            </a:r>
          </a:p>
        </p:txBody>
      </p:sp>
      <p:sp>
        <p:nvSpPr>
          <p:cNvPr id="3" name="Content Placeholder 2">
            <a:extLst>
              <a:ext uri="{FF2B5EF4-FFF2-40B4-BE49-F238E27FC236}">
                <a16:creationId xmlns:a16="http://schemas.microsoft.com/office/drawing/2014/main" id="{24B9C095-D3A9-848A-B9BA-ED595910F2C5}"/>
              </a:ext>
            </a:extLst>
          </p:cNvPr>
          <p:cNvSpPr>
            <a:spLocks noGrp="1"/>
          </p:cNvSpPr>
          <p:nvPr>
            <p:ph idx="1"/>
          </p:nvPr>
        </p:nvSpPr>
        <p:spPr/>
        <p:txBody>
          <a:bodyPr>
            <a:normAutofit fontScale="92500" lnSpcReduction="20000"/>
          </a:bodyPr>
          <a:lstStyle/>
          <a:p>
            <a:r>
              <a:rPr lang="en-US" dirty="0"/>
              <a:t>Top-down:  In top-down processing, </a:t>
            </a:r>
            <a:r>
              <a:rPr lang="en-US" dirty="0">
                <a:hlinkClick r:id="rId2"/>
              </a:rPr>
              <a:t>perceptions</a:t>
            </a:r>
            <a:r>
              <a:rPr lang="en-US" dirty="0"/>
              <a:t> begin with the most general and move toward the more specific. These perceptions are heavily influenced by our </a:t>
            </a:r>
            <a:r>
              <a:rPr lang="en-US" dirty="0">
                <a:hlinkClick r:id="rId3"/>
              </a:rPr>
              <a:t>expectations</a:t>
            </a:r>
            <a:r>
              <a:rPr lang="en-US" dirty="0"/>
              <a:t> and prior knowledge.1﻿ Put simply, your brain applies what it knows to fill in the blanks and anticipate what's next. </a:t>
            </a:r>
          </a:p>
          <a:p>
            <a:endParaRPr lang="en-US" dirty="0"/>
          </a:p>
          <a:p>
            <a:r>
              <a:rPr lang="en-US" dirty="0"/>
              <a:t>Our </a:t>
            </a:r>
            <a:r>
              <a:rPr lang="en-US" dirty="0">
                <a:hlinkClick r:id="rId4"/>
              </a:rPr>
              <a:t>senses</a:t>
            </a:r>
            <a:r>
              <a:rPr lang="en-US" dirty="0"/>
              <a:t> are constantly taking in new information. At any given time, we're experiencing a never-ending stream of sights, sounds, smells, tastes, and physical sensations. If we had to focus equally on all of these sensations every second of every day, we would be overwhelmed. </a:t>
            </a:r>
          </a:p>
          <a:p>
            <a:r>
              <a:rPr lang="en-US" dirty="0"/>
              <a:t>Top-down processing helps simplify our understanding of the world. It allows us to quickly make sense of all the information our senses bring in. As you begin to take in more information about your environment, your initial impressions (which are based on previous experiences and patterns) influence how you interpret the finer details. </a:t>
            </a:r>
          </a:p>
          <a:p>
            <a:endParaRPr lang="en-US" dirty="0"/>
          </a:p>
        </p:txBody>
      </p:sp>
    </p:spTree>
    <p:extLst>
      <p:ext uri="{BB962C8B-B14F-4D97-AF65-F5344CB8AC3E}">
        <p14:creationId xmlns:p14="http://schemas.microsoft.com/office/powerpoint/2010/main" val="25108902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Similarities and Differences </a:t>
            </a:r>
            <a:br>
              <a:rPr lang="en-US" sz="4000" dirty="0"/>
            </a:br>
            <a:r>
              <a:rPr lang="en-US" sz="4000" dirty="0"/>
              <a:t>in People’s </a:t>
            </a:r>
            <a:r>
              <a:rPr lang="en-US" dirty="0"/>
              <a:t>Perceptions (1 of 2)</a:t>
            </a:r>
            <a:endParaRPr dirty="0"/>
          </a:p>
        </p:txBody>
      </p:sp>
      <p:sp>
        <p:nvSpPr>
          <p:cNvPr id="150" name="Google Shape;150;p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Transduction: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For most people, sensory organs transduce information in the same way.</a:t>
            </a:r>
          </a:p>
          <a:p>
            <a:pPr marL="0" marR="0" lvl="0" indent="0" algn="l" defTabSz="914400" rtl="0" eaLnBrk="1" fontAlgn="base" latinLnBrk="0" hangingPunct="1">
              <a:lnSpc>
                <a:spcPct val="100000"/>
              </a:lnSpc>
              <a:buClr>
                <a:srgbClr val="004A78"/>
              </a:buClr>
              <a:buSzTx/>
              <a:buNone/>
              <a:tabLst/>
              <a:defRPr/>
            </a:pPr>
            <a:r>
              <a:rPr lang="en-US" b="1" kern="1200" dirty="0">
                <a:latin typeface="Arial" panose="020B0604020202020204" pitchFamily="34" charset="0"/>
                <a:cs typeface="Arial" panose="020B0604020202020204" pitchFamily="34" charset="0"/>
              </a:rPr>
              <a:t>Experience: </a:t>
            </a:r>
            <a:r>
              <a:rPr lang="en-US" kern="1200" dirty="0">
                <a:latin typeface="Arial" panose="020B0604020202020204" pitchFamily="34" charset="0"/>
                <a:cs typeface="Arial" panose="020B0604020202020204" pitchFamily="34" charset="0"/>
              </a:rPr>
              <a:t>Many perceptual experiences are the same because of perceptual constancies developed over years of experience.</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lvl="0" indent="-76200" algn="l" rtl="0">
              <a:lnSpc>
                <a:spcPct val="100000"/>
              </a:lnSpc>
              <a:spcBef>
                <a:spcPts val="0"/>
              </a:spcBef>
              <a:spcAft>
                <a:spcPts val="0"/>
              </a:spcAft>
              <a:buSzPts val="2400"/>
              <a:buNone/>
            </a:pPr>
            <a:endParaRPr dirty="0"/>
          </a:p>
        </p:txBody>
      </p:sp>
      <p:pic>
        <p:nvPicPr>
          <p:cNvPr id="2" name="Picture 1" descr="An illustration of the three-pronged widget shows an undecipherable figure that appears to have three cylindrical prongs at the right end, which then mysteriously turn into two rectangular prongs at the left end.">
            <a:extLst>
              <a:ext uri="{FF2B5EF4-FFF2-40B4-BE49-F238E27FC236}">
                <a16:creationId xmlns:a16="http://schemas.microsoft.com/office/drawing/2014/main" id="{51DA37FA-578C-4238-85E4-ED2922FFDB7B}"/>
              </a:ext>
            </a:extLst>
          </p:cNvPr>
          <p:cNvPicPr>
            <a:picLocks noChangeAspect="1"/>
          </p:cNvPicPr>
          <p:nvPr/>
        </p:nvPicPr>
        <p:blipFill>
          <a:blip r:embed="rId3"/>
          <a:stretch>
            <a:fillRect/>
          </a:stretch>
        </p:blipFill>
        <p:spPr>
          <a:xfrm>
            <a:off x="3886200" y="4361958"/>
            <a:ext cx="4419600" cy="1657350"/>
          </a:xfrm>
          <a:prstGeom prst="rect">
            <a:avLst/>
          </a:prstGeom>
        </p:spPr>
      </p:pic>
    </p:spTree>
    <p:extLst>
      <p:ext uri="{BB962C8B-B14F-4D97-AF65-F5344CB8AC3E}">
        <p14:creationId xmlns:p14="http://schemas.microsoft.com/office/powerpoint/2010/main" val="7254258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CF8A-1268-47D6-B319-2CCE39B02962}"/>
              </a:ext>
            </a:extLst>
          </p:cNvPr>
          <p:cNvSpPr>
            <a:spLocks noGrp="1"/>
          </p:cNvSpPr>
          <p:nvPr>
            <p:ph type="title"/>
          </p:nvPr>
        </p:nvSpPr>
        <p:spPr/>
        <p:txBody>
          <a:bodyPr/>
          <a:lstStyle/>
          <a:p>
            <a:r>
              <a:rPr lang="en-US" dirty="0"/>
              <a:t>Similarities and Differences </a:t>
            </a:r>
            <a:br>
              <a:rPr lang="en-US" dirty="0"/>
            </a:br>
            <a:r>
              <a:rPr lang="en-US" dirty="0"/>
              <a:t>in People’s Perceptions (2 of 2)</a:t>
            </a:r>
          </a:p>
        </p:txBody>
      </p:sp>
      <p:sp>
        <p:nvSpPr>
          <p:cNvPr id="3" name="Text Placeholder 2">
            <a:extLst>
              <a:ext uri="{FF2B5EF4-FFF2-40B4-BE49-F238E27FC236}">
                <a16:creationId xmlns:a16="http://schemas.microsoft.com/office/drawing/2014/main" id="{4BCA059F-76DC-479A-A21C-E80796B6FA82}"/>
              </a:ext>
            </a:extLst>
          </p:cNvPr>
          <p:cNvSpPr>
            <a:spLocks noGrp="1"/>
          </p:cNvSpPr>
          <p:nvPr>
            <p:ph type="body" idx="1"/>
          </p:nvPr>
        </p:nvSpPr>
        <p:spPr>
          <a:xfrm>
            <a:off x="476844" y="1829189"/>
            <a:ext cx="3344530" cy="553968"/>
          </a:xfrm>
        </p:spPr>
        <p:txBody>
          <a:bodyPr/>
          <a:lstStyle/>
          <a:p>
            <a:r>
              <a:rPr lang="en-US" sz="2400" dirty="0"/>
              <a:t>Shape</a:t>
            </a:r>
          </a:p>
        </p:txBody>
      </p:sp>
      <p:sp>
        <p:nvSpPr>
          <p:cNvPr id="4" name="Text Placeholder 3">
            <a:extLst>
              <a:ext uri="{FF2B5EF4-FFF2-40B4-BE49-F238E27FC236}">
                <a16:creationId xmlns:a16="http://schemas.microsoft.com/office/drawing/2014/main" id="{426F3C24-B99D-45C1-94A2-79A007C4AC55}"/>
              </a:ext>
            </a:extLst>
          </p:cNvPr>
          <p:cNvSpPr>
            <a:spLocks noGrp="1"/>
          </p:cNvSpPr>
          <p:nvPr>
            <p:ph type="body" idx="2"/>
          </p:nvPr>
        </p:nvSpPr>
        <p:spPr/>
        <p:txBody>
          <a:bodyPr/>
          <a:lstStyle/>
          <a:p>
            <a:r>
              <a:rPr lang="en-US" dirty="0"/>
              <a:t>Shape of an object remains stable even though shape of retinal image changes</a:t>
            </a:r>
          </a:p>
          <a:p>
            <a:endParaRPr lang="en-US" dirty="0"/>
          </a:p>
        </p:txBody>
      </p:sp>
      <p:sp>
        <p:nvSpPr>
          <p:cNvPr id="5" name="Text Placeholder 4">
            <a:extLst>
              <a:ext uri="{FF2B5EF4-FFF2-40B4-BE49-F238E27FC236}">
                <a16:creationId xmlns:a16="http://schemas.microsoft.com/office/drawing/2014/main" id="{6455208E-E2A6-4417-83B6-01AEE4321DA7}"/>
              </a:ext>
            </a:extLst>
          </p:cNvPr>
          <p:cNvSpPr>
            <a:spLocks noGrp="1"/>
          </p:cNvSpPr>
          <p:nvPr>
            <p:ph type="body" idx="3"/>
          </p:nvPr>
        </p:nvSpPr>
        <p:spPr>
          <a:xfrm>
            <a:off x="4423735" y="1829188"/>
            <a:ext cx="3344530" cy="553968"/>
          </a:xfrm>
        </p:spPr>
        <p:txBody>
          <a:bodyPr/>
          <a:lstStyle/>
          <a:p>
            <a:r>
              <a:rPr lang="en-US" sz="2400" dirty="0"/>
              <a:t>Size</a:t>
            </a:r>
          </a:p>
        </p:txBody>
      </p:sp>
      <p:sp>
        <p:nvSpPr>
          <p:cNvPr id="6" name="Text Placeholder 5">
            <a:extLst>
              <a:ext uri="{FF2B5EF4-FFF2-40B4-BE49-F238E27FC236}">
                <a16:creationId xmlns:a16="http://schemas.microsoft.com/office/drawing/2014/main" id="{42BB3EB8-ADC3-454B-9DAA-83E53BA54047}"/>
              </a:ext>
            </a:extLst>
          </p:cNvPr>
          <p:cNvSpPr>
            <a:spLocks noGrp="1"/>
          </p:cNvSpPr>
          <p:nvPr>
            <p:ph type="body" idx="4"/>
          </p:nvPr>
        </p:nvSpPr>
        <p:spPr/>
        <p:txBody>
          <a:bodyPr/>
          <a:lstStyle/>
          <a:p>
            <a:r>
              <a:rPr lang="en-US" dirty="0"/>
              <a:t>Perceived size of an object remains the same even though the size of the image on the retina changes</a:t>
            </a:r>
          </a:p>
          <a:p>
            <a:endParaRPr lang="en-US" dirty="0"/>
          </a:p>
        </p:txBody>
      </p:sp>
      <p:sp>
        <p:nvSpPr>
          <p:cNvPr id="7" name="Text Placeholder 6">
            <a:extLst>
              <a:ext uri="{FF2B5EF4-FFF2-40B4-BE49-F238E27FC236}">
                <a16:creationId xmlns:a16="http://schemas.microsoft.com/office/drawing/2014/main" id="{C79EDB18-CD6A-49FC-BAF6-50A67B4ADC68}"/>
              </a:ext>
            </a:extLst>
          </p:cNvPr>
          <p:cNvSpPr>
            <a:spLocks noGrp="1"/>
          </p:cNvSpPr>
          <p:nvPr>
            <p:ph type="body" idx="5"/>
          </p:nvPr>
        </p:nvSpPr>
        <p:spPr>
          <a:xfrm>
            <a:off x="8366760" y="1834905"/>
            <a:ext cx="3344530" cy="553968"/>
          </a:xfrm>
        </p:spPr>
        <p:txBody>
          <a:bodyPr/>
          <a:lstStyle/>
          <a:p>
            <a:r>
              <a:rPr lang="en-US" sz="2400" dirty="0"/>
              <a:t>Brightness</a:t>
            </a:r>
          </a:p>
        </p:txBody>
      </p:sp>
      <p:sp>
        <p:nvSpPr>
          <p:cNvPr id="8" name="Text Placeholder 7">
            <a:extLst>
              <a:ext uri="{FF2B5EF4-FFF2-40B4-BE49-F238E27FC236}">
                <a16:creationId xmlns:a16="http://schemas.microsoft.com/office/drawing/2014/main" id="{8D038BCC-088E-43F6-90F1-1217E440EDE8}"/>
              </a:ext>
            </a:extLst>
          </p:cNvPr>
          <p:cNvSpPr>
            <a:spLocks noGrp="1"/>
          </p:cNvSpPr>
          <p:nvPr>
            <p:ph type="body" idx="6"/>
          </p:nvPr>
        </p:nvSpPr>
        <p:spPr/>
        <p:txBody>
          <a:bodyPr/>
          <a:lstStyle/>
          <a:p>
            <a:r>
              <a:rPr lang="en-US" dirty="0"/>
              <a:t>Our brains have learned that relative brightness of objects stays the same even as lighting conditions change </a:t>
            </a:r>
          </a:p>
          <a:p>
            <a:endParaRPr lang="en-US" dirty="0"/>
          </a:p>
        </p:txBody>
      </p:sp>
    </p:spTree>
    <p:extLst>
      <p:ext uri="{BB962C8B-B14F-4D97-AF65-F5344CB8AC3E}">
        <p14:creationId xmlns:p14="http://schemas.microsoft.com/office/powerpoint/2010/main" val="1159723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Perceptual Differences Due to Transduction</a:t>
            </a:r>
            <a:endParaRPr dirty="0"/>
          </a:p>
        </p:txBody>
      </p:sp>
      <p:sp>
        <p:nvSpPr>
          <p:cNvPr id="150" name="Google Shape;150;p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spcBef>
                <a:spcPts val="1000"/>
              </a:spcBef>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When sensory organs do not work properly, information sent to the brain may be faulty</a:t>
            </a:r>
          </a:p>
          <a:p>
            <a:pPr fontAlgn="base">
              <a:buClrTx/>
              <a:defRPr/>
            </a:pPr>
            <a:r>
              <a:rPr lang="en-US" kern="1200" dirty="0">
                <a:latin typeface="Arial" charset="0"/>
                <a:cs typeface="Arial" charset="0"/>
              </a:rPr>
              <a:t>Flaws in genetic code for the sense organs</a:t>
            </a:r>
          </a:p>
          <a:p>
            <a:pPr fontAlgn="base">
              <a:buClrTx/>
              <a:defRPr/>
            </a:pPr>
            <a:r>
              <a:rPr kumimoji="0" lang="en-US" b="0" i="0" u="none" strike="noStrike" kern="1200" cap="none" spc="0" normalizeH="0" baseline="0" noProof="0" dirty="0">
                <a:ln>
                  <a:noFill/>
                </a:ln>
                <a:solidFill>
                  <a:srgbClr val="000000"/>
                </a:solidFill>
                <a:effectLst/>
                <a:uLnTx/>
                <a:uFillTx/>
                <a:latin typeface="Arial" charset="0"/>
                <a:cs typeface="Arial" charset="0"/>
              </a:rPr>
              <a:t>Environmental trauma</a:t>
            </a:r>
          </a:p>
          <a:p>
            <a:pPr fontAlgn="base">
              <a:buClrTx/>
              <a:defRPr/>
            </a:pPr>
            <a:r>
              <a:rPr lang="en-US" kern="1200" dirty="0">
                <a:latin typeface="Arial" charset="0"/>
                <a:cs typeface="Arial" charset="0"/>
              </a:rPr>
              <a:t>Age-related decline</a:t>
            </a:r>
          </a:p>
          <a:p>
            <a:pPr marL="0" indent="0" fontAlgn="base">
              <a:lnSpc>
                <a:spcPct val="90000"/>
              </a:lnSpc>
              <a:spcAft>
                <a:spcPct val="0"/>
              </a:spcAft>
              <a:buClrTx/>
              <a:buSzTx/>
              <a:buNone/>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6161806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a:buNone/>
            </a:pPr>
            <a:r>
              <a:rPr lang="en-US" dirty="0"/>
              <a:t>Unit 7</a:t>
            </a:r>
            <a:endParaRPr dirty="0"/>
          </a:p>
        </p:txBody>
      </p:sp>
      <p:sp>
        <p:nvSpPr>
          <p:cNvPr id="138" name="Google Shape;138;p4"/>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kumimoji="0" lang="en-US" sz="3400" b="1" i="0" u="none" strike="noStrike" kern="1200" cap="none" spc="0" normalizeH="0" baseline="0" noProof="0" dirty="0">
                <a:ln>
                  <a:noFill/>
                </a:ln>
                <a:solidFill>
                  <a:srgbClr val="FFFFFF"/>
                </a:solidFill>
                <a:effectLst/>
                <a:uLnTx/>
                <a:uFillTx/>
                <a:latin typeface="Arial" charset="0"/>
                <a:cs typeface="Arial" charset="0"/>
              </a:rPr>
              <a:t>Psychology and Your Skill Set: </a:t>
            </a:r>
          </a:p>
          <a:p>
            <a:pPr marL="0" lvl="0" indent="0" algn="ctr" rtl="0">
              <a:lnSpc>
                <a:spcPct val="100000"/>
              </a:lnSpc>
              <a:spcBef>
                <a:spcPts val="0"/>
              </a:spcBef>
              <a:spcAft>
                <a:spcPts val="0"/>
              </a:spcAft>
              <a:buSzPts val="3600"/>
              <a:buNone/>
            </a:pPr>
            <a:r>
              <a:rPr kumimoji="0" lang="en-US" sz="3400" b="1" i="0" u="none" strike="noStrike" kern="1200" cap="none" spc="0" normalizeH="0" baseline="0" noProof="0" dirty="0">
                <a:ln>
                  <a:noFill/>
                </a:ln>
                <a:solidFill>
                  <a:srgbClr val="FFFFFF"/>
                </a:solidFill>
                <a:effectLst/>
                <a:uLnTx/>
                <a:uFillTx/>
                <a:latin typeface="Arial" charset="0"/>
                <a:cs typeface="Arial" charset="0"/>
              </a:rPr>
              <a:t>Effective Communication</a:t>
            </a:r>
            <a:endParaRPr dirty="0"/>
          </a:p>
        </p:txBody>
      </p:sp>
    </p:spTree>
    <p:extLst>
      <p:ext uri="{BB962C8B-B14F-4D97-AF65-F5344CB8AC3E}">
        <p14:creationId xmlns:p14="http://schemas.microsoft.com/office/powerpoint/2010/main" val="18914067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Effective Communication Skills</a:t>
            </a:r>
            <a:endParaRPr dirty="0"/>
          </a:p>
        </p:txBody>
      </p:sp>
      <p:sp>
        <p:nvSpPr>
          <p:cNvPr id="150" name="Google Shape;150;p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76200" algn="l" rtl="0">
              <a:lnSpc>
                <a:spcPct val="100000"/>
              </a:lnSpc>
              <a:buSzPts val="2400"/>
              <a:buNone/>
            </a:pPr>
            <a:r>
              <a:rPr lang="en-US" b="1" dirty="0"/>
              <a:t>Communication: </a:t>
            </a:r>
            <a:r>
              <a:rPr lang="en-US" dirty="0"/>
              <a:t>Used to persuade people to give us what we need or want, gather information we need, or provide others with information </a:t>
            </a:r>
            <a:endParaRPr lang="en-US" b="1" dirty="0"/>
          </a:p>
          <a:p>
            <a:pPr marL="0" lvl="0" indent="-76200" algn="l" rtl="0">
              <a:lnSpc>
                <a:spcPct val="100000"/>
              </a:lnSpc>
              <a:buSzPts val="2400"/>
              <a:buNone/>
            </a:pPr>
            <a:r>
              <a:rPr lang="en-US" b="1" dirty="0"/>
              <a:t>Verbal communication: </a:t>
            </a:r>
            <a:r>
              <a:rPr lang="en-US" dirty="0"/>
              <a:t>Use of words for writing and speaking</a:t>
            </a:r>
          </a:p>
          <a:p>
            <a:pPr marL="0" lvl="0" indent="-76200" algn="l" rtl="0">
              <a:lnSpc>
                <a:spcPct val="100000"/>
              </a:lnSpc>
              <a:buSzPts val="2400"/>
              <a:buNone/>
            </a:pPr>
            <a:r>
              <a:rPr lang="en-US" b="1" dirty="0"/>
              <a:t>Nonverbal communication: </a:t>
            </a:r>
            <a:r>
              <a:rPr lang="en-US" dirty="0"/>
              <a:t>Perception of other people’s voice, eye contact, and body language</a:t>
            </a:r>
          </a:p>
          <a:p>
            <a:pPr marL="0" lvl="0" indent="-76200" algn="l" rtl="0">
              <a:lnSpc>
                <a:spcPct val="100000"/>
              </a:lnSpc>
              <a:buSzPts val="2400"/>
              <a:buNone/>
            </a:pPr>
            <a:r>
              <a:rPr lang="en-US" dirty="0"/>
              <a:t>Two main communication methods: Oral and written</a:t>
            </a:r>
          </a:p>
          <a:p>
            <a:pPr marL="0" lvl="0" indent="-76200" algn="l" rtl="0">
              <a:lnSpc>
                <a:spcPct val="100000"/>
              </a:lnSpc>
              <a:buSzPts val="2400"/>
              <a:buNone/>
            </a:pPr>
            <a:r>
              <a:rPr lang="en-US" b="1" dirty="0"/>
              <a:t>Channel: </a:t>
            </a:r>
            <a:r>
              <a:rPr lang="en-US" dirty="0"/>
              <a:t>The way information is shared. Each channel has a different degree of formality.</a:t>
            </a:r>
          </a:p>
        </p:txBody>
      </p:sp>
    </p:spTree>
    <p:extLst>
      <p:ext uri="{BB962C8B-B14F-4D97-AF65-F5344CB8AC3E}">
        <p14:creationId xmlns:p14="http://schemas.microsoft.com/office/powerpoint/2010/main" val="27634865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Receiving Information: Reading and Listening</a:t>
            </a:r>
            <a:endParaRPr dirty="0"/>
          </a:p>
        </p:txBody>
      </p:sp>
      <p:sp>
        <p:nvSpPr>
          <p:cNvPr id="2" name="Content Placeholder 1">
            <a:extLst>
              <a:ext uri="{FF2B5EF4-FFF2-40B4-BE49-F238E27FC236}">
                <a16:creationId xmlns:a16="http://schemas.microsoft.com/office/drawing/2014/main" id="{2121F4D4-C74B-4143-9A61-D374749DC575}"/>
              </a:ext>
            </a:extLst>
          </p:cNvPr>
          <p:cNvSpPr>
            <a:spLocks noGrp="1"/>
          </p:cNvSpPr>
          <p:nvPr>
            <p:ph idx="1"/>
          </p:nvPr>
        </p:nvSpPr>
        <p:spPr/>
        <p:txBody>
          <a:bodyPr/>
          <a:lstStyle/>
          <a:p>
            <a:pPr marL="0" indent="0">
              <a:buNone/>
            </a:pPr>
            <a:r>
              <a:rPr lang="en-US" dirty="0"/>
              <a:t>Good communication depends on our ability to accurately understand information being provided. To improve listening skills:</a:t>
            </a:r>
          </a:p>
          <a:p>
            <a:r>
              <a:rPr lang="en-US" dirty="0"/>
              <a:t>Don’t interrupt</a:t>
            </a:r>
          </a:p>
          <a:p>
            <a:r>
              <a:rPr lang="en-US" dirty="0"/>
              <a:t>Show you are listening through nonverbal cues</a:t>
            </a:r>
          </a:p>
          <a:p>
            <a:r>
              <a:rPr lang="en-US" dirty="0"/>
              <a:t>Keep an open mind while listening</a:t>
            </a:r>
          </a:p>
          <a:p>
            <a:r>
              <a:rPr lang="en-US" dirty="0"/>
              <a:t>Ask clarifying questions</a:t>
            </a:r>
          </a:p>
          <a:p>
            <a:r>
              <a:rPr lang="en-US" dirty="0"/>
              <a:t>Focus on what is being said</a:t>
            </a:r>
          </a:p>
        </p:txBody>
      </p:sp>
    </p:spTree>
    <p:extLst>
      <p:ext uri="{BB962C8B-B14F-4D97-AF65-F5344CB8AC3E}">
        <p14:creationId xmlns:p14="http://schemas.microsoft.com/office/powerpoint/2010/main" val="744093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522E-DCC0-4E2B-97C5-4F619BE89D25}"/>
              </a:ext>
            </a:extLst>
          </p:cNvPr>
          <p:cNvSpPr>
            <a:spLocks noGrp="1"/>
          </p:cNvSpPr>
          <p:nvPr>
            <p:ph type="title"/>
          </p:nvPr>
        </p:nvSpPr>
        <p:spPr/>
        <p:txBody>
          <a:bodyPr/>
          <a:lstStyle/>
          <a:p>
            <a:r>
              <a:rPr lang="en-US" dirty="0"/>
              <a:t>Providing Information: Writing and Speaking</a:t>
            </a:r>
          </a:p>
        </p:txBody>
      </p:sp>
      <p:sp>
        <p:nvSpPr>
          <p:cNvPr id="3" name="Content Placeholder 2">
            <a:extLst>
              <a:ext uri="{FF2B5EF4-FFF2-40B4-BE49-F238E27FC236}">
                <a16:creationId xmlns:a16="http://schemas.microsoft.com/office/drawing/2014/main" id="{62354773-A52F-415E-96DF-7BB3A16D1EC0}"/>
              </a:ext>
            </a:extLst>
          </p:cNvPr>
          <p:cNvSpPr>
            <a:spLocks noGrp="1"/>
          </p:cNvSpPr>
          <p:nvPr>
            <p:ph idx="1"/>
          </p:nvPr>
        </p:nvSpPr>
        <p:spPr/>
        <p:txBody>
          <a:bodyPr/>
          <a:lstStyle/>
          <a:p>
            <a:pPr marL="0" indent="0">
              <a:spcBef>
                <a:spcPts val="600"/>
              </a:spcBef>
              <a:spcAft>
                <a:spcPts val="600"/>
              </a:spcAft>
              <a:buNone/>
            </a:pPr>
            <a:r>
              <a:rPr lang="en-US" dirty="0"/>
              <a:t>Thank carefully about the message you want to convey, and the words that will make the message most clear to others. </a:t>
            </a:r>
          </a:p>
          <a:p>
            <a:pPr>
              <a:spcBef>
                <a:spcPts val="600"/>
              </a:spcBef>
              <a:spcAft>
                <a:spcPts val="600"/>
              </a:spcAft>
            </a:pPr>
            <a:r>
              <a:rPr lang="en-US" dirty="0"/>
              <a:t>Understand that others have different tendencies and styles of communication in terms of directness, pacing, and word choices.</a:t>
            </a:r>
          </a:p>
          <a:p>
            <a:pPr marL="0" indent="0">
              <a:spcBef>
                <a:spcPts val="600"/>
              </a:spcBef>
              <a:spcAft>
                <a:spcPts val="600"/>
              </a:spcAft>
              <a:buNone/>
            </a:pPr>
            <a:r>
              <a:rPr lang="en-US" dirty="0"/>
              <a:t>Pay attention to communication style:</a:t>
            </a:r>
          </a:p>
          <a:p>
            <a:pPr>
              <a:spcBef>
                <a:spcPts val="600"/>
              </a:spcBef>
              <a:spcAft>
                <a:spcPts val="600"/>
              </a:spcAft>
            </a:pPr>
            <a:r>
              <a:rPr lang="en-US" dirty="0"/>
              <a:t>The tendency to say “I” versus “we”</a:t>
            </a:r>
          </a:p>
          <a:p>
            <a:pPr>
              <a:spcBef>
                <a:spcPts val="600"/>
              </a:spcBef>
              <a:spcAft>
                <a:spcPts val="600"/>
              </a:spcAft>
            </a:pPr>
            <a:r>
              <a:rPr lang="en-US" dirty="0"/>
              <a:t>The tendency to ask questions </a:t>
            </a:r>
          </a:p>
          <a:p>
            <a:pPr>
              <a:spcBef>
                <a:spcPts val="600"/>
              </a:spcBef>
              <a:spcAft>
                <a:spcPts val="600"/>
              </a:spcAft>
            </a:pPr>
            <a:r>
              <a:rPr lang="en-US" dirty="0"/>
              <a:t>The tendency to apologize or admit fault</a:t>
            </a:r>
          </a:p>
          <a:p>
            <a:pPr>
              <a:spcBef>
                <a:spcPts val="600"/>
              </a:spcBef>
              <a:spcAft>
                <a:spcPts val="600"/>
              </a:spcAft>
            </a:pPr>
            <a:r>
              <a:rPr lang="en-US" dirty="0"/>
              <a:t>The tendency to be direct</a:t>
            </a:r>
          </a:p>
          <a:p>
            <a:endParaRPr lang="en-US" dirty="0"/>
          </a:p>
        </p:txBody>
      </p:sp>
    </p:spTree>
    <p:extLst>
      <p:ext uri="{BB962C8B-B14F-4D97-AF65-F5344CB8AC3E}">
        <p14:creationId xmlns:p14="http://schemas.microsoft.com/office/powerpoint/2010/main" val="3288041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What’s the Best Communication Style? </a:t>
            </a:r>
            <a:endParaRPr dirty="0"/>
          </a:p>
        </p:txBody>
      </p:sp>
      <p:sp>
        <p:nvSpPr>
          <p:cNvPr id="2" name="Content Placeholder 1">
            <a:extLst>
              <a:ext uri="{FF2B5EF4-FFF2-40B4-BE49-F238E27FC236}">
                <a16:creationId xmlns:a16="http://schemas.microsoft.com/office/drawing/2014/main" id="{69C496CF-7B4E-4EEE-AE29-9F81876921AD}"/>
              </a:ext>
            </a:extLst>
          </p:cNvPr>
          <p:cNvSpPr>
            <a:spLocks noGrp="1"/>
          </p:cNvSpPr>
          <p:nvPr>
            <p:ph idx="1"/>
          </p:nvPr>
        </p:nvSpPr>
        <p:spPr/>
        <p:txBody>
          <a:bodyPr/>
          <a:lstStyle/>
          <a:p>
            <a:pPr marL="0" indent="0">
              <a:buNone/>
            </a:pPr>
            <a:r>
              <a:rPr lang="en-US" dirty="0"/>
              <a:t>The best communication style depends on the needs of the audience in addition to your communication goals. </a:t>
            </a:r>
          </a:p>
          <a:p>
            <a:pPr marL="457200" indent="-457200">
              <a:buFont typeface="+mj-lt"/>
              <a:buAutoNum type="arabicPeriod"/>
            </a:pPr>
            <a:r>
              <a:rPr lang="en-US" dirty="0"/>
              <a:t>What is the impression you are trying to convey?</a:t>
            </a:r>
          </a:p>
          <a:p>
            <a:pPr marL="457200" indent="-457200">
              <a:buFont typeface="+mj-lt"/>
              <a:buAutoNum type="arabicPeriod"/>
            </a:pPr>
            <a:r>
              <a:rPr lang="en-US" dirty="0"/>
              <a:t>What communication style does your partner prefer?</a:t>
            </a:r>
          </a:p>
          <a:p>
            <a:pPr marL="457200" indent="-457200">
              <a:buFont typeface="+mj-lt"/>
              <a:buAutoNum type="arabicPeriod"/>
            </a:pPr>
            <a:r>
              <a:rPr lang="en-US" dirty="0"/>
              <a:t>How will a communication style shape the message?</a:t>
            </a:r>
          </a:p>
          <a:p>
            <a:pPr marL="457200" indent="-457200">
              <a:buFont typeface="+mj-lt"/>
              <a:buAutoNum type="arabicPeriod"/>
            </a:pPr>
            <a:r>
              <a:rPr lang="en-US" dirty="0"/>
              <a:t>How will your partner interpret your communication cues?</a:t>
            </a:r>
          </a:p>
        </p:txBody>
      </p:sp>
    </p:spTree>
    <p:extLst>
      <p:ext uri="{BB962C8B-B14F-4D97-AF65-F5344CB8AC3E}">
        <p14:creationId xmlns:p14="http://schemas.microsoft.com/office/powerpoint/2010/main" val="1047266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2_Optimized Template Master">
  <a:themeElements>
    <a:clrScheme name="Cengage">
      <a:dk1>
        <a:srgbClr val="53565A"/>
      </a:dk1>
      <a:lt1>
        <a:srgbClr val="FFFFFF"/>
      </a:lt1>
      <a:dk2>
        <a:srgbClr val="003865"/>
      </a:dk2>
      <a:lt2>
        <a:srgbClr val="E7E6E6"/>
      </a:lt2>
      <a:accent1>
        <a:srgbClr val="003865"/>
      </a:accent1>
      <a:accent2>
        <a:srgbClr val="0085CA"/>
      </a:accent2>
      <a:accent3>
        <a:srgbClr val="E0004D"/>
      </a:accent3>
      <a:accent4>
        <a:srgbClr val="FC4C02"/>
      </a:accent4>
      <a:accent5>
        <a:srgbClr val="F2A900"/>
      </a:accent5>
      <a:accent6>
        <a:srgbClr val="92278F"/>
      </a:accent6>
      <a:hlink>
        <a:srgbClr val="0563C1"/>
      </a:hlink>
      <a:folHlink>
        <a:srgbClr val="9227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11y_PPT_Template_Cengage_020221.pptx" id="{62A8FB47-AEAE-448A-A9EC-2B57E950A883}" vid="{DA52BCA4-C454-45F1-8147-C38687C750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3CD65D-61A5-43C9-A837-6EC73C7DA8AB}">
  <ds:schemaRefs>
    <ds:schemaRef ds:uri="16c05727-aa75-4e4a-9b5f-8a80a1165891"/>
    <ds:schemaRef ds:uri="http://schemas.microsoft.com/office/2006/documentManagement/types"/>
    <ds:schemaRef ds:uri="http://purl.org/dc/terms/"/>
    <ds:schemaRef ds:uri="http://purl.org/dc/elements/1.1/"/>
    <ds:schemaRef ds:uri="71af3243-3dd4-4a8d-8c0d-dd76da1f02a5"/>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Template>
  <TotalTime>10690</TotalTime>
  <Words>6584</Words>
  <Application>Microsoft Office PowerPoint</Application>
  <PresentationFormat>Widescreen</PresentationFormat>
  <Paragraphs>552</Paragraphs>
  <Slides>107</Slides>
  <Notes>54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107</vt:i4>
      </vt:variant>
    </vt:vector>
  </HeadingPairs>
  <TitlesOfParts>
    <vt:vector size="117" baseType="lpstr">
      <vt:lpstr>Arial</vt:lpstr>
      <vt:lpstr>Calibri</vt:lpstr>
      <vt:lpstr>Century Gothic</vt:lpstr>
      <vt:lpstr>ITC Franklin Gothic Std Med</vt:lpstr>
      <vt:lpstr>Noto Sans Symbols</vt:lpstr>
      <vt:lpstr>Open Sans</vt:lpstr>
      <vt:lpstr>Wingdings</vt:lpstr>
      <vt:lpstr>Wingdings 3</vt:lpstr>
      <vt:lpstr>Ion</vt:lpstr>
      <vt:lpstr>2_Optimized Template Master</vt:lpstr>
      <vt:lpstr>Psychology 132</vt:lpstr>
      <vt:lpstr>Chapter Objectives (1 of 6)</vt:lpstr>
      <vt:lpstr>Chapter Objectives (2 of 6)</vt:lpstr>
      <vt:lpstr>Chapter Objectives (3 of 6)</vt:lpstr>
      <vt:lpstr>Chapter Objectives (4 of 6)</vt:lpstr>
      <vt:lpstr>Chapter Objectives (5 of 6)</vt:lpstr>
      <vt:lpstr>Chapter Objectives (6 of 6)</vt:lpstr>
      <vt:lpstr>Sensation, Attention, and Perception</vt:lpstr>
      <vt:lpstr>Sensation  Sect. 4.1</vt:lpstr>
      <vt:lpstr>Transduction:  The Sense Organs’ Primary Job</vt:lpstr>
      <vt:lpstr>Transduction: The Sense Organs’  Primary Job</vt:lpstr>
      <vt:lpstr>3 Steps of Transduction</vt:lpstr>
      <vt:lpstr>General Principles of Sensory Transduction</vt:lpstr>
      <vt:lpstr>General Principles of Sensory Transduction</vt:lpstr>
      <vt:lpstr>General Principles of Sensory Transduction</vt:lpstr>
      <vt:lpstr>General Principles of Sensory Transduction</vt:lpstr>
      <vt:lpstr>How Transduction Works</vt:lpstr>
      <vt:lpstr>Psychophysics: Measuring  Sensory Impressions</vt:lpstr>
      <vt:lpstr>Measuring Sensory Receptors</vt:lpstr>
      <vt:lpstr>Measuring Sensory Receptors</vt:lpstr>
      <vt:lpstr>Measuring Sensory Receptors</vt:lpstr>
      <vt:lpstr>Measuring Sensory Receptors</vt:lpstr>
      <vt:lpstr>Measuring Sensory Receptors</vt:lpstr>
      <vt:lpstr>Measuring Sensory Receptors</vt:lpstr>
      <vt:lpstr>Selection: Four Ways to Reduce  Sensory Overload</vt:lpstr>
      <vt:lpstr>Lack of Specific Transducers</vt:lpstr>
      <vt:lpstr>Knowledge Check Activity 1</vt:lpstr>
      <vt:lpstr>Knowledge Check Activity 1: Answer</vt:lpstr>
      <vt:lpstr>Location of the five senses in the brain</vt:lpstr>
      <vt:lpstr>Psychophysics:  Measuring Sensory Impressions</vt:lpstr>
      <vt:lpstr>Selection:  Four Ways to Reduce Sensory Overload</vt:lpstr>
      <vt:lpstr>Restricted Range of Transducers</vt:lpstr>
      <vt:lpstr>Sensory Adaptation</vt:lpstr>
      <vt:lpstr>Feature Detection</vt:lpstr>
      <vt:lpstr>PowerPoint Presentation</vt:lpstr>
      <vt:lpstr>Vision  Sect. 4.2</vt:lpstr>
      <vt:lpstr>Definitions</vt:lpstr>
      <vt:lpstr>Vision—An Overview</vt:lpstr>
      <vt:lpstr>Characteristics of Light: What the Eye Sees</vt:lpstr>
      <vt:lpstr>The Process of Accommodation in the Eye: Focus! (1 of 2) </vt:lpstr>
      <vt:lpstr>The Process of Accommodation in the Eye: Focus! (2 of 2) </vt:lpstr>
      <vt:lpstr>The Process of Transduction in the Eye</vt:lpstr>
      <vt:lpstr>Visual Defects and Corrective Lenses</vt:lpstr>
      <vt:lpstr>Cones and Rods</vt:lpstr>
      <vt:lpstr>Theories of Color Vision</vt:lpstr>
      <vt:lpstr>Hearing  Sect. 4.3</vt:lpstr>
      <vt:lpstr>Characteristics of Sound: What the Ear Hears</vt:lpstr>
      <vt:lpstr>Characteristics of Sound:  What the Ear Hears</vt:lpstr>
      <vt:lpstr>The Process of Transduction in the Ear  (1 of 2)</vt:lpstr>
      <vt:lpstr>The Process of Transduction in the Ear  (2 of 2)</vt:lpstr>
      <vt:lpstr>How we Hear</vt:lpstr>
      <vt:lpstr>Cont.</vt:lpstr>
      <vt:lpstr>Cont.</vt:lpstr>
      <vt:lpstr>Hearing Loss</vt:lpstr>
      <vt:lpstr>Hearing Loss</vt:lpstr>
      <vt:lpstr>Theories of Hearing Pitch</vt:lpstr>
      <vt:lpstr>Theories of Hearing Pitch</vt:lpstr>
      <vt:lpstr>Discussion Activity 2</vt:lpstr>
      <vt:lpstr>Chemical and Somesthetic Senses  Sect. 4.4</vt:lpstr>
      <vt:lpstr>Types of Senses</vt:lpstr>
      <vt:lpstr>Senses That Are Chemical or Somesthetic</vt:lpstr>
      <vt:lpstr>Smell (1 of 2)</vt:lpstr>
      <vt:lpstr>Smell (2 of 2)</vt:lpstr>
      <vt:lpstr>Smell (Chemical Sense)</vt:lpstr>
      <vt:lpstr>Smell cont.</vt:lpstr>
      <vt:lpstr>Taste (Chemical Sense)</vt:lpstr>
      <vt:lpstr>Taste (1 of 2)</vt:lpstr>
      <vt:lpstr>Taste (2 of 2)</vt:lpstr>
      <vt:lpstr>The Process of Transduction on the Tongue </vt:lpstr>
      <vt:lpstr>Touch (1 of 3)</vt:lpstr>
      <vt:lpstr>Touch (2 of 3)</vt:lpstr>
      <vt:lpstr>Touch (3 of 3) </vt:lpstr>
      <vt:lpstr>Touch (the skin senses)</vt:lpstr>
      <vt:lpstr>Pain:</vt:lpstr>
      <vt:lpstr>The Kinesthetic and Vestibular Systems</vt:lpstr>
      <vt:lpstr>Sensation in Everyday Life: Motion Sickness</vt:lpstr>
      <vt:lpstr>The Kinesthetic and Vestibular Systems</vt:lpstr>
      <vt:lpstr>The Kinesthetic and Vestibular Systems  cont.</vt:lpstr>
      <vt:lpstr>Discussion Activity 3 </vt:lpstr>
      <vt:lpstr>Discussion Activity 3 Answer </vt:lpstr>
      <vt:lpstr>Attention  Sect.  4.5</vt:lpstr>
      <vt:lpstr>Demonstrating the Limits of Attention: Multitasking</vt:lpstr>
      <vt:lpstr>Selective Attention</vt:lpstr>
      <vt:lpstr>Four Factors Influencing Selective Attention (1 of 2)</vt:lpstr>
      <vt:lpstr>Four Factors Influencing Selective Attention</vt:lpstr>
      <vt:lpstr>Attention in Everyday Life: Mind-Wandering</vt:lpstr>
      <vt:lpstr>Discussion Activity 3: Self-Reflection</vt:lpstr>
      <vt:lpstr>Perception  Sect.  4.6</vt:lpstr>
      <vt:lpstr>Types of Perception:</vt:lpstr>
      <vt:lpstr>Bottom-up Processing:</vt:lpstr>
      <vt:lpstr>Top-Down Processing</vt:lpstr>
      <vt:lpstr>Similarities and Differences  in People’s Perceptions (1 of 2)</vt:lpstr>
      <vt:lpstr>Similarities and Differences  in People’s Perceptions (2 of 2)</vt:lpstr>
      <vt:lpstr>Perceptual Differences Due to Transduction</vt:lpstr>
      <vt:lpstr>Unit 7</vt:lpstr>
      <vt:lpstr>Effective Communication Skills</vt:lpstr>
      <vt:lpstr>Receiving Information: Reading and Listening</vt:lpstr>
      <vt:lpstr>Providing Information: Writing and Speaking</vt:lpstr>
      <vt:lpstr>What’s the Best Communication Style? </vt:lpstr>
      <vt:lpstr>Self-Assessment</vt:lpstr>
      <vt:lpstr>Summary (1 of 6)</vt:lpstr>
      <vt:lpstr>Summary (2 of 6)</vt:lpstr>
      <vt:lpstr>Summary (3 of 6)</vt:lpstr>
      <vt:lpstr>Summary (4 of 6)</vt:lpstr>
      <vt:lpstr>Summary (5 of 6)</vt:lpstr>
      <vt:lpstr>Summary (6 of 6)</vt:lpstr>
      <vt:lpstr>End of Chapter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 132</dc:title>
  <dc:creator>Mary Hines</dc:creator>
  <cp:lastModifiedBy>Mary Hines</cp:lastModifiedBy>
  <cp:revision>27</cp:revision>
  <dcterms:created xsi:type="dcterms:W3CDTF">2023-05-03T20:56:40Z</dcterms:created>
  <dcterms:modified xsi:type="dcterms:W3CDTF">2023-09-06T16:47:03Z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