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3927" r:id="rId2"/>
  </p:sldMasterIdLst>
  <p:notesMasterIdLst>
    <p:notesMasterId r:id="rId97"/>
  </p:notesMasterIdLst>
  <p:sldIdLst>
    <p:sldId id="257" r:id="rId3"/>
    <p:sldId id="258" r:id="rId4"/>
    <p:sldId id="263" r:id="rId5"/>
    <p:sldId id="264" r:id="rId6"/>
    <p:sldId id="265" r:id="rId7"/>
    <p:sldId id="260" r:id="rId8"/>
    <p:sldId id="345" r:id="rId9"/>
    <p:sldId id="273" r:id="rId10"/>
    <p:sldId id="352" r:id="rId11"/>
    <p:sldId id="353" r:id="rId12"/>
    <p:sldId id="354" r:id="rId13"/>
    <p:sldId id="355" r:id="rId14"/>
    <p:sldId id="356" r:id="rId15"/>
    <p:sldId id="357" r:id="rId16"/>
    <p:sldId id="351" r:id="rId17"/>
    <p:sldId id="274" r:id="rId18"/>
    <p:sldId id="358" r:id="rId19"/>
    <p:sldId id="359" r:id="rId20"/>
    <p:sldId id="272" r:id="rId21"/>
    <p:sldId id="269" r:id="rId22"/>
    <p:sldId id="360" r:id="rId23"/>
    <p:sldId id="361" r:id="rId24"/>
    <p:sldId id="362" r:id="rId25"/>
    <p:sldId id="363" r:id="rId26"/>
    <p:sldId id="365" r:id="rId27"/>
    <p:sldId id="328" r:id="rId28"/>
    <p:sldId id="366" r:id="rId29"/>
    <p:sldId id="346" r:id="rId30"/>
    <p:sldId id="367" r:id="rId31"/>
    <p:sldId id="368" r:id="rId32"/>
    <p:sldId id="369" r:id="rId33"/>
    <p:sldId id="370" r:id="rId34"/>
    <p:sldId id="373" r:id="rId35"/>
    <p:sldId id="374" r:id="rId36"/>
    <p:sldId id="330" r:id="rId37"/>
    <p:sldId id="285" r:id="rId38"/>
    <p:sldId id="284" r:id="rId39"/>
    <p:sldId id="387" r:id="rId40"/>
    <p:sldId id="283" r:id="rId41"/>
    <p:sldId id="389" r:id="rId42"/>
    <p:sldId id="388" r:id="rId43"/>
    <p:sldId id="282" r:id="rId44"/>
    <p:sldId id="376" r:id="rId45"/>
    <p:sldId id="377" r:id="rId46"/>
    <p:sldId id="378" r:id="rId47"/>
    <p:sldId id="379" r:id="rId48"/>
    <p:sldId id="380" r:id="rId49"/>
    <p:sldId id="381" r:id="rId50"/>
    <p:sldId id="375" r:id="rId51"/>
    <p:sldId id="280" r:id="rId52"/>
    <p:sldId id="279" r:id="rId53"/>
    <p:sldId id="385" r:id="rId54"/>
    <p:sldId id="386" r:id="rId55"/>
    <p:sldId id="278" r:id="rId56"/>
    <p:sldId id="395" r:id="rId57"/>
    <p:sldId id="396" r:id="rId58"/>
    <p:sldId id="394" r:id="rId59"/>
    <p:sldId id="390" r:id="rId60"/>
    <p:sldId id="391" r:id="rId61"/>
    <p:sldId id="392" r:id="rId62"/>
    <p:sldId id="393" r:id="rId63"/>
    <p:sldId id="347" r:id="rId64"/>
    <p:sldId id="295" r:id="rId65"/>
    <p:sldId id="276" r:id="rId66"/>
    <p:sldId id="294" r:id="rId67"/>
    <p:sldId id="383" r:id="rId68"/>
    <p:sldId id="397" r:id="rId69"/>
    <p:sldId id="384" r:id="rId70"/>
    <p:sldId id="286" r:id="rId71"/>
    <p:sldId id="331" r:id="rId72"/>
    <p:sldId id="296" r:id="rId73"/>
    <p:sldId id="348" r:id="rId74"/>
    <p:sldId id="290" r:id="rId75"/>
    <p:sldId id="289" r:id="rId76"/>
    <p:sldId id="332" r:id="rId77"/>
    <p:sldId id="349" r:id="rId78"/>
    <p:sldId id="350" r:id="rId79"/>
    <p:sldId id="298" r:id="rId80"/>
    <p:sldId id="335" r:id="rId81"/>
    <p:sldId id="336" r:id="rId82"/>
    <p:sldId id="337" r:id="rId83"/>
    <p:sldId id="338" r:id="rId84"/>
    <p:sldId id="287" r:id="rId85"/>
    <p:sldId id="340" r:id="rId86"/>
    <p:sldId id="341" r:id="rId87"/>
    <p:sldId id="342" r:id="rId88"/>
    <p:sldId id="297" r:id="rId89"/>
    <p:sldId id="299" r:id="rId90"/>
    <p:sldId id="343" r:id="rId91"/>
    <p:sldId id="321" r:id="rId92"/>
    <p:sldId id="256" r:id="rId93"/>
    <p:sldId id="326" r:id="rId94"/>
    <p:sldId id="327" r:id="rId95"/>
    <p:sldId id="398" r:id="rId9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8" roundtripDataSignature="AMtx7mgfc4LHVrVYyHNA+4wj4ADiY8ERo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iegelman, Jason S." initials="SJS" lastIdx="36" clrIdx="0">
    <p:extLst>
      <p:ext uri="{19B8F6BF-5375-455C-9EA6-DF929625EA0E}">
        <p15:presenceInfo xmlns:p15="http://schemas.microsoft.com/office/powerpoint/2012/main" userId="S-1-5-21-399928561-1447251715-1231754661-11002" providerId="AD"/>
      </p:ext>
    </p:extLst>
  </p:cmAuthor>
  <p:cmAuthor id="2" name="Susan Schanne" initials="SS" lastIdx="35" clrIdx="1">
    <p:extLst>
      <p:ext uri="{19B8F6BF-5375-455C-9EA6-DF929625EA0E}">
        <p15:presenceInfo xmlns:p15="http://schemas.microsoft.com/office/powerpoint/2012/main" userId="7d601095b1433916" providerId="Windows Live"/>
      </p:ext>
    </p:extLst>
  </p:cmAuthor>
  <p:cmAuthor id="3" name="MaxZine Weinstein" initials="MW" lastIdx="1" clrIdx="2">
    <p:extLst>
      <p:ext uri="{19B8F6BF-5375-455C-9EA6-DF929625EA0E}">
        <p15:presenceInfo xmlns:p15="http://schemas.microsoft.com/office/powerpoint/2012/main" userId="86917560bf4f62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0CF95-3E73-41A6-893C-21589C6D7B7C}" v="1" dt="2021-06-24T01:50:31.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89650" autoAdjust="0"/>
  </p:normalViewPr>
  <p:slideViewPr>
    <p:cSldViewPr snapToGrid="0">
      <p:cViewPr varScale="1">
        <p:scale>
          <a:sx n="61" d="100"/>
          <a:sy n="61" d="100"/>
        </p:scale>
        <p:origin x="198" y="78"/>
      </p:cViewPr>
      <p:guideLst/>
    </p:cSldViewPr>
  </p:slideViewPr>
  <p:notesTextViewPr>
    <p:cViewPr>
      <p:scale>
        <a:sx n="1" d="1"/>
        <a:sy n="1" d="1"/>
      </p:scale>
      <p:origin x="0" y="0"/>
    </p:cViewPr>
  </p:notesTextViewPr>
  <p:notesViewPr>
    <p:cSldViewPr snapToGrid="0">
      <p:cViewPr>
        <p:scale>
          <a:sx n="100" d="100"/>
          <a:sy n="100" d="100"/>
        </p:scale>
        <p:origin x="1560" y="-150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customschemas.google.com/relationships/presentationmetadata" Target="metadata"/><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39D14D7-0404-4B84-9794-1BCC6372CD3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0B128BB-ECFC-40BE-B3F0-ED93AC030CFA}">
      <dgm:prSet/>
      <dgm:spPr/>
      <dgm:t>
        <a:bodyPr/>
        <a:lstStyle/>
        <a:p>
          <a:r>
            <a:rPr lang="en-US"/>
            <a:t>How do you define “state of consciousness”?</a:t>
          </a:r>
        </a:p>
      </dgm:t>
    </dgm:pt>
    <dgm:pt modelId="{958BFC71-164A-4F88-91C0-AFBB396CFDB5}" type="parTrans" cxnId="{A72AB5A8-C72C-413C-A0EE-0CF8DF6A5815}">
      <dgm:prSet/>
      <dgm:spPr/>
      <dgm:t>
        <a:bodyPr/>
        <a:lstStyle/>
        <a:p>
          <a:endParaRPr lang="en-US"/>
        </a:p>
      </dgm:t>
    </dgm:pt>
    <dgm:pt modelId="{8C0311D5-F027-4B0C-AECC-AC6CB9215AA8}" type="sibTrans" cxnId="{A72AB5A8-C72C-413C-A0EE-0CF8DF6A5815}">
      <dgm:prSet/>
      <dgm:spPr/>
      <dgm:t>
        <a:bodyPr/>
        <a:lstStyle/>
        <a:p>
          <a:endParaRPr lang="en-US"/>
        </a:p>
      </dgm:t>
    </dgm:pt>
    <dgm:pt modelId="{A4279497-F0E8-4627-8A93-1AC0D42A3F11}">
      <dgm:prSet/>
      <dgm:spPr/>
      <dgm:t>
        <a:bodyPr/>
        <a:lstStyle/>
        <a:p>
          <a:r>
            <a:rPr lang="en-US"/>
            <a:t>What practices and rituals do you use to prepare yourself mentally for something?</a:t>
          </a:r>
        </a:p>
      </dgm:t>
    </dgm:pt>
    <dgm:pt modelId="{82AE3A95-6A52-4CB2-9430-342185137700}" type="parTrans" cxnId="{B8B358D8-B999-45C1-A0DC-F08E287364FA}">
      <dgm:prSet/>
      <dgm:spPr/>
      <dgm:t>
        <a:bodyPr/>
        <a:lstStyle/>
        <a:p>
          <a:endParaRPr lang="en-US"/>
        </a:p>
      </dgm:t>
    </dgm:pt>
    <dgm:pt modelId="{F824A8BA-301C-4815-8F33-A6D9C9E0C57E}" type="sibTrans" cxnId="{B8B358D8-B999-45C1-A0DC-F08E287364FA}">
      <dgm:prSet/>
      <dgm:spPr/>
      <dgm:t>
        <a:bodyPr/>
        <a:lstStyle/>
        <a:p>
          <a:endParaRPr lang="en-US"/>
        </a:p>
      </dgm:t>
    </dgm:pt>
    <dgm:pt modelId="{1F5086C3-6930-4682-ADBA-AC8E8B835DA5}">
      <dgm:prSet/>
      <dgm:spPr/>
      <dgm:t>
        <a:bodyPr/>
        <a:lstStyle/>
        <a:p>
          <a:r>
            <a:rPr lang="en-US"/>
            <a:t>Do you think hypnosis or meditation actually work? Why or why not? </a:t>
          </a:r>
        </a:p>
      </dgm:t>
    </dgm:pt>
    <dgm:pt modelId="{5FEBA6BD-251B-4B84-86DE-62443C1A5218}" type="parTrans" cxnId="{152EDBF6-AE1B-4D52-8CF6-BB81AC7D8387}">
      <dgm:prSet/>
      <dgm:spPr/>
      <dgm:t>
        <a:bodyPr/>
        <a:lstStyle/>
        <a:p>
          <a:endParaRPr lang="en-US"/>
        </a:p>
      </dgm:t>
    </dgm:pt>
    <dgm:pt modelId="{FA23E62B-AC4E-4A6A-9172-16EA33FDC49E}" type="sibTrans" cxnId="{152EDBF6-AE1B-4D52-8CF6-BB81AC7D8387}">
      <dgm:prSet/>
      <dgm:spPr/>
      <dgm:t>
        <a:bodyPr/>
        <a:lstStyle/>
        <a:p>
          <a:endParaRPr lang="en-US"/>
        </a:p>
      </dgm:t>
    </dgm:pt>
    <dgm:pt modelId="{5DD93999-88CF-43A7-B4CD-3A764C04D4CA}" type="pres">
      <dgm:prSet presAssocID="{E39D14D7-0404-4B84-9794-1BCC6372CD32}" presName="root" presStyleCnt="0">
        <dgm:presLayoutVars>
          <dgm:dir/>
          <dgm:resizeHandles val="exact"/>
        </dgm:presLayoutVars>
      </dgm:prSet>
      <dgm:spPr/>
    </dgm:pt>
    <dgm:pt modelId="{47210E06-B38C-4844-B7CE-7CB508961995}" type="pres">
      <dgm:prSet presAssocID="{60B128BB-ECFC-40BE-B3F0-ED93AC030CFA}" presName="compNode" presStyleCnt="0"/>
      <dgm:spPr/>
    </dgm:pt>
    <dgm:pt modelId="{44A661F3-34F4-421C-ABB9-7488D215052D}" type="pres">
      <dgm:prSet presAssocID="{60B128BB-ECFC-40BE-B3F0-ED93AC030CFA}" presName="bgRect" presStyleLbl="bgShp" presStyleIdx="0" presStyleCnt="3"/>
      <dgm:spPr/>
    </dgm:pt>
    <dgm:pt modelId="{8EC2BAFE-0C10-4EFF-96FE-AF8FCE9018F0}" type="pres">
      <dgm:prSet presAssocID="{60B128BB-ECFC-40BE-B3F0-ED93AC030CF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s"/>
        </a:ext>
      </dgm:extLst>
    </dgm:pt>
    <dgm:pt modelId="{139E6BFC-6369-4730-82A0-717BD5CE333D}" type="pres">
      <dgm:prSet presAssocID="{60B128BB-ECFC-40BE-B3F0-ED93AC030CFA}" presName="spaceRect" presStyleCnt="0"/>
      <dgm:spPr/>
    </dgm:pt>
    <dgm:pt modelId="{C12624F0-4740-4DF7-B2C1-A261E65E6A9D}" type="pres">
      <dgm:prSet presAssocID="{60B128BB-ECFC-40BE-B3F0-ED93AC030CFA}" presName="parTx" presStyleLbl="revTx" presStyleIdx="0" presStyleCnt="3">
        <dgm:presLayoutVars>
          <dgm:chMax val="0"/>
          <dgm:chPref val="0"/>
        </dgm:presLayoutVars>
      </dgm:prSet>
      <dgm:spPr/>
    </dgm:pt>
    <dgm:pt modelId="{78E95E05-3F8F-40AA-8BD4-CD46C7193F55}" type="pres">
      <dgm:prSet presAssocID="{8C0311D5-F027-4B0C-AECC-AC6CB9215AA8}" presName="sibTrans" presStyleCnt="0"/>
      <dgm:spPr/>
    </dgm:pt>
    <dgm:pt modelId="{35C0E3E4-CA03-48C8-A4E4-F03BD4380075}" type="pres">
      <dgm:prSet presAssocID="{A4279497-F0E8-4627-8A93-1AC0D42A3F11}" presName="compNode" presStyleCnt="0"/>
      <dgm:spPr/>
    </dgm:pt>
    <dgm:pt modelId="{8350C0E4-9495-494B-B34F-E668115369AF}" type="pres">
      <dgm:prSet presAssocID="{A4279497-F0E8-4627-8A93-1AC0D42A3F11}" presName="bgRect" presStyleLbl="bgShp" presStyleIdx="1" presStyleCnt="3"/>
      <dgm:spPr/>
    </dgm:pt>
    <dgm:pt modelId="{47A5260F-1BC2-44EE-B472-8DEDC049ABDC}" type="pres">
      <dgm:prSet presAssocID="{A4279497-F0E8-4627-8A93-1AC0D42A3F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0C0C6BD6-5A73-4427-9913-6E90BBB79B9E}" type="pres">
      <dgm:prSet presAssocID="{A4279497-F0E8-4627-8A93-1AC0D42A3F11}" presName="spaceRect" presStyleCnt="0"/>
      <dgm:spPr/>
    </dgm:pt>
    <dgm:pt modelId="{63D2A0D2-AF62-4048-8E6F-1E789E6A54CF}" type="pres">
      <dgm:prSet presAssocID="{A4279497-F0E8-4627-8A93-1AC0D42A3F11}" presName="parTx" presStyleLbl="revTx" presStyleIdx="1" presStyleCnt="3">
        <dgm:presLayoutVars>
          <dgm:chMax val="0"/>
          <dgm:chPref val="0"/>
        </dgm:presLayoutVars>
      </dgm:prSet>
      <dgm:spPr/>
    </dgm:pt>
    <dgm:pt modelId="{A549CDB3-CCD5-4BE9-8F04-287248B5A116}" type="pres">
      <dgm:prSet presAssocID="{F824A8BA-301C-4815-8F33-A6D9C9E0C57E}" presName="sibTrans" presStyleCnt="0"/>
      <dgm:spPr/>
    </dgm:pt>
    <dgm:pt modelId="{48B3DD58-965D-4DA2-B654-D8606A074DA6}" type="pres">
      <dgm:prSet presAssocID="{1F5086C3-6930-4682-ADBA-AC8E8B835DA5}" presName="compNode" presStyleCnt="0"/>
      <dgm:spPr/>
    </dgm:pt>
    <dgm:pt modelId="{0436537E-ED4C-47B7-BD99-D8988352E429}" type="pres">
      <dgm:prSet presAssocID="{1F5086C3-6930-4682-ADBA-AC8E8B835DA5}" presName="bgRect" presStyleLbl="bgShp" presStyleIdx="2" presStyleCnt="3"/>
      <dgm:spPr/>
    </dgm:pt>
    <dgm:pt modelId="{69687C55-815C-4000-BD59-7AACC800257C}" type="pres">
      <dgm:prSet presAssocID="{1F5086C3-6930-4682-ADBA-AC8E8B835D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F96DA9C9-A1C5-481A-9272-CA9FC59B3C2E}" type="pres">
      <dgm:prSet presAssocID="{1F5086C3-6930-4682-ADBA-AC8E8B835DA5}" presName="spaceRect" presStyleCnt="0"/>
      <dgm:spPr/>
    </dgm:pt>
    <dgm:pt modelId="{A64B0A36-D938-4121-9640-8A5FD3FB57F3}" type="pres">
      <dgm:prSet presAssocID="{1F5086C3-6930-4682-ADBA-AC8E8B835DA5}" presName="parTx" presStyleLbl="revTx" presStyleIdx="2" presStyleCnt="3">
        <dgm:presLayoutVars>
          <dgm:chMax val="0"/>
          <dgm:chPref val="0"/>
        </dgm:presLayoutVars>
      </dgm:prSet>
      <dgm:spPr/>
    </dgm:pt>
  </dgm:ptLst>
  <dgm:cxnLst>
    <dgm:cxn modelId="{63C21C06-D6C5-4386-947D-9178B81B5EB5}" type="presOf" srcId="{60B128BB-ECFC-40BE-B3F0-ED93AC030CFA}" destId="{C12624F0-4740-4DF7-B2C1-A261E65E6A9D}" srcOrd="0" destOrd="0" presId="urn:microsoft.com/office/officeart/2018/2/layout/IconVerticalSolidList"/>
    <dgm:cxn modelId="{E7931762-E60F-44D6-BEDB-1C8CD9896EA2}" type="presOf" srcId="{E39D14D7-0404-4B84-9794-1BCC6372CD32}" destId="{5DD93999-88CF-43A7-B4CD-3A764C04D4CA}" srcOrd="0" destOrd="0" presId="urn:microsoft.com/office/officeart/2018/2/layout/IconVerticalSolidList"/>
    <dgm:cxn modelId="{EAAA5A73-5FD2-4A82-84FC-40F115068598}" type="presOf" srcId="{A4279497-F0E8-4627-8A93-1AC0D42A3F11}" destId="{63D2A0D2-AF62-4048-8E6F-1E789E6A54CF}" srcOrd="0" destOrd="0" presId="urn:microsoft.com/office/officeart/2018/2/layout/IconVerticalSolidList"/>
    <dgm:cxn modelId="{A72AB5A8-C72C-413C-A0EE-0CF8DF6A5815}" srcId="{E39D14D7-0404-4B84-9794-1BCC6372CD32}" destId="{60B128BB-ECFC-40BE-B3F0-ED93AC030CFA}" srcOrd="0" destOrd="0" parTransId="{958BFC71-164A-4F88-91C0-AFBB396CFDB5}" sibTransId="{8C0311D5-F027-4B0C-AECC-AC6CB9215AA8}"/>
    <dgm:cxn modelId="{B8B358D8-B999-45C1-A0DC-F08E287364FA}" srcId="{E39D14D7-0404-4B84-9794-1BCC6372CD32}" destId="{A4279497-F0E8-4627-8A93-1AC0D42A3F11}" srcOrd="1" destOrd="0" parTransId="{82AE3A95-6A52-4CB2-9430-342185137700}" sibTransId="{F824A8BA-301C-4815-8F33-A6D9C9E0C57E}"/>
    <dgm:cxn modelId="{C54229D9-82AA-47EB-80EC-897D46499C25}" type="presOf" srcId="{1F5086C3-6930-4682-ADBA-AC8E8B835DA5}" destId="{A64B0A36-D938-4121-9640-8A5FD3FB57F3}" srcOrd="0" destOrd="0" presId="urn:microsoft.com/office/officeart/2018/2/layout/IconVerticalSolidList"/>
    <dgm:cxn modelId="{152EDBF6-AE1B-4D52-8CF6-BB81AC7D8387}" srcId="{E39D14D7-0404-4B84-9794-1BCC6372CD32}" destId="{1F5086C3-6930-4682-ADBA-AC8E8B835DA5}" srcOrd="2" destOrd="0" parTransId="{5FEBA6BD-251B-4B84-86DE-62443C1A5218}" sibTransId="{FA23E62B-AC4E-4A6A-9172-16EA33FDC49E}"/>
    <dgm:cxn modelId="{A1790F5F-608A-4A86-9820-214B6CAB6688}" type="presParOf" srcId="{5DD93999-88CF-43A7-B4CD-3A764C04D4CA}" destId="{47210E06-B38C-4844-B7CE-7CB508961995}" srcOrd="0" destOrd="0" presId="urn:microsoft.com/office/officeart/2018/2/layout/IconVerticalSolidList"/>
    <dgm:cxn modelId="{EE68C491-54CC-48FA-84A7-A433F41B404D}" type="presParOf" srcId="{47210E06-B38C-4844-B7CE-7CB508961995}" destId="{44A661F3-34F4-421C-ABB9-7488D215052D}" srcOrd="0" destOrd="0" presId="urn:microsoft.com/office/officeart/2018/2/layout/IconVerticalSolidList"/>
    <dgm:cxn modelId="{3BC62F5E-18D1-480D-B0D9-2078F6E9E2C7}" type="presParOf" srcId="{47210E06-B38C-4844-B7CE-7CB508961995}" destId="{8EC2BAFE-0C10-4EFF-96FE-AF8FCE9018F0}" srcOrd="1" destOrd="0" presId="urn:microsoft.com/office/officeart/2018/2/layout/IconVerticalSolidList"/>
    <dgm:cxn modelId="{E4D4BC11-CFE9-408F-B125-4A90D34A8731}" type="presParOf" srcId="{47210E06-B38C-4844-B7CE-7CB508961995}" destId="{139E6BFC-6369-4730-82A0-717BD5CE333D}" srcOrd="2" destOrd="0" presId="urn:microsoft.com/office/officeart/2018/2/layout/IconVerticalSolidList"/>
    <dgm:cxn modelId="{44446CB4-46B0-4BC2-AD75-902D08832AC9}" type="presParOf" srcId="{47210E06-B38C-4844-B7CE-7CB508961995}" destId="{C12624F0-4740-4DF7-B2C1-A261E65E6A9D}" srcOrd="3" destOrd="0" presId="urn:microsoft.com/office/officeart/2018/2/layout/IconVerticalSolidList"/>
    <dgm:cxn modelId="{A89F7326-8DC2-44C4-9FD5-54FD8C5FB42C}" type="presParOf" srcId="{5DD93999-88CF-43A7-B4CD-3A764C04D4CA}" destId="{78E95E05-3F8F-40AA-8BD4-CD46C7193F55}" srcOrd="1" destOrd="0" presId="urn:microsoft.com/office/officeart/2018/2/layout/IconVerticalSolidList"/>
    <dgm:cxn modelId="{98B690AE-15C2-431B-87C7-F7D33F846D1D}" type="presParOf" srcId="{5DD93999-88CF-43A7-B4CD-3A764C04D4CA}" destId="{35C0E3E4-CA03-48C8-A4E4-F03BD4380075}" srcOrd="2" destOrd="0" presId="urn:microsoft.com/office/officeart/2018/2/layout/IconVerticalSolidList"/>
    <dgm:cxn modelId="{7356211E-307C-4E4F-900E-0D8F1A9B559F}" type="presParOf" srcId="{35C0E3E4-CA03-48C8-A4E4-F03BD4380075}" destId="{8350C0E4-9495-494B-B34F-E668115369AF}" srcOrd="0" destOrd="0" presId="urn:microsoft.com/office/officeart/2018/2/layout/IconVerticalSolidList"/>
    <dgm:cxn modelId="{7ABF4708-BB3D-4AA0-95FD-0D752CF0142A}" type="presParOf" srcId="{35C0E3E4-CA03-48C8-A4E4-F03BD4380075}" destId="{47A5260F-1BC2-44EE-B472-8DEDC049ABDC}" srcOrd="1" destOrd="0" presId="urn:microsoft.com/office/officeart/2018/2/layout/IconVerticalSolidList"/>
    <dgm:cxn modelId="{68F29C20-6494-4513-98E8-12B6FBA946F0}" type="presParOf" srcId="{35C0E3E4-CA03-48C8-A4E4-F03BD4380075}" destId="{0C0C6BD6-5A73-4427-9913-6E90BBB79B9E}" srcOrd="2" destOrd="0" presId="urn:microsoft.com/office/officeart/2018/2/layout/IconVerticalSolidList"/>
    <dgm:cxn modelId="{4ADD7C94-B751-40C5-8825-0F825AED4473}" type="presParOf" srcId="{35C0E3E4-CA03-48C8-A4E4-F03BD4380075}" destId="{63D2A0D2-AF62-4048-8E6F-1E789E6A54CF}" srcOrd="3" destOrd="0" presId="urn:microsoft.com/office/officeart/2018/2/layout/IconVerticalSolidList"/>
    <dgm:cxn modelId="{44C7BF07-DB10-4C96-A31E-25B7E590B1B6}" type="presParOf" srcId="{5DD93999-88CF-43A7-B4CD-3A764C04D4CA}" destId="{A549CDB3-CCD5-4BE9-8F04-287248B5A116}" srcOrd="3" destOrd="0" presId="urn:microsoft.com/office/officeart/2018/2/layout/IconVerticalSolidList"/>
    <dgm:cxn modelId="{67B95B5E-B513-44C6-9094-108584F6DDF0}" type="presParOf" srcId="{5DD93999-88CF-43A7-B4CD-3A764C04D4CA}" destId="{48B3DD58-965D-4DA2-B654-D8606A074DA6}" srcOrd="4" destOrd="0" presId="urn:microsoft.com/office/officeart/2018/2/layout/IconVerticalSolidList"/>
    <dgm:cxn modelId="{E0AF98AB-43A9-436A-A359-931715F0472D}" type="presParOf" srcId="{48B3DD58-965D-4DA2-B654-D8606A074DA6}" destId="{0436537E-ED4C-47B7-BD99-D8988352E429}" srcOrd="0" destOrd="0" presId="urn:microsoft.com/office/officeart/2018/2/layout/IconVerticalSolidList"/>
    <dgm:cxn modelId="{3A1B8C2C-91C9-49D7-BEAB-198A8A4FE7DE}" type="presParOf" srcId="{48B3DD58-965D-4DA2-B654-D8606A074DA6}" destId="{69687C55-815C-4000-BD59-7AACC800257C}" srcOrd="1" destOrd="0" presId="urn:microsoft.com/office/officeart/2018/2/layout/IconVerticalSolidList"/>
    <dgm:cxn modelId="{85C6F047-2D65-4ACC-BF09-A954863E3F42}" type="presParOf" srcId="{48B3DD58-965D-4DA2-B654-D8606A074DA6}" destId="{F96DA9C9-A1C5-481A-9272-CA9FC59B3C2E}" srcOrd="2" destOrd="0" presId="urn:microsoft.com/office/officeart/2018/2/layout/IconVerticalSolidList"/>
    <dgm:cxn modelId="{0B2D9887-B86D-4DEE-92A3-5DB3684A9261}" type="presParOf" srcId="{48B3DD58-965D-4DA2-B654-D8606A074DA6}" destId="{A64B0A36-D938-4121-9640-8A5FD3FB57F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661F3-34F4-421C-ABB9-7488D215052D}">
      <dsp:nvSpPr>
        <dsp:cNvPr id="0" name=""/>
        <dsp:cNvSpPr/>
      </dsp:nvSpPr>
      <dsp:spPr>
        <a:xfrm>
          <a:off x="0" y="682"/>
          <a:ext cx="6245265" cy="159656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C2BAFE-0C10-4EFF-96FE-AF8FCE9018F0}">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2624F0-4740-4DF7-B2C1-A261E65E6A9D}">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a:t>How do you define “state of consciousness”?</a:t>
          </a:r>
        </a:p>
      </dsp:txBody>
      <dsp:txXfrm>
        <a:off x="1844034" y="682"/>
        <a:ext cx="4401230" cy="1596566"/>
      </dsp:txXfrm>
    </dsp:sp>
    <dsp:sp modelId="{8350C0E4-9495-494B-B34F-E668115369AF}">
      <dsp:nvSpPr>
        <dsp:cNvPr id="0" name=""/>
        <dsp:cNvSpPr/>
      </dsp:nvSpPr>
      <dsp:spPr>
        <a:xfrm>
          <a:off x="0" y="1996390"/>
          <a:ext cx="6245265" cy="159656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A5260F-1BC2-44EE-B472-8DEDC049ABDC}">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D2A0D2-AF62-4048-8E6F-1E789E6A54CF}">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a:t>What practices and rituals do you use to prepare yourself mentally for something?</a:t>
          </a:r>
        </a:p>
      </dsp:txBody>
      <dsp:txXfrm>
        <a:off x="1844034" y="1996390"/>
        <a:ext cx="4401230" cy="1596566"/>
      </dsp:txXfrm>
    </dsp:sp>
    <dsp:sp modelId="{0436537E-ED4C-47B7-BD99-D8988352E429}">
      <dsp:nvSpPr>
        <dsp:cNvPr id="0" name=""/>
        <dsp:cNvSpPr/>
      </dsp:nvSpPr>
      <dsp:spPr>
        <a:xfrm>
          <a:off x="0" y="3992098"/>
          <a:ext cx="6245265" cy="159656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687C55-815C-4000-BD59-7AACC800257C}">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4B0A36-D938-4121-9640-8A5FD3FB57F3}">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a:t>Do you think hypnosis or meditation actually work? Why or why not? </a:t>
          </a:r>
        </a:p>
      </dsp:txBody>
      <dsp:txXfrm>
        <a:off x="1844034" y="3992098"/>
        <a:ext cx="4401230" cy="15965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5800" y="630237"/>
            <a:ext cx="3778647" cy="2125489"/>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
        <p:nvSpPr>
          <p:cNvPr id="4" name="Google Shape;4;n"/>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36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36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360"/>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360"/>
              </a:spcBef>
              <a:spcAft>
                <a:spcPts val="0"/>
              </a:spcAft>
              <a:buClr>
                <a:schemeClr val="dk1"/>
              </a:buClr>
              <a:buSzPts val="1200"/>
              <a:buFont typeface="Courier New"/>
              <a:buChar char="o"/>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5" name="Google Shape;5;n"/>
          <p:cNvSpPr txBox="1">
            <a:spLocks noGrp="1"/>
          </p:cNvSpPr>
          <p:nvPr>
            <p:ph type="sldNum" idx="12"/>
          </p:nvPr>
        </p:nvSpPr>
        <p:spPr>
          <a:xfrm>
            <a:off x="6063017" y="8685213"/>
            <a:ext cx="68421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F7F7F"/>
                </a:solidFill>
                <a:latin typeface="Arial"/>
                <a:ea typeface="Arial"/>
                <a:cs typeface="Arial"/>
                <a:sym typeface="Arial"/>
              </a:rPr>
              <a:t>‹#›</a:t>
            </a:fld>
            <a:endParaRPr sz="1000" b="0" i="0" u="none" strike="noStrike" cap="none" dirty="0">
              <a:solidFill>
                <a:srgbClr val="7F7F7F"/>
              </a:solidFill>
              <a:latin typeface="Arial"/>
              <a:ea typeface="Arial"/>
              <a:cs typeface="Arial"/>
              <a:sym typeface="Arial"/>
            </a:endParaRPr>
          </a:p>
        </p:txBody>
      </p:sp>
      <p:pic>
        <p:nvPicPr>
          <p:cNvPr id="6" name="Google Shape;6;n"/>
          <p:cNvPicPr preferRelativeResize="0"/>
          <p:nvPr/>
        </p:nvPicPr>
        <p:blipFill rotWithShape="1">
          <a:blip r:embed="rId2">
            <a:alphaModFix/>
          </a:blip>
          <a:srcRect/>
          <a:stretch/>
        </p:blipFill>
        <p:spPr>
          <a:xfrm>
            <a:off x="5274311" y="155512"/>
            <a:ext cx="1262321" cy="282913"/>
          </a:xfrm>
          <a:prstGeom prst="rect">
            <a:avLst/>
          </a:prstGeom>
          <a:noFill/>
          <a:ln>
            <a:noFill/>
          </a:ln>
        </p:spPr>
      </p:pic>
      <p:sp>
        <p:nvSpPr>
          <p:cNvPr id="7" name="Google Shape;7;n"/>
          <p:cNvSpPr txBox="1"/>
          <p:nvPr/>
        </p:nvSpPr>
        <p:spPr>
          <a:xfrm>
            <a:off x="135896" y="8922557"/>
            <a:ext cx="6262949"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dirty="0">
                <a:solidFill>
                  <a:srgbClr val="7F7F7F"/>
                </a:solidFill>
                <a:latin typeface="Arial"/>
                <a:ea typeface="Arial"/>
                <a:cs typeface="Arial"/>
                <a:sym typeface="Arial"/>
              </a:rPr>
              <a:t>©2019 Cengage Learning. All Rights Reserved. May not be scanned, copied or duplicated, or posted to a publicly accessible website, in whole or in part.</a:t>
            </a:r>
            <a:endParaRPr sz="1400" b="0" i="0" u="none" strike="noStrike" cap="none"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
        <p:nvSpPr>
          <p:cNvPr id="114" name="Google Shape;114;p1: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5" name="Google Shape;115;p1:notes"/>
          <p:cNvSpPr txBox="1">
            <a:spLocks noGrp="1"/>
          </p:cNvSpPr>
          <p:nvPr>
            <p:ph type="sldNum" idx="12"/>
          </p:nvPr>
        </p:nvSpPr>
        <p:spPr>
          <a:xfrm>
            <a:off x="6063017" y="8685213"/>
            <a:ext cx="684212"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Note to instructor:</a:t>
            </a:r>
          </a:p>
          <a:p>
            <a:pPr marL="0" lvl="0" indent="0" algn="l" rtl="0">
              <a:lnSpc>
                <a:spcPct val="100000"/>
              </a:lnSpc>
              <a:spcBef>
                <a:spcPts val="360"/>
              </a:spcBef>
              <a:spcAft>
                <a:spcPts val="0"/>
              </a:spcAft>
              <a:buSzPts val="1400"/>
              <a:buNone/>
            </a:pPr>
            <a:r>
              <a:rPr lang="en-US" dirty="0"/>
              <a:t>There are no correct or incorrect answers. However, altered states have important cultural meaning. All cultures and most religions recognize and accept some alteration of consciousness.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This might include taking drugs to foster a deeper connection with nature and creating improved physical, emotional, and spiritual well-being. Others engage in meditation or dancing rituals.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Some people seek altered states for pleasure or escape, especially from pain. </a:t>
            </a: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869624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Note to instructor:</a:t>
            </a:r>
          </a:p>
          <a:p>
            <a:pPr marL="0" lvl="0" indent="0" algn="l" rtl="0">
              <a:lnSpc>
                <a:spcPct val="100000"/>
              </a:lnSpc>
              <a:spcBef>
                <a:spcPts val="360"/>
              </a:spcBef>
              <a:spcAft>
                <a:spcPts val="0"/>
              </a:spcAft>
              <a:buSzPts val="1400"/>
              <a:buNone/>
            </a:pPr>
            <a:r>
              <a:rPr lang="en-US" dirty="0"/>
              <a:t>There are no correct or incorrect answers. However, altered states have important cultural meaning. All cultures and most religions recognize and accept some alteration of consciousness.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This might include taking drugs to foster a deeper connection with nature and creating improved physical, emotional, and spiritual well-being. Others engage in meditation or dancing rituals.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Some people seek altered states for pleasure or escape, especially from pain. </a:t>
            </a: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080234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Note to instructor:</a:t>
            </a:r>
          </a:p>
          <a:p>
            <a:pPr marL="0" lvl="0" indent="0" algn="l" rtl="0">
              <a:lnSpc>
                <a:spcPct val="100000"/>
              </a:lnSpc>
              <a:spcBef>
                <a:spcPts val="360"/>
              </a:spcBef>
              <a:spcAft>
                <a:spcPts val="0"/>
              </a:spcAft>
              <a:buSzPts val="1400"/>
              <a:buNone/>
            </a:pPr>
            <a:r>
              <a:rPr lang="en-US" dirty="0"/>
              <a:t>There are no correct or incorrect answers. However, altered states have important cultural meaning. All cultures and most religions recognize and accept some alteration of consciousness.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This might include taking drugs to foster a deeper connection with nature and creating improved physical, emotional, and spiritual well-being. Others engage in meditation or dancing rituals.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Some people seek altered states for pleasure or escape, especially from pain. </a:t>
            </a: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232132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Note to instructor:</a:t>
            </a:r>
          </a:p>
          <a:p>
            <a:pPr marL="0" lvl="0" indent="0" algn="l" rtl="0">
              <a:lnSpc>
                <a:spcPct val="100000"/>
              </a:lnSpc>
              <a:spcBef>
                <a:spcPts val="360"/>
              </a:spcBef>
              <a:spcAft>
                <a:spcPts val="0"/>
              </a:spcAft>
              <a:buSzPts val="1400"/>
              <a:buNone/>
            </a:pPr>
            <a:r>
              <a:rPr lang="en-US" dirty="0"/>
              <a:t>There are no correct or incorrect answers. However, altered states have important cultural meaning. All cultures and most religions recognize and accept some alteration of consciousness.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This might include taking drugs to foster a deeper connection with nature and creating improved physical, emotional, and spiritual well-being. Others engage in meditation or dancing rituals.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Some people seek altered states for pleasure or escape, especially from pain. </a:t>
            </a: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716321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Note to instructor:</a:t>
            </a:r>
          </a:p>
          <a:p>
            <a:pPr marL="0" lvl="0" indent="0" algn="l" rtl="0">
              <a:lnSpc>
                <a:spcPct val="100000"/>
              </a:lnSpc>
              <a:spcBef>
                <a:spcPts val="360"/>
              </a:spcBef>
              <a:spcAft>
                <a:spcPts val="0"/>
              </a:spcAft>
              <a:buSzPts val="1400"/>
              <a:buNone/>
            </a:pPr>
            <a:r>
              <a:rPr lang="en-US" dirty="0"/>
              <a:t>There are no correct or incorrect answers. However, altered states have important cultural meaning. All cultures and most religions recognize and accept some alteration of consciousness.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This might include taking drugs to foster a deeper connection with nature and creating improved physical, emotional, and spiritual well-being. Others engage in meditation or dancing rituals.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Some people seek altered states for pleasure or escape, especially from pain. </a:t>
            </a: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68084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
        <p:nvSpPr>
          <p:cNvPr id="134" name="Google Shape;134;p4: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5" name="Google Shape;135;p4:notes"/>
          <p:cNvSpPr txBox="1">
            <a:spLocks noGrp="1"/>
          </p:cNvSpPr>
          <p:nvPr>
            <p:ph type="sldNum" idx="12"/>
          </p:nvPr>
        </p:nvSpPr>
        <p:spPr>
          <a:xfrm>
            <a:off x="6063017" y="8685213"/>
            <a:ext cx="684212"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dirty="0"/>
          </a:p>
        </p:txBody>
      </p:sp>
    </p:spTree>
    <p:extLst>
      <p:ext uri="{BB962C8B-B14F-4D97-AF65-F5344CB8AC3E}">
        <p14:creationId xmlns:p14="http://schemas.microsoft.com/office/powerpoint/2010/main" val="160668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91087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011557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114808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76263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2" name="Google Shape;122;p2: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604362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219124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59354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162803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806255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966807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
        <p:nvSpPr>
          <p:cNvPr id="134" name="Google Shape;134;p4: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5" name="Google Shape;135;p4:notes"/>
          <p:cNvSpPr txBox="1">
            <a:spLocks noGrp="1"/>
          </p:cNvSpPr>
          <p:nvPr>
            <p:ph type="sldNum" idx="12"/>
          </p:nvPr>
        </p:nvSpPr>
        <p:spPr>
          <a:xfrm>
            <a:off x="6063017" y="8685213"/>
            <a:ext cx="684212"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dirty="0"/>
          </a:p>
        </p:txBody>
      </p:sp>
    </p:spTree>
    <p:extLst>
      <p:ext uri="{BB962C8B-B14F-4D97-AF65-F5344CB8AC3E}">
        <p14:creationId xmlns:p14="http://schemas.microsoft.com/office/powerpoint/2010/main" val="3504030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127588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051114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950680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3: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674354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701482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537892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695088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953092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048634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124875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115919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947552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236857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06184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3: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976516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062456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163176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127600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304056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990500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022731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772609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917990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491674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6696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3: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806617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815863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977146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2603143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1363412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4232555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537883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197031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6864376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3695035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503128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
        <p:nvSpPr>
          <p:cNvPr id="134" name="Google Shape;134;p4: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5" name="Google Shape;135;p4:notes"/>
          <p:cNvSpPr txBox="1">
            <a:spLocks noGrp="1"/>
          </p:cNvSpPr>
          <p:nvPr>
            <p:ph type="sldNum" idx="12"/>
          </p:nvPr>
        </p:nvSpPr>
        <p:spPr>
          <a:xfrm>
            <a:off x="6063017" y="8685213"/>
            <a:ext cx="684212"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
        <p:nvSpPr>
          <p:cNvPr id="134" name="Google Shape;134;p4: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5" name="Google Shape;135;p4:notes"/>
          <p:cNvSpPr txBox="1">
            <a:spLocks noGrp="1"/>
          </p:cNvSpPr>
          <p:nvPr>
            <p:ph type="sldNum" idx="12"/>
          </p:nvPr>
        </p:nvSpPr>
        <p:spPr>
          <a:xfrm>
            <a:off x="6063017" y="8685213"/>
            <a:ext cx="684212"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dirty="0"/>
          </a:p>
        </p:txBody>
      </p:sp>
    </p:spTree>
    <p:extLst>
      <p:ext uri="{BB962C8B-B14F-4D97-AF65-F5344CB8AC3E}">
        <p14:creationId xmlns:p14="http://schemas.microsoft.com/office/powerpoint/2010/main" val="4025810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2366391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246621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5974922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0337932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2699056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9869877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6594123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6733431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693879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Note to instructor:</a:t>
            </a:r>
          </a:p>
          <a:p>
            <a:pPr marL="0" lvl="0" indent="0" algn="l" rtl="0">
              <a:lnSpc>
                <a:spcPct val="100000"/>
              </a:lnSpc>
              <a:spcBef>
                <a:spcPts val="360"/>
              </a:spcBef>
              <a:spcAft>
                <a:spcPts val="0"/>
              </a:spcAft>
              <a:buSzPts val="1400"/>
              <a:buNone/>
            </a:pPr>
            <a:r>
              <a:rPr lang="en-US" dirty="0"/>
              <a:t>There are no correct or incorrect answers. However, altered states have important cultural meaning. All cultures and most religions recognize and accept some alteration of consciousness.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This might include taking drugs to foster a deeper connection with nature and creating improved physical, emotional, and spiritual well-being. Others engage in meditation or dancing rituals.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Some people seek altered states for pleasure or escape, especially from pain. </a:t>
            </a: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4505195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6433373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
        <p:nvSpPr>
          <p:cNvPr id="134" name="Google Shape;134;p4: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5" name="Google Shape;135;p4:notes"/>
          <p:cNvSpPr txBox="1">
            <a:spLocks noGrp="1"/>
          </p:cNvSpPr>
          <p:nvPr>
            <p:ph type="sldNum" idx="12"/>
          </p:nvPr>
        </p:nvSpPr>
        <p:spPr>
          <a:xfrm>
            <a:off x="6063017" y="8685213"/>
            <a:ext cx="684212"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dirty="0"/>
          </a:p>
        </p:txBody>
      </p:sp>
    </p:spTree>
    <p:extLst>
      <p:ext uri="{BB962C8B-B14F-4D97-AF65-F5344CB8AC3E}">
        <p14:creationId xmlns:p14="http://schemas.microsoft.com/office/powerpoint/2010/main" val="7919952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8924026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0924641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797690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0600438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9016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Note to instructor:</a:t>
            </a:r>
          </a:p>
          <a:p>
            <a:pPr marL="0" lvl="0" indent="0" algn="l" rtl="0">
              <a:lnSpc>
                <a:spcPct val="100000"/>
              </a:lnSpc>
              <a:spcBef>
                <a:spcPts val="360"/>
              </a:spcBef>
              <a:spcAft>
                <a:spcPts val="0"/>
              </a:spcAft>
              <a:buSzPts val="1400"/>
              <a:buNone/>
            </a:pPr>
            <a:r>
              <a:rPr lang="en-US" dirty="0"/>
              <a:t>There are no correct or incorrect answers. However, altered states have important cultural meaning. All cultures and most religions recognize and accept some alteration of consciousness.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This might include taking drugs to foster a deeper connection with nature and creating improved physical, emotional, and spiritual well-being. Others engage in meditation or dancing rituals.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Some people seek altered states for pleasure or escape, especially from pain. </a:t>
            </a: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385418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Note to instructor:</a:t>
            </a:r>
          </a:p>
          <a:p>
            <a:pPr marL="0" lvl="0" indent="0" algn="l" rtl="0">
              <a:lnSpc>
                <a:spcPct val="100000"/>
              </a:lnSpc>
              <a:spcBef>
                <a:spcPts val="360"/>
              </a:spcBef>
              <a:spcAft>
                <a:spcPts val="0"/>
              </a:spcAft>
              <a:buSzPts val="1400"/>
              <a:buNone/>
            </a:pPr>
            <a:r>
              <a:rPr lang="en-US" dirty="0"/>
              <a:t>There are no correct or incorrect answers. However, altered states have important cultural meaning. All cultures and most religions recognize and accept some alteration of consciousness.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This might include taking drugs to foster a deeper connection with nature and creating improved physical, emotional, and spiritual well-being. Others engage in meditation or dancing rituals.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Some people seek altered states for pleasure or escape, especially from pain. </a:t>
            </a: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810035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3.emf"/></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irs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6E9E33-E057-4A6F-9659-AD275C64899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5646420" y="1168663"/>
            <a:ext cx="6104302" cy="2387600"/>
          </a:xfrm>
        </p:spPr>
        <p:txBody>
          <a:bodyPr anchor="b"/>
          <a:lstStyle>
            <a:lvl1pPr algn="l">
              <a:defRPr sz="4800" baseline="0">
                <a:solidFill>
                  <a:schemeClr val="bg1"/>
                </a:solidFill>
              </a:defRPr>
            </a:lvl1pPr>
          </a:lstStyle>
          <a:p>
            <a:r>
              <a:rPr lang="en-US" dirty="0"/>
              <a:t>Chapter Number</a:t>
            </a:r>
          </a:p>
        </p:txBody>
      </p:sp>
      <p:sp>
        <p:nvSpPr>
          <p:cNvPr id="3" name="Subtitle 2"/>
          <p:cNvSpPr>
            <a:spLocks noGrp="1"/>
          </p:cNvSpPr>
          <p:nvPr>
            <p:ph type="subTitle" idx="1" hasCustomPrompt="1"/>
          </p:nvPr>
        </p:nvSpPr>
        <p:spPr>
          <a:xfrm>
            <a:off x="5646420" y="3809720"/>
            <a:ext cx="6104302" cy="1424930"/>
          </a:xfrm>
          <a:noFill/>
        </p:spPr>
        <p:txBody>
          <a:bodyPr anchor="t"/>
          <a:lstStyle>
            <a:lvl1pPr marL="0" indent="0" algn="l">
              <a:lnSpc>
                <a:spcPct val="100000"/>
              </a:lnSpc>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Name</a:t>
            </a:r>
          </a:p>
        </p:txBody>
      </p:sp>
      <p:sp>
        <p:nvSpPr>
          <p:cNvPr id="12" name="Picture Placeholder 11">
            <a:extLst>
              <a:ext uri="{FF2B5EF4-FFF2-40B4-BE49-F238E27FC236}">
                <a16:creationId xmlns:a16="http://schemas.microsoft.com/office/drawing/2014/main" id="{7BF6BBBC-452C-48FA-A1E1-E851567E5383}"/>
              </a:ext>
            </a:extLst>
          </p:cNvPr>
          <p:cNvSpPr>
            <a:spLocks noGrp="1"/>
          </p:cNvSpPr>
          <p:nvPr>
            <p:ph type="pic" sz="quarter" idx="11" hasCustomPrompt="1"/>
          </p:nvPr>
        </p:nvSpPr>
        <p:spPr>
          <a:xfrm>
            <a:off x="475250" y="808037"/>
            <a:ext cx="4713288" cy="5241925"/>
          </a:xfrm>
        </p:spPr>
        <p:txBody>
          <a:bodyPr/>
          <a:lstStyle>
            <a:lvl1pPr marL="0" indent="0">
              <a:buNone/>
              <a:defRPr b="1">
                <a:solidFill>
                  <a:schemeClr val="bg1"/>
                </a:solidFill>
              </a:defRPr>
            </a:lvl1pPr>
          </a:lstStyle>
          <a:p>
            <a:r>
              <a:rPr lang="en-US" dirty="0"/>
              <a:t>Add Image Here</a:t>
            </a: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6B326DFF-C872-4426-8563-39BC58624663}"/>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
        <p:nvSpPr>
          <p:cNvPr id="10" name="TextBox 9">
            <a:extLst>
              <a:ext uri="{FF2B5EF4-FFF2-40B4-BE49-F238E27FC236}">
                <a16:creationId xmlns:a16="http://schemas.microsoft.com/office/drawing/2014/main" id="{CE3AF332-95FB-4C38-B052-38346EA1E15D}"/>
              </a:ext>
            </a:extLst>
          </p:cNvPr>
          <p:cNvSpPr txBox="1"/>
          <p:nvPr userDrawn="1"/>
        </p:nvSpPr>
        <p:spPr>
          <a:xfrm>
            <a:off x="2111399" y="6371557"/>
            <a:ext cx="8348445" cy="430887"/>
          </a:xfrm>
          <a:prstGeom prst="rect">
            <a:avLst/>
          </a:prstGeom>
          <a:noFill/>
        </p:spPr>
        <p:txBody>
          <a:bodyPr wrap="square">
            <a:spAutoFit/>
          </a:bodyPr>
          <a:lstStyle/>
          <a:p>
            <a:r>
              <a:rPr lang="en-US" sz="1100" kern="1200" dirty="0">
                <a:solidFill>
                  <a:schemeClr val="bg1"/>
                </a:solidFill>
                <a:latin typeface="+mn-lt"/>
                <a:ea typeface="+mn-ea"/>
                <a:cs typeface="+mn-cs"/>
              </a:rPr>
              <a:t>Coon, Introduction to Psychology, 16th Edition. © 2022 Cengage. All Rights Reserved. May not be scanned, copied or duplicated, or posted to a publicly accessible website, in whole or in part.</a:t>
            </a:r>
          </a:p>
        </p:txBody>
      </p:sp>
    </p:spTree>
    <p:custDataLst>
      <p:tags r:id="rId1"/>
    </p:custDataLst>
    <p:extLst>
      <p:ext uri="{BB962C8B-B14F-4D97-AF65-F5344CB8AC3E}">
        <p14:creationId xmlns:p14="http://schemas.microsoft.com/office/powerpoint/2010/main" val="1405350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204572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6" name="Content Placeholder Bottom">
            <a:extLst>
              <a:ext uri="{FF2B5EF4-FFF2-40B4-BE49-F238E27FC236}">
                <a16:creationId xmlns:a16="http://schemas.microsoft.com/office/drawing/2014/main" id="{4003AB72-C071-4875-8D31-00FB47092143}"/>
              </a:ext>
            </a:extLst>
          </p:cNvPr>
          <p:cNvSpPr>
            <a:spLocks noGrp="1"/>
          </p:cNvSpPr>
          <p:nvPr>
            <p:ph sz="half" idx="15" hasCustomPrompt="1"/>
          </p:nvPr>
        </p:nvSpPr>
        <p:spPr>
          <a:xfrm>
            <a:off x="3624199" y="4136860"/>
            <a:ext cx="8090957" cy="204572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58698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14" name="Image Placeholder 2">
            <a:extLst>
              <a:ext uri="{FF2B5EF4-FFF2-40B4-BE49-F238E27FC236}">
                <a16:creationId xmlns:a16="http://schemas.microsoft.com/office/drawing/2014/main" id="{329BB347-70F5-49B3-A1D7-9C05C8ED5028}"/>
              </a:ext>
            </a:extLst>
          </p:cNvPr>
          <p:cNvSpPr>
            <a:spLocks noGrp="1"/>
          </p:cNvSpPr>
          <p:nvPr>
            <p:ph sz="half" idx="14" hasCustomPrompt="1"/>
          </p:nvPr>
        </p:nvSpPr>
        <p:spPr>
          <a:xfrm>
            <a:off x="479343" y="3207219"/>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15" name="Content Placeholder Middle">
            <a:extLst>
              <a:ext uri="{FF2B5EF4-FFF2-40B4-BE49-F238E27FC236}">
                <a16:creationId xmlns:a16="http://schemas.microsoft.com/office/drawing/2014/main" id="{E344C337-1A6E-4BE6-8E9E-7076FBBEEFAC}"/>
              </a:ext>
            </a:extLst>
          </p:cNvPr>
          <p:cNvSpPr>
            <a:spLocks noGrp="1"/>
          </p:cNvSpPr>
          <p:nvPr>
            <p:ph sz="half" idx="15" hasCustomPrompt="1"/>
          </p:nvPr>
        </p:nvSpPr>
        <p:spPr>
          <a:xfrm>
            <a:off x="3626700" y="3207216"/>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16" name="Image Placeholder 3">
            <a:extLst>
              <a:ext uri="{FF2B5EF4-FFF2-40B4-BE49-F238E27FC236}">
                <a16:creationId xmlns:a16="http://schemas.microsoft.com/office/drawing/2014/main" id="{A70ED764-0931-4273-A125-CE2D6E0F8A8D}"/>
              </a:ext>
            </a:extLst>
          </p:cNvPr>
          <p:cNvSpPr>
            <a:spLocks noGrp="1"/>
          </p:cNvSpPr>
          <p:nvPr>
            <p:ph sz="half" idx="16" hasCustomPrompt="1"/>
          </p:nvPr>
        </p:nvSpPr>
        <p:spPr>
          <a:xfrm>
            <a:off x="479343" y="4631282"/>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3</a:t>
            </a:r>
          </a:p>
        </p:txBody>
      </p:sp>
      <p:sp>
        <p:nvSpPr>
          <p:cNvPr id="17" name="Content Placeholder Bottom">
            <a:extLst>
              <a:ext uri="{FF2B5EF4-FFF2-40B4-BE49-F238E27FC236}">
                <a16:creationId xmlns:a16="http://schemas.microsoft.com/office/drawing/2014/main" id="{1A924411-097F-4689-AC4D-9173B40A69F2}"/>
              </a:ext>
            </a:extLst>
          </p:cNvPr>
          <p:cNvSpPr>
            <a:spLocks noGrp="1"/>
          </p:cNvSpPr>
          <p:nvPr>
            <p:ph sz="half" idx="17" hasCustomPrompt="1"/>
          </p:nvPr>
        </p:nvSpPr>
        <p:spPr>
          <a:xfrm>
            <a:off x="3626700" y="4631279"/>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3861721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Image/Four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1"/>
          <p:cNvSpPr>
            <a:spLocks noGrp="1"/>
          </p:cNvSpPr>
          <p:nvPr>
            <p:ph sz="half" idx="2" hasCustomPrompt="1"/>
          </p:nvPr>
        </p:nvSpPr>
        <p:spPr>
          <a:xfrm>
            <a:off x="3624200" y="1825625"/>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0" name="Image Placeholder 2">
            <a:extLst>
              <a:ext uri="{FF2B5EF4-FFF2-40B4-BE49-F238E27FC236}">
                <a16:creationId xmlns:a16="http://schemas.microsoft.com/office/drawing/2014/main" id="{02C25FD2-E251-4DC4-8F30-3EDA9A61D7DC}"/>
              </a:ext>
            </a:extLst>
          </p:cNvPr>
          <p:cNvSpPr>
            <a:spLocks noGrp="1"/>
          </p:cNvSpPr>
          <p:nvPr>
            <p:ph sz="half" idx="14" hasCustomPrompt="1"/>
          </p:nvPr>
        </p:nvSpPr>
        <p:spPr>
          <a:xfrm>
            <a:off x="476843" y="2941438"/>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11" name="Content Placeholder 2">
            <a:extLst>
              <a:ext uri="{FF2B5EF4-FFF2-40B4-BE49-F238E27FC236}">
                <a16:creationId xmlns:a16="http://schemas.microsoft.com/office/drawing/2014/main" id="{6FFE322F-E595-4582-997C-0A06F238C8D3}"/>
              </a:ext>
            </a:extLst>
          </p:cNvPr>
          <p:cNvSpPr>
            <a:spLocks noGrp="1"/>
          </p:cNvSpPr>
          <p:nvPr>
            <p:ph sz="half" idx="15" hasCustomPrompt="1"/>
          </p:nvPr>
        </p:nvSpPr>
        <p:spPr>
          <a:xfrm>
            <a:off x="3624200" y="2941435"/>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2" name="Image Placeholder 3">
            <a:extLst>
              <a:ext uri="{FF2B5EF4-FFF2-40B4-BE49-F238E27FC236}">
                <a16:creationId xmlns:a16="http://schemas.microsoft.com/office/drawing/2014/main" id="{647E63CA-E745-4DE2-B25A-D398F113EFA6}"/>
              </a:ext>
            </a:extLst>
          </p:cNvPr>
          <p:cNvSpPr>
            <a:spLocks noGrp="1"/>
          </p:cNvSpPr>
          <p:nvPr>
            <p:ph sz="half" idx="16" hasCustomPrompt="1"/>
          </p:nvPr>
        </p:nvSpPr>
        <p:spPr>
          <a:xfrm>
            <a:off x="480444" y="4065961"/>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3</a:t>
            </a:r>
          </a:p>
        </p:txBody>
      </p:sp>
      <p:sp>
        <p:nvSpPr>
          <p:cNvPr id="13" name="Content Placeholder 3">
            <a:extLst>
              <a:ext uri="{FF2B5EF4-FFF2-40B4-BE49-F238E27FC236}">
                <a16:creationId xmlns:a16="http://schemas.microsoft.com/office/drawing/2014/main" id="{EFE66096-5B65-4DD6-9AD6-9E55675E34CD}"/>
              </a:ext>
            </a:extLst>
          </p:cNvPr>
          <p:cNvSpPr>
            <a:spLocks noGrp="1"/>
          </p:cNvSpPr>
          <p:nvPr>
            <p:ph sz="half" idx="17" hasCustomPrompt="1"/>
          </p:nvPr>
        </p:nvSpPr>
        <p:spPr>
          <a:xfrm>
            <a:off x="3627801" y="4065958"/>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4" name="Image Placeholder 4">
            <a:extLst>
              <a:ext uri="{FF2B5EF4-FFF2-40B4-BE49-F238E27FC236}">
                <a16:creationId xmlns:a16="http://schemas.microsoft.com/office/drawing/2014/main" id="{765390A9-B975-43C8-86E6-45E636A649C5}"/>
              </a:ext>
            </a:extLst>
          </p:cNvPr>
          <p:cNvSpPr>
            <a:spLocks noGrp="1"/>
          </p:cNvSpPr>
          <p:nvPr>
            <p:ph sz="half" idx="18" hasCustomPrompt="1"/>
          </p:nvPr>
        </p:nvSpPr>
        <p:spPr>
          <a:xfrm>
            <a:off x="480444" y="5181771"/>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4</a:t>
            </a:r>
          </a:p>
        </p:txBody>
      </p:sp>
      <p:sp>
        <p:nvSpPr>
          <p:cNvPr id="15" name="Content Placeholder 4">
            <a:extLst>
              <a:ext uri="{FF2B5EF4-FFF2-40B4-BE49-F238E27FC236}">
                <a16:creationId xmlns:a16="http://schemas.microsoft.com/office/drawing/2014/main" id="{04B6F74B-2775-4949-A70C-BCBBFE20C3A2}"/>
              </a:ext>
            </a:extLst>
          </p:cNvPr>
          <p:cNvSpPr>
            <a:spLocks noGrp="1"/>
          </p:cNvSpPr>
          <p:nvPr>
            <p:ph sz="half" idx="19" hasCustomPrompt="1"/>
          </p:nvPr>
        </p:nvSpPr>
        <p:spPr>
          <a:xfrm>
            <a:off x="3627801" y="5181768"/>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Tree>
    <p:custDataLst>
      <p:tags r:id="rId1"/>
    </p:custDataLst>
    <p:extLst>
      <p:ext uri="{BB962C8B-B14F-4D97-AF65-F5344CB8AC3E}">
        <p14:creationId xmlns:p14="http://schemas.microsoft.com/office/powerpoint/2010/main" val="1890279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302E-3CB5-42AD-B464-F6B07B511A7B}"/>
              </a:ext>
            </a:extLst>
          </p:cNvPr>
          <p:cNvSpPr>
            <a:spLocks noGrp="1"/>
          </p:cNvSpPr>
          <p:nvPr>
            <p:ph type="title"/>
          </p:nvPr>
        </p:nvSpPr>
        <p:spPr/>
        <p:txBody>
          <a:bodyPr/>
          <a:lstStyle/>
          <a:p>
            <a:r>
              <a:rPr lang="en-US"/>
              <a:t>Click to edit Master title style</a:t>
            </a:r>
          </a:p>
        </p:txBody>
      </p:sp>
      <p:sp>
        <p:nvSpPr>
          <p:cNvPr id="4" name="Media Placeholder 3">
            <a:extLst>
              <a:ext uri="{FF2B5EF4-FFF2-40B4-BE49-F238E27FC236}">
                <a16:creationId xmlns:a16="http://schemas.microsoft.com/office/drawing/2014/main" id="{50C3DAD5-7018-41AE-A45F-20014BF27990}"/>
              </a:ext>
            </a:extLst>
          </p:cNvPr>
          <p:cNvSpPr>
            <a:spLocks noGrp="1"/>
          </p:cNvSpPr>
          <p:nvPr>
            <p:ph type="media" sz="quarter" idx="10"/>
          </p:nvPr>
        </p:nvSpPr>
        <p:spPr>
          <a:xfrm>
            <a:off x="476250" y="2120900"/>
            <a:ext cx="6361113" cy="3683000"/>
          </a:xfrm>
        </p:spPr>
        <p:txBody>
          <a:bodyPr/>
          <a:lstStyle>
            <a:lvl1pPr marL="0" indent="0">
              <a:buNone/>
              <a:defRPr/>
            </a:lvl1pPr>
          </a:lstStyle>
          <a:p>
            <a:endParaRPr lang="en-US" dirty="0"/>
          </a:p>
        </p:txBody>
      </p:sp>
      <p:sp>
        <p:nvSpPr>
          <p:cNvPr id="9" name="Text Placeholder 8">
            <a:extLst>
              <a:ext uri="{FF2B5EF4-FFF2-40B4-BE49-F238E27FC236}">
                <a16:creationId xmlns:a16="http://schemas.microsoft.com/office/drawing/2014/main" id="{AD03E3FD-A040-4AA5-BC67-8F46FFA45485}"/>
              </a:ext>
            </a:extLst>
          </p:cNvPr>
          <p:cNvSpPr>
            <a:spLocks noGrp="1"/>
          </p:cNvSpPr>
          <p:nvPr>
            <p:ph type="body" sz="quarter" idx="11" hasCustomPrompt="1"/>
          </p:nvPr>
        </p:nvSpPr>
        <p:spPr>
          <a:xfrm>
            <a:off x="7646988" y="3962401"/>
            <a:ext cx="3922712" cy="1841500"/>
          </a:xfrm>
        </p:spPr>
        <p:txBody>
          <a:bodyPr/>
          <a:lstStyle>
            <a:lvl1pPr marL="0" indent="0">
              <a:buNone/>
              <a:defRPr sz="1800"/>
            </a:lvl1pPr>
            <a:lvl5pPr>
              <a:defRPr sz="2400" b="0">
                <a:solidFill>
                  <a:srgbClr val="000000"/>
                </a:solidFill>
              </a:defRPr>
            </a:lvl5pPr>
          </a:lstStyle>
          <a:p>
            <a:pPr lvl="0"/>
            <a:r>
              <a:rPr lang="en-US" dirty="0"/>
              <a:t>Click to add caption to accompany content. </a:t>
            </a:r>
          </a:p>
        </p:txBody>
      </p:sp>
    </p:spTree>
    <p:extLst>
      <p:ext uri="{BB962C8B-B14F-4D97-AF65-F5344CB8AC3E}">
        <p14:creationId xmlns:p14="http://schemas.microsoft.com/office/powerpoint/2010/main" val="1943785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603092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2894567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059786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1163116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Coon, Introduction to Psychology, 15th Edition. © 2019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722950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First Slide)" preserve="1">
  <p:cSld name="1_Title (First Slide)">
    <p:spTree>
      <p:nvGrpSpPr>
        <p:cNvPr id="1" name="Shape 14"/>
        <p:cNvGrpSpPr/>
        <p:nvPr/>
      </p:nvGrpSpPr>
      <p:grpSpPr>
        <a:xfrm>
          <a:off x="0" y="0"/>
          <a:ext cx="0" cy="0"/>
          <a:chOff x="0" y="0"/>
          <a:chExt cx="0" cy="0"/>
        </a:xfrm>
      </p:grpSpPr>
      <p:pic>
        <p:nvPicPr>
          <p:cNvPr id="15" name="Google Shape;15;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93" y="-7874"/>
            <a:ext cx="12191807" cy="6865874"/>
          </a:xfrm>
          <a:prstGeom prst="rect">
            <a:avLst/>
          </a:prstGeom>
          <a:noFill/>
          <a:ln>
            <a:noFill/>
          </a:ln>
        </p:spPr>
      </p:pic>
      <p:sp>
        <p:nvSpPr>
          <p:cNvPr id="16" name="Google Shape;16;p23"/>
          <p:cNvSpPr txBox="1">
            <a:spLocks noGrp="1"/>
          </p:cNvSpPr>
          <p:nvPr>
            <p:ph type="ctrTitle"/>
          </p:nvPr>
        </p:nvSpPr>
        <p:spPr>
          <a:xfrm>
            <a:off x="5646420" y="1168663"/>
            <a:ext cx="6104302" cy="2387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5646420" y="3809720"/>
            <a:ext cx="6104302" cy="142493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3200"/>
              <a:buNone/>
              <a:defRPr sz="3200">
                <a:solidFill>
                  <a:schemeClr val="lt1"/>
                </a:solidFill>
              </a:defRPr>
            </a:lvl1pPr>
            <a:lvl2pPr lvl="1" algn="ctr">
              <a:lnSpc>
                <a:spcPct val="100000"/>
              </a:lnSpc>
              <a:spcBef>
                <a:spcPts val="800"/>
              </a:spcBef>
              <a:spcAft>
                <a:spcPts val="0"/>
              </a:spcAft>
              <a:buSzPts val="2000"/>
              <a:buNone/>
              <a:defRPr sz="2000"/>
            </a:lvl2pPr>
            <a:lvl3pPr lvl="2" algn="ctr">
              <a:lnSpc>
                <a:spcPct val="100000"/>
              </a:lnSpc>
              <a:spcBef>
                <a:spcPts val="800"/>
              </a:spcBef>
              <a:spcAft>
                <a:spcPts val="0"/>
              </a:spcAft>
              <a:buSzPts val="1440"/>
              <a:buNone/>
              <a:defRPr sz="1800"/>
            </a:lvl3pPr>
            <a:lvl4pPr lvl="3" algn="ctr">
              <a:lnSpc>
                <a:spcPct val="90000"/>
              </a:lnSpc>
              <a:spcBef>
                <a:spcPts val="800"/>
              </a:spcBef>
              <a:spcAft>
                <a:spcPts val="0"/>
              </a:spcAft>
              <a:buClr>
                <a:srgbClr val="000000"/>
              </a:buClr>
              <a:buSzPts val="1600"/>
              <a:buNone/>
              <a:defRPr sz="1600"/>
            </a:lvl4pPr>
            <a:lvl5pPr lvl="4" algn="ctr">
              <a:lnSpc>
                <a:spcPct val="90000"/>
              </a:lnSpc>
              <a:spcBef>
                <a:spcPts val="500"/>
              </a:spcBef>
              <a:spcAft>
                <a:spcPts val="0"/>
              </a:spcAft>
              <a:buClr>
                <a:schemeClr val="accen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a:spLocks noGrp="1"/>
          </p:cNvSpPr>
          <p:nvPr>
            <p:ph type="pic" idx="2"/>
          </p:nvPr>
        </p:nvSpPr>
        <p:spPr>
          <a:xfrm>
            <a:off x="475250" y="808037"/>
            <a:ext cx="4713288" cy="52419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4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800"/>
              </a:spcBef>
              <a:spcAft>
                <a:spcPts val="0"/>
              </a:spcAft>
              <a:buClr>
                <a:schemeClr val="accent1"/>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800"/>
              </a:spcBef>
              <a:spcAft>
                <a:spcPts val="0"/>
              </a:spcAft>
              <a:buClr>
                <a:schemeClr val="accent1"/>
              </a:buClr>
              <a:buSzPts val="1920"/>
              <a:buFont typeface="Noto Sans Symbols"/>
              <a:buChar char="▪"/>
              <a:defRPr sz="2400" b="0" i="0" u="none" strike="noStrike" cap="none">
                <a:solidFill>
                  <a:srgbClr val="000000"/>
                </a:solidFill>
                <a:latin typeface="Arial"/>
                <a:ea typeface="Arial"/>
                <a:cs typeface="Arial"/>
                <a:sym typeface="Arial"/>
              </a:defRPr>
            </a:lvl3pPr>
            <a:lvl4pPr marR="0" lvl="3" algn="l" rtl="0">
              <a:lnSpc>
                <a:spcPct val="90000"/>
              </a:lnSpc>
              <a:spcBef>
                <a:spcPts val="8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90000"/>
              </a:lnSpc>
              <a:spcBef>
                <a:spcPts val="500"/>
              </a:spcBef>
              <a:spcAft>
                <a:spcPts val="0"/>
              </a:spcAft>
              <a:buClr>
                <a:schemeClr val="accent1"/>
              </a:buClr>
              <a:buSzPts val="3200"/>
              <a:buFont typeface="Arial"/>
              <a:buChar char="•"/>
              <a:defRPr sz="3200" b="1" i="0" u="none" strike="noStrike" cap="none">
                <a:solidFill>
                  <a:schemeClr val="accent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pic>
        <p:nvPicPr>
          <p:cNvPr id="19" name="Google Shape;19;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4860" y="6444486"/>
            <a:ext cx="1261872" cy="285030"/>
          </a:xfrm>
          <a:prstGeom prst="rect">
            <a:avLst/>
          </a:prstGeom>
          <a:noFill/>
          <a:ln>
            <a:noFill/>
          </a:ln>
        </p:spPr>
      </p:pic>
      <p:sp>
        <p:nvSpPr>
          <p:cNvPr id="20" name="Google Shape;20;p23"/>
          <p:cNvSpPr txBox="1"/>
          <p:nvPr/>
        </p:nvSpPr>
        <p:spPr>
          <a:xfrm>
            <a:off x="11082189" y="6449054"/>
            <a:ext cx="734291" cy="36576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100" b="0" i="0" u="none" strike="noStrike" cap="none">
                <a:solidFill>
                  <a:schemeClr val="lt1"/>
                </a:solidFill>
                <a:latin typeface="Arial"/>
                <a:ea typeface="Arial"/>
                <a:cs typeface="Arial"/>
                <a:sym typeface="Arial"/>
              </a:rPr>
              <a:t>‹#›</a:t>
            </a:fld>
            <a:endParaRPr sz="1100" b="0" i="0" u="none" strike="noStrike" cap="none" dirty="0">
              <a:solidFill>
                <a:schemeClr val="lt1"/>
              </a:solidFill>
              <a:latin typeface="Arial"/>
              <a:ea typeface="Arial"/>
              <a:cs typeface="Arial"/>
              <a:sym typeface="Arial"/>
            </a:endParaRPr>
          </a:p>
        </p:txBody>
      </p:sp>
      <p:sp>
        <p:nvSpPr>
          <p:cNvPr id="21" name="Google Shape;21;p23"/>
          <p:cNvSpPr txBox="1"/>
          <p:nvPr/>
        </p:nvSpPr>
        <p:spPr>
          <a:xfrm>
            <a:off x="2111399" y="6338398"/>
            <a:ext cx="827085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Coon, Introduction to Psychology, 16th Edition. © 2022 Cengage. All Rights Reserved. May not be scanned, copied or duplicated, or posted to a publicly accessible website, in whole or in part.</a:t>
            </a:r>
            <a:endParaRPr dirty="0"/>
          </a:p>
        </p:txBody>
      </p:sp>
    </p:spTree>
    <p:extLst>
      <p:ext uri="{BB962C8B-B14F-4D97-AF65-F5344CB8AC3E}">
        <p14:creationId xmlns:p14="http://schemas.microsoft.com/office/powerpoint/2010/main" val="261995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2453D6-AC12-45CC-BE0D-504F54815B6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914400" y="1153123"/>
            <a:ext cx="10424160" cy="2387600"/>
          </a:xfrm>
        </p:spPr>
        <p:txBody>
          <a:bodyPr anchor="b"/>
          <a:lstStyle>
            <a:lvl1pPr algn="ctr">
              <a:defRPr sz="5400" baseline="0">
                <a:solidFill>
                  <a:schemeClr val="bg1"/>
                </a:solidFill>
              </a:defRPr>
            </a:lvl1pPr>
          </a:lstStyle>
          <a:p>
            <a:r>
              <a:rPr lang="en-US" dirty="0"/>
              <a:t>Title </a:t>
            </a:r>
          </a:p>
        </p:txBody>
      </p:sp>
      <p:sp>
        <p:nvSpPr>
          <p:cNvPr id="3" name="Subtitle 2"/>
          <p:cNvSpPr>
            <a:spLocks noGrp="1"/>
          </p:cNvSpPr>
          <p:nvPr>
            <p:ph type="subTitle" idx="1" hasCustomPrompt="1"/>
          </p:nvPr>
        </p:nvSpPr>
        <p:spPr>
          <a:xfrm>
            <a:off x="914400" y="3809720"/>
            <a:ext cx="10424160" cy="1424930"/>
          </a:xfrm>
          <a:noFill/>
        </p:spPr>
        <p:txBody>
          <a:bodyPr anchor="t"/>
          <a:lstStyle>
            <a:lvl1pPr marL="0" indent="0" algn="ctr">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sp>
        <p:nvSpPr>
          <p:cNvPr id="11" name="Copyright">
            <a:extLst>
              <a:ext uri="{FF2B5EF4-FFF2-40B4-BE49-F238E27FC236}">
                <a16:creationId xmlns:a16="http://schemas.microsoft.com/office/drawing/2014/main" id="{09216FC3-84E9-4B73-9DA8-CF771043770B}"/>
              </a:ext>
              <a:ext uri="{C183D7F6-B498-43B3-948B-1728B52AA6E4}">
                <adec:decorative xmlns:adec="http://schemas.microsoft.com/office/drawing/2017/decorative" val="0"/>
              </a:ext>
            </a:extLst>
          </p:cNvPr>
          <p:cNvSpPr txBox="1"/>
          <p:nvPr userDrawn="1"/>
        </p:nvSpPr>
        <p:spPr>
          <a:xfrm>
            <a:off x="2103120" y="6355080"/>
            <a:ext cx="8379026" cy="600164"/>
          </a:xfrm>
          <a:prstGeom prst="rect">
            <a:avLst/>
          </a:prstGeom>
          <a:noFill/>
        </p:spPr>
        <p:txBody>
          <a:bodyPr wrap="square" rtlCol="0">
            <a:spAutoFit/>
          </a:bodyPr>
          <a:lstStyle/>
          <a:p>
            <a:r>
              <a:rPr lang="en-US" sz="1100" kern="1200" dirty="0">
                <a:solidFill>
                  <a:schemeClr val="bg1"/>
                </a:solidFill>
                <a:latin typeface="+mn-lt"/>
                <a:ea typeface="+mn-ea"/>
                <a:cs typeface="+mn-cs"/>
              </a:rPr>
              <a:t>Coon, Introduction to Psychology, 16th Edition. © 2022 Cengage. All Rights Reserved. May not be scanned, copied or duplicated, or posted to a publicly accessible website, in whole or in part.</a:t>
            </a:r>
          </a:p>
          <a:p>
            <a:endParaRPr lang="en-US" sz="1100" kern="1200" dirty="0">
              <a:solidFill>
                <a:schemeClr val="bg1"/>
              </a:solidFill>
              <a:latin typeface="+mn-lt"/>
              <a:ea typeface="+mn-ea"/>
              <a:cs typeface="+mn-cs"/>
            </a:endParaRP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a:extLst>
              <a:ext uri="{FF2B5EF4-FFF2-40B4-BE49-F238E27FC236}">
                <a16:creationId xmlns:a16="http://schemas.microsoft.com/office/drawing/2014/main" id="{8D6FEA2F-362B-4EAB-BFA4-233A863C0DE7}"/>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Tree>
    <p:custDataLst>
      <p:tags r:id="rId1"/>
    </p:custDataLst>
    <p:extLst>
      <p:ext uri="{BB962C8B-B14F-4D97-AF65-F5344CB8AC3E}">
        <p14:creationId xmlns:p14="http://schemas.microsoft.com/office/powerpoint/2010/main" val="2580939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5_Two Content">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476843" y="473245"/>
            <a:ext cx="11241915" cy="1217447"/>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1"/>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6"/>
          <p:cNvSpPr txBox="1">
            <a:spLocks noGrp="1"/>
          </p:cNvSpPr>
          <p:nvPr>
            <p:ph type="body" idx="1"/>
          </p:nvPr>
        </p:nvSpPr>
        <p:spPr>
          <a:xfrm>
            <a:off x="476843" y="1825625"/>
            <a:ext cx="5542956" cy="492443"/>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6"/>
          <p:cNvSpPr txBox="1">
            <a:spLocks noGrp="1"/>
          </p:cNvSpPr>
          <p:nvPr>
            <p:ph type="body" idx="2"/>
          </p:nvPr>
        </p:nvSpPr>
        <p:spPr>
          <a:xfrm>
            <a:off x="476843" y="2473693"/>
            <a:ext cx="5542957" cy="370327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3"/>
          </p:nvPr>
        </p:nvSpPr>
        <p:spPr>
          <a:xfrm>
            <a:off x="6172200" y="1825625"/>
            <a:ext cx="5542956" cy="492443"/>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body" idx="4"/>
          </p:nvPr>
        </p:nvSpPr>
        <p:spPr>
          <a:xfrm>
            <a:off x="6172200" y="2473691"/>
            <a:ext cx="5542956" cy="3703271"/>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69784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Image/Four Content">
  <p:cSld name="1_Four Image/Four Content">
    <p:spTree>
      <p:nvGrpSpPr>
        <p:cNvPr id="1" name="Shape 88"/>
        <p:cNvGrpSpPr/>
        <p:nvPr/>
      </p:nvGrpSpPr>
      <p:grpSpPr>
        <a:xfrm>
          <a:off x="0" y="0"/>
          <a:ext cx="0" cy="0"/>
          <a:chOff x="0" y="0"/>
          <a:chExt cx="0" cy="0"/>
        </a:xfrm>
      </p:grpSpPr>
      <p:sp>
        <p:nvSpPr>
          <p:cNvPr id="89" name="Google Shape;89;p34"/>
          <p:cNvSpPr txBox="1">
            <a:spLocks noGrp="1"/>
          </p:cNvSpPr>
          <p:nvPr>
            <p:ph type="title"/>
          </p:nvPr>
        </p:nvSpPr>
        <p:spPr>
          <a:xfrm>
            <a:off x="476843" y="473245"/>
            <a:ext cx="11241915" cy="1217447"/>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1"/>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4"/>
          <p:cNvSpPr txBox="1">
            <a:spLocks noGrp="1"/>
          </p:cNvSpPr>
          <p:nvPr>
            <p:ph type="body" idx="1"/>
          </p:nvPr>
        </p:nvSpPr>
        <p:spPr>
          <a:xfrm>
            <a:off x="476843" y="1825628"/>
            <a:ext cx="2875957" cy="89981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solidFill>
                  <a:srgbClr val="000000"/>
                </a:solidFill>
              </a:defRPr>
            </a:lvl1pPr>
            <a:lvl2pPr marL="914400" lvl="1" indent="-228600" algn="l">
              <a:lnSpc>
                <a:spcPct val="100000"/>
              </a:lnSpc>
              <a:spcBef>
                <a:spcPts val="800"/>
              </a:spcBef>
              <a:spcAft>
                <a:spcPts val="0"/>
              </a:spcAft>
              <a:buSzPts val="2400"/>
              <a:buNone/>
              <a:defRPr/>
            </a:lvl2pPr>
            <a:lvl3pPr marL="1371600" lvl="2" indent="-228600" algn="l">
              <a:lnSpc>
                <a:spcPct val="100000"/>
              </a:lnSpc>
              <a:spcBef>
                <a:spcPts val="800"/>
              </a:spcBef>
              <a:spcAft>
                <a:spcPts val="0"/>
              </a:spcAft>
              <a:buSzPts val="1920"/>
              <a:buNone/>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4"/>
          <p:cNvSpPr txBox="1">
            <a:spLocks noGrp="1"/>
          </p:cNvSpPr>
          <p:nvPr>
            <p:ph type="body" idx="2"/>
          </p:nvPr>
        </p:nvSpPr>
        <p:spPr>
          <a:xfrm>
            <a:off x="3624200" y="1825625"/>
            <a:ext cx="8090957" cy="89551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sz="1800" b="0">
                <a:solidFill>
                  <a:srgbClr val="000000"/>
                </a:solidFill>
              </a:defRPr>
            </a:lvl1pPr>
            <a:lvl2pPr marL="914400" lvl="1" indent="-342900" algn="l">
              <a:lnSpc>
                <a:spcPct val="100000"/>
              </a:lnSpc>
              <a:spcBef>
                <a:spcPts val="800"/>
              </a:spcBef>
              <a:spcAft>
                <a:spcPts val="0"/>
              </a:spcAft>
              <a:buSzPts val="1800"/>
              <a:buChar char="−"/>
              <a:defRPr sz="1800" b="0">
                <a:solidFill>
                  <a:srgbClr val="000000"/>
                </a:solidFill>
              </a:defRPr>
            </a:lvl2pPr>
            <a:lvl3pPr marL="1371600" lvl="2" indent="-320039" algn="l">
              <a:lnSpc>
                <a:spcPct val="100000"/>
              </a:lnSpc>
              <a:spcBef>
                <a:spcPts val="800"/>
              </a:spcBef>
              <a:spcAft>
                <a:spcPts val="0"/>
              </a:spcAft>
              <a:buSzPts val="1440"/>
              <a:buChar char="▪"/>
              <a:defRPr sz="1800" b="0"/>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4"/>
          <p:cNvSpPr txBox="1">
            <a:spLocks noGrp="1"/>
          </p:cNvSpPr>
          <p:nvPr>
            <p:ph type="body" idx="3"/>
          </p:nvPr>
        </p:nvSpPr>
        <p:spPr>
          <a:xfrm>
            <a:off x="476843" y="2941438"/>
            <a:ext cx="2875957" cy="89981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solidFill>
                  <a:srgbClr val="000000"/>
                </a:solidFill>
              </a:defRPr>
            </a:lvl1pPr>
            <a:lvl2pPr marL="914400" lvl="1" indent="-228600" algn="l">
              <a:lnSpc>
                <a:spcPct val="100000"/>
              </a:lnSpc>
              <a:spcBef>
                <a:spcPts val="800"/>
              </a:spcBef>
              <a:spcAft>
                <a:spcPts val="0"/>
              </a:spcAft>
              <a:buSzPts val="2400"/>
              <a:buNone/>
              <a:defRPr/>
            </a:lvl2pPr>
            <a:lvl3pPr marL="1371600" lvl="2" indent="-228600" algn="l">
              <a:lnSpc>
                <a:spcPct val="100000"/>
              </a:lnSpc>
              <a:spcBef>
                <a:spcPts val="800"/>
              </a:spcBef>
              <a:spcAft>
                <a:spcPts val="0"/>
              </a:spcAft>
              <a:buSzPts val="1920"/>
              <a:buNone/>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34"/>
          <p:cNvSpPr txBox="1">
            <a:spLocks noGrp="1"/>
          </p:cNvSpPr>
          <p:nvPr>
            <p:ph type="body" idx="4"/>
          </p:nvPr>
        </p:nvSpPr>
        <p:spPr>
          <a:xfrm>
            <a:off x="3624200" y="2941435"/>
            <a:ext cx="8090957" cy="89551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sz="1800" b="0">
                <a:solidFill>
                  <a:srgbClr val="000000"/>
                </a:solidFill>
              </a:defRPr>
            </a:lvl1pPr>
            <a:lvl2pPr marL="914400" lvl="1" indent="-342900" algn="l">
              <a:lnSpc>
                <a:spcPct val="100000"/>
              </a:lnSpc>
              <a:spcBef>
                <a:spcPts val="800"/>
              </a:spcBef>
              <a:spcAft>
                <a:spcPts val="0"/>
              </a:spcAft>
              <a:buSzPts val="1800"/>
              <a:buChar char="−"/>
              <a:defRPr sz="1800" b="0">
                <a:solidFill>
                  <a:srgbClr val="000000"/>
                </a:solidFill>
              </a:defRPr>
            </a:lvl2pPr>
            <a:lvl3pPr marL="1371600" lvl="2" indent="-320039" algn="l">
              <a:lnSpc>
                <a:spcPct val="100000"/>
              </a:lnSpc>
              <a:spcBef>
                <a:spcPts val="800"/>
              </a:spcBef>
              <a:spcAft>
                <a:spcPts val="0"/>
              </a:spcAft>
              <a:buSzPts val="1440"/>
              <a:buChar char="▪"/>
              <a:defRPr sz="1800" b="0"/>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4"/>
          <p:cNvSpPr txBox="1">
            <a:spLocks noGrp="1"/>
          </p:cNvSpPr>
          <p:nvPr>
            <p:ph type="body" idx="5"/>
          </p:nvPr>
        </p:nvSpPr>
        <p:spPr>
          <a:xfrm>
            <a:off x="480444" y="4065961"/>
            <a:ext cx="2875957" cy="89981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solidFill>
                  <a:srgbClr val="000000"/>
                </a:solidFill>
              </a:defRPr>
            </a:lvl1pPr>
            <a:lvl2pPr marL="914400" lvl="1" indent="-228600" algn="l">
              <a:lnSpc>
                <a:spcPct val="100000"/>
              </a:lnSpc>
              <a:spcBef>
                <a:spcPts val="800"/>
              </a:spcBef>
              <a:spcAft>
                <a:spcPts val="0"/>
              </a:spcAft>
              <a:buSzPts val="2400"/>
              <a:buNone/>
              <a:defRPr/>
            </a:lvl2pPr>
            <a:lvl3pPr marL="1371600" lvl="2" indent="-228600" algn="l">
              <a:lnSpc>
                <a:spcPct val="100000"/>
              </a:lnSpc>
              <a:spcBef>
                <a:spcPts val="800"/>
              </a:spcBef>
              <a:spcAft>
                <a:spcPts val="0"/>
              </a:spcAft>
              <a:buSzPts val="1920"/>
              <a:buNone/>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4"/>
          <p:cNvSpPr txBox="1">
            <a:spLocks noGrp="1"/>
          </p:cNvSpPr>
          <p:nvPr>
            <p:ph type="body" idx="6"/>
          </p:nvPr>
        </p:nvSpPr>
        <p:spPr>
          <a:xfrm>
            <a:off x="3627801" y="4065958"/>
            <a:ext cx="8090957" cy="89551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sz="1800" b="0">
                <a:solidFill>
                  <a:srgbClr val="000000"/>
                </a:solidFill>
              </a:defRPr>
            </a:lvl1pPr>
            <a:lvl2pPr marL="914400" lvl="1" indent="-342900" algn="l">
              <a:lnSpc>
                <a:spcPct val="100000"/>
              </a:lnSpc>
              <a:spcBef>
                <a:spcPts val="800"/>
              </a:spcBef>
              <a:spcAft>
                <a:spcPts val="0"/>
              </a:spcAft>
              <a:buSzPts val="1800"/>
              <a:buChar char="−"/>
              <a:defRPr sz="1800" b="0">
                <a:solidFill>
                  <a:srgbClr val="000000"/>
                </a:solidFill>
              </a:defRPr>
            </a:lvl2pPr>
            <a:lvl3pPr marL="1371600" lvl="2" indent="-320039" algn="l">
              <a:lnSpc>
                <a:spcPct val="100000"/>
              </a:lnSpc>
              <a:spcBef>
                <a:spcPts val="800"/>
              </a:spcBef>
              <a:spcAft>
                <a:spcPts val="0"/>
              </a:spcAft>
              <a:buSzPts val="1440"/>
              <a:buChar char="▪"/>
              <a:defRPr sz="1800" b="0"/>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4"/>
          <p:cNvSpPr txBox="1">
            <a:spLocks noGrp="1"/>
          </p:cNvSpPr>
          <p:nvPr>
            <p:ph type="body" idx="7"/>
          </p:nvPr>
        </p:nvSpPr>
        <p:spPr>
          <a:xfrm>
            <a:off x="480444" y="5181771"/>
            <a:ext cx="2875957" cy="89981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solidFill>
                  <a:srgbClr val="000000"/>
                </a:solidFill>
              </a:defRPr>
            </a:lvl1pPr>
            <a:lvl2pPr marL="914400" lvl="1" indent="-228600" algn="l">
              <a:lnSpc>
                <a:spcPct val="100000"/>
              </a:lnSpc>
              <a:spcBef>
                <a:spcPts val="800"/>
              </a:spcBef>
              <a:spcAft>
                <a:spcPts val="0"/>
              </a:spcAft>
              <a:buSzPts val="2400"/>
              <a:buNone/>
              <a:defRPr/>
            </a:lvl2pPr>
            <a:lvl3pPr marL="1371600" lvl="2" indent="-228600" algn="l">
              <a:lnSpc>
                <a:spcPct val="100000"/>
              </a:lnSpc>
              <a:spcBef>
                <a:spcPts val="800"/>
              </a:spcBef>
              <a:spcAft>
                <a:spcPts val="0"/>
              </a:spcAft>
              <a:buSzPts val="1920"/>
              <a:buNone/>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34"/>
          <p:cNvSpPr txBox="1">
            <a:spLocks noGrp="1"/>
          </p:cNvSpPr>
          <p:nvPr>
            <p:ph type="body" idx="8"/>
          </p:nvPr>
        </p:nvSpPr>
        <p:spPr>
          <a:xfrm>
            <a:off x="3627801" y="5181768"/>
            <a:ext cx="8090957" cy="89551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sz="1800" b="0">
                <a:solidFill>
                  <a:srgbClr val="000000"/>
                </a:solidFill>
              </a:defRPr>
            </a:lvl1pPr>
            <a:lvl2pPr marL="914400" lvl="1" indent="-342900" algn="l">
              <a:lnSpc>
                <a:spcPct val="100000"/>
              </a:lnSpc>
              <a:spcBef>
                <a:spcPts val="800"/>
              </a:spcBef>
              <a:spcAft>
                <a:spcPts val="0"/>
              </a:spcAft>
              <a:buSzPts val="1800"/>
              <a:buChar char="−"/>
              <a:defRPr sz="1800" b="0">
                <a:solidFill>
                  <a:srgbClr val="000000"/>
                </a:solidFill>
              </a:defRPr>
            </a:lvl2pPr>
            <a:lvl3pPr marL="1371600" lvl="2" indent="-320039" algn="l">
              <a:lnSpc>
                <a:spcPct val="100000"/>
              </a:lnSpc>
              <a:spcBef>
                <a:spcPts val="800"/>
              </a:spcBef>
              <a:spcAft>
                <a:spcPts val="0"/>
              </a:spcAft>
              <a:buSzPts val="1440"/>
              <a:buChar char="▪"/>
              <a:defRPr sz="1800" b="0"/>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01586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108644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Divi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2453D6-AC12-45CC-BE0D-504F54815B6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914400" y="1153123"/>
            <a:ext cx="10424160" cy="2387600"/>
          </a:xfrm>
        </p:spPr>
        <p:txBody>
          <a:bodyPr anchor="b"/>
          <a:lstStyle>
            <a:lvl1pPr algn="ctr">
              <a:defRPr sz="5400" baseline="0">
                <a:solidFill>
                  <a:schemeClr val="bg1"/>
                </a:solidFill>
              </a:defRPr>
            </a:lvl1pPr>
          </a:lstStyle>
          <a:p>
            <a:r>
              <a:rPr lang="en-US" dirty="0"/>
              <a:t>Title </a:t>
            </a:r>
          </a:p>
        </p:txBody>
      </p:sp>
      <p:sp>
        <p:nvSpPr>
          <p:cNvPr id="3" name="Subtitle 2"/>
          <p:cNvSpPr>
            <a:spLocks noGrp="1"/>
          </p:cNvSpPr>
          <p:nvPr>
            <p:ph type="subTitle" idx="1" hasCustomPrompt="1"/>
          </p:nvPr>
        </p:nvSpPr>
        <p:spPr>
          <a:xfrm>
            <a:off x="914400" y="3809720"/>
            <a:ext cx="10424160" cy="1424930"/>
          </a:xfrm>
          <a:noFill/>
        </p:spPr>
        <p:txBody>
          <a:bodyPr anchor="t"/>
          <a:lstStyle>
            <a:lvl1pPr marL="0" indent="0" algn="ctr">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sp>
        <p:nvSpPr>
          <p:cNvPr id="11" name="Copyright">
            <a:extLst>
              <a:ext uri="{FF2B5EF4-FFF2-40B4-BE49-F238E27FC236}">
                <a16:creationId xmlns:a16="http://schemas.microsoft.com/office/drawing/2014/main" id="{09216FC3-84E9-4B73-9DA8-CF771043770B}"/>
              </a:ext>
              <a:ext uri="{C183D7F6-B498-43B3-948B-1728B52AA6E4}">
                <adec:decorative xmlns:adec="http://schemas.microsoft.com/office/drawing/2017/decorative" val="0"/>
              </a:ext>
            </a:extLst>
          </p:cNvPr>
          <p:cNvSpPr txBox="1"/>
          <p:nvPr userDrawn="1"/>
        </p:nvSpPr>
        <p:spPr>
          <a:xfrm>
            <a:off x="2103120" y="6355080"/>
            <a:ext cx="8379026" cy="600164"/>
          </a:xfrm>
          <a:prstGeom prst="rect">
            <a:avLst/>
          </a:prstGeom>
          <a:noFill/>
        </p:spPr>
        <p:txBody>
          <a:bodyPr wrap="square" rtlCol="0">
            <a:spAutoFit/>
          </a:bodyPr>
          <a:lstStyle/>
          <a:p>
            <a:r>
              <a:rPr lang="en-US" sz="1100" kern="1200" dirty="0">
                <a:solidFill>
                  <a:schemeClr val="bg1"/>
                </a:solidFill>
                <a:latin typeface="+mn-lt"/>
                <a:ea typeface="+mn-ea"/>
                <a:cs typeface="+mn-cs"/>
              </a:rPr>
              <a:t>Coon, Introduction to Psychology, 16th Edition. © 2022 Cengage. All Rights Reserved. May not be scanned, copied or duplicated, or posted to a publicly accessible website, in whole or in part.</a:t>
            </a:r>
          </a:p>
          <a:p>
            <a:endParaRPr lang="en-US" sz="1100" kern="1200" dirty="0">
              <a:solidFill>
                <a:schemeClr val="bg1"/>
              </a:solidFill>
              <a:latin typeface="+mn-lt"/>
              <a:ea typeface="+mn-ea"/>
              <a:cs typeface="+mn-cs"/>
            </a:endParaRP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a:extLst>
              <a:ext uri="{FF2B5EF4-FFF2-40B4-BE49-F238E27FC236}">
                <a16:creationId xmlns:a16="http://schemas.microsoft.com/office/drawing/2014/main" id="{8D6FEA2F-362B-4EAB-BFA4-233A863C0DE7}"/>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Tree>
    <p:custDataLst>
      <p:tags r:id="rId1"/>
    </p:custDataLst>
    <p:extLst>
      <p:ext uri="{BB962C8B-B14F-4D97-AF65-F5344CB8AC3E}">
        <p14:creationId xmlns:p14="http://schemas.microsoft.com/office/powerpoint/2010/main" val="1913694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2720097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Firs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6E9E33-E057-4A6F-9659-AD275C64899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5646420" y="1168663"/>
            <a:ext cx="6104302" cy="2387600"/>
          </a:xfrm>
        </p:spPr>
        <p:txBody>
          <a:bodyPr anchor="b"/>
          <a:lstStyle>
            <a:lvl1pPr algn="l">
              <a:defRPr sz="4800" baseline="0">
                <a:solidFill>
                  <a:schemeClr val="bg1"/>
                </a:solidFill>
              </a:defRPr>
            </a:lvl1pPr>
          </a:lstStyle>
          <a:p>
            <a:r>
              <a:rPr lang="en-US" dirty="0"/>
              <a:t>Chapter Number</a:t>
            </a:r>
          </a:p>
        </p:txBody>
      </p:sp>
      <p:sp>
        <p:nvSpPr>
          <p:cNvPr id="3" name="Subtitle 2"/>
          <p:cNvSpPr>
            <a:spLocks noGrp="1"/>
          </p:cNvSpPr>
          <p:nvPr>
            <p:ph type="subTitle" idx="1" hasCustomPrompt="1"/>
          </p:nvPr>
        </p:nvSpPr>
        <p:spPr>
          <a:xfrm>
            <a:off x="5646420" y="3809720"/>
            <a:ext cx="6104302" cy="1424930"/>
          </a:xfrm>
          <a:noFill/>
        </p:spPr>
        <p:txBody>
          <a:bodyPr anchor="t"/>
          <a:lstStyle>
            <a:lvl1pPr marL="0" indent="0" algn="l">
              <a:lnSpc>
                <a:spcPct val="100000"/>
              </a:lnSpc>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Name</a:t>
            </a:r>
          </a:p>
        </p:txBody>
      </p:sp>
      <p:sp>
        <p:nvSpPr>
          <p:cNvPr id="12" name="Picture Placeholder 11">
            <a:extLst>
              <a:ext uri="{FF2B5EF4-FFF2-40B4-BE49-F238E27FC236}">
                <a16:creationId xmlns:a16="http://schemas.microsoft.com/office/drawing/2014/main" id="{7BF6BBBC-452C-48FA-A1E1-E851567E5383}"/>
              </a:ext>
            </a:extLst>
          </p:cNvPr>
          <p:cNvSpPr>
            <a:spLocks noGrp="1"/>
          </p:cNvSpPr>
          <p:nvPr>
            <p:ph type="pic" sz="quarter" idx="11" hasCustomPrompt="1"/>
          </p:nvPr>
        </p:nvSpPr>
        <p:spPr>
          <a:xfrm>
            <a:off x="475250" y="808037"/>
            <a:ext cx="4713288" cy="5241925"/>
          </a:xfrm>
        </p:spPr>
        <p:txBody>
          <a:bodyPr/>
          <a:lstStyle>
            <a:lvl1pPr marL="0" indent="0">
              <a:buNone/>
              <a:defRPr b="1">
                <a:solidFill>
                  <a:schemeClr val="bg1"/>
                </a:solidFill>
              </a:defRPr>
            </a:lvl1pPr>
          </a:lstStyle>
          <a:p>
            <a:r>
              <a:rPr lang="en-US" dirty="0"/>
              <a:t>Add Image Here</a:t>
            </a: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6B326DFF-C872-4426-8563-39BC58624663}"/>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
        <p:nvSpPr>
          <p:cNvPr id="10" name="TextBox 9">
            <a:extLst>
              <a:ext uri="{FF2B5EF4-FFF2-40B4-BE49-F238E27FC236}">
                <a16:creationId xmlns:a16="http://schemas.microsoft.com/office/drawing/2014/main" id="{CE3AF332-95FB-4C38-B052-38346EA1E15D}"/>
              </a:ext>
            </a:extLst>
          </p:cNvPr>
          <p:cNvSpPr txBox="1"/>
          <p:nvPr userDrawn="1"/>
        </p:nvSpPr>
        <p:spPr>
          <a:xfrm>
            <a:off x="2111399" y="6371557"/>
            <a:ext cx="8348445" cy="430887"/>
          </a:xfrm>
          <a:prstGeom prst="rect">
            <a:avLst/>
          </a:prstGeom>
          <a:noFill/>
        </p:spPr>
        <p:txBody>
          <a:bodyPr wrap="square">
            <a:spAutoFit/>
          </a:bodyPr>
          <a:lstStyle/>
          <a:p>
            <a:r>
              <a:rPr lang="en-US" sz="1100" kern="1200" dirty="0">
                <a:solidFill>
                  <a:schemeClr val="bg1"/>
                </a:solidFill>
                <a:latin typeface="+mn-lt"/>
                <a:ea typeface="+mn-ea"/>
                <a:cs typeface="+mn-cs"/>
              </a:rPr>
              <a:t>Coon, Introduction to Psychology, 16th Edition. © 2022 Cengage. All Rights Reserved. May not be scanned, copied or duplicated, or posted to a publicly accessible website, in whole or in part.</a:t>
            </a:r>
          </a:p>
        </p:txBody>
      </p:sp>
    </p:spTree>
    <p:custDataLst>
      <p:tags r:id="rId1"/>
    </p:custDataLst>
    <p:extLst>
      <p:ext uri="{BB962C8B-B14F-4D97-AF65-F5344CB8AC3E}">
        <p14:creationId xmlns:p14="http://schemas.microsoft.com/office/powerpoint/2010/main" val="3660129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Image/On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9" name="Content Placeholder"/>
          <p:cNvSpPr>
            <a:spLocks noGrp="1"/>
          </p:cNvSpPr>
          <p:nvPr>
            <p:ph sz="half" idx="2" hasCustomPrompt="1"/>
          </p:nvPr>
        </p:nvSpPr>
        <p:spPr>
          <a:xfrm>
            <a:off x="3624200" y="1825625"/>
            <a:ext cx="8090957" cy="435133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1548626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4036114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76843" y="473246"/>
            <a:ext cx="11241915" cy="909670"/>
          </a:xfrm>
        </p:spPr>
        <p:txBody>
          <a:bodyPr/>
          <a:lstStyle>
            <a:lvl1pPr>
              <a:defRPr/>
            </a:lvl1pPr>
          </a:lstStyle>
          <a:p>
            <a:r>
              <a:rPr lang="en-US" dirty="0"/>
              <a:t>Slide Title</a:t>
            </a:r>
          </a:p>
        </p:txBody>
      </p:sp>
      <p:sp>
        <p:nvSpPr>
          <p:cNvPr id="6" name="Content Placeholder 2">
            <a:extLst>
              <a:ext uri="{FF2B5EF4-FFF2-40B4-BE49-F238E27FC236}">
                <a16:creationId xmlns:a16="http://schemas.microsoft.com/office/drawing/2014/main" id="{72EB7A33-D6FD-4ACA-9D6B-0B6FF455A81D}"/>
              </a:ext>
            </a:extLst>
          </p:cNvPr>
          <p:cNvSpPr>
            <a:spLocks noGrp="1"/>
          </p:cNvSpPr>
          <p:nvPr>
            <p:ph idx="11"/>
          </p:nvPr>
        </p:nvSpPr>
        <p:spPr>
          <a:xfrm>
            <a:off x="476844" y="1582938"/>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3" name="Content Placeholder Left"/>
          <p:cNvSpPr>
            <a:spLocks noGrp="1"/>
          </p:cNvSpPr>
          <p:nvPr>
            <p:ph sz="half" idx="1" hasCustomPrompt="1"/>
          </p:nvPr>
        </p:nvSpPr>
        <p:spPr>
          <a:xfrm>
            <a:off x="476844" y="2583180"/>
            <a:ext cx="3344530" cy="3593782"/>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7" name="Content Placeholder 2">
            <a:extLst>
              <a:ext uri="{FF2B5EF4-FFF2-40B4-BE49-F238E27FC236}">
                <a16:creationId xmlns:a16="http://schemas.microsoft.com/office/drawing/2014/main" id="{7FA33BDC-54C4-45B0-9977-6AD260A7B844}"/>
              </a:ext>
            </a:extLst>
          </p:cNvPr>
          <p:cNvSpPr>
            <a:spLocks noGrp="1"/>
          </p:cNvSpPr>
          <p:nvPr>
            <p:ph idx="12"/>
          </p:nvPr>
        </p:nvSpPr>
        <p:spPr>
          <a:xfrm>
            <a:off x="4423735" y="1582937"/>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5" name="Content Placeholder Middle">
            <a:extLst>
              <a:ext uri="{FF2B5EF4-FFF2-40B4-BE49-F238E27FC236}">
                <a16:creationId xmlns:a16="http://schemas.microsoft.com/office/drawing/2014/main" id="{1D13BCCE-AB68-426C-9401-BABA201385F3}"/>
              </a:ext>
            </a:extLst>
          </p:cNvPr>
          <p:cNvSpPr>
            <a:spLocks noGrp="1"/>
          </p:cNvSpPr>
          <p:nvPr>
            <p:ph sz="half" idx="10" hasCustomPrompt="1"/>
          </p:nvPr>
        </p:nvSpPr>
        <p:spPr>
          <a:xfrm>
            <a:off x="4423735" y="2583179"/>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8" name="Content Placeholder 2">
            <a:extLst>
              <a:ext uri="{FF2B5EF4-FFF2-40B4-BE49-F238E27FC236}">
                <a16:creationId xmlns:a16="http://schemas.microsoft.com/office/drawing/2014/main" id="{9F912163-109E-42CF-B7A9-36D05095C5E3}"/>
              </a:ext>
            </a:extLst>
          </p:cNvPr>
          <p:cNvSpPr>
            <a:spLocks noGrp="1"/>
          </p:cNvSpPr>
          <p:nvPr>
            <p:ph idx="13"/>
          </p:nvPr>
        </p:nvSpPr>
        <p:spPr>
          <a:xfrm>
            <a:off x="8366760" y="1588654"/>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4" name="Content Placeholder Right"/>
          <p:cNvSpPr>
            <a:spLocks noGrp="1"/>
          </p:cNvSpPr>
          <p:nvPr>
            <p:ph sz="half" idx="2" hasCustomPrompt="1"/>
          </p:nvPr>
        </p:nvSpPr>
        <p:spPr>
          <a:xfrm>
            <a:off x="8370626" y="2579767"/>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a:p>
            <a:pPr lvl="2"/>
            <a:endParaRPr lang="en-US" dirty="0"/>
          </a:p>
        </p:txBody>
      </p:sp>
    </p:spTree>
    <p:custDataLst>
      <p:tags r:id="rId1"/>
    </p:custDataLst>
    <p:extLst>
      <p:ext uri="{BB962C8B-B14F-4D97-AF65-F5344CB8AC3E}">
        <p14:creationId xmlns:p14="http://schemas.microsoft.com/office/powerpoint/2010/main" val="2335124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234071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p:cNvSpPr>
            <a:spLocks noGrp="1"/>
          </p:cNvSpPr>
          <p:nvPr>
            <p:ph idx="1" hasCustomPrompt="1"/>
          </p:nvPr>
        </p:nvSpPr>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2140503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850488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D98D9-5EE2-1227-B659-DD4C7C22DF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57F37E-E71A-A98F-4FD9-DDEB8A601D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D1033B-8803-98F4-5D57-A0EB69D9C073}"/>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5" name="Footer Placeholder 4">
            <a:extLst>
              <a:ext uri="{FF2B5EF4-FFF2-40B4-BE49-F238E27FC236}">
                <a16:creationId xmlns:a16="http://schemas.microsoft.com/office/drawing/2014/main" id="{75EE4B57-AEDC-B527-214A-EE50D225A7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134F82-4095-2AC7-02B6-C590E85916F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8266054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8683-BCE2-2C20-1690-9B7BD9C27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54D6BD-94B4-08A7-EE69-24EB146E1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1FD02-7E66-F807-FF49-99D6FDA8B41A}"/>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5" name="Footer Placeholder 4">
            <a:extLst>
              <a:ext uri="{FF2B5EF4-FFF2-40B4-BE49-F238E27FC236}">
                <a16:creationId xmlns:a16="http://schemas.microsoft.com/office/drawing/2014/main" id="{8BDE8924-E33E-D6F4-5DAA-EAE6691193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ECB5DA-6FD8-E99E-10F5-1C46C03711C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340099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5623-5AE6-5CFC-72C5-FAB6448169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A8F69-3246-8CD4-E7E6-E775EE3C2B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CD1473-9070-6F0B-3A61-CF6B6AC27CBD}"/>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5" name="Footer Placeholder 4">
            <a:extLst>
              <a:ext uri="{FF2B5EF4-FFF2-40B4-BE49-F238E27FC236}">
                <a16:creationId xmlns:a16="http://schemas.microsoft.com/office/drawing/2014/main" id="{DA88886D-6CD7-C769-F305-3D88CC241F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FC3B2C-1D90-FD77-30C1-B5436576223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762507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2D4D-37E3-FD54-ACDF-16F1D035E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EF273-78DC-55A3-3A91-7334281DBF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ED8589-2AC4-7C2E-61EB-501F4E2D67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9E0C64-94B5-AB98-17B4-5FE0AE70262D}"/>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6" name="Footer Placeholder 5">
            <a:extLst>
              <a:ext uri="{FF2B5EF4-FFF2-40B4-BE49-F238E27FC236}">
                <a16:creationId xmlns:a16="http://schemas.microsoft.com/office/drawing/2014/main" id="{9CA17D13-6162-778D-F8D4-9F02052208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EABC8E-BB4B-2C00-A6DE-4A7A3E62771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1394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CF759-5C13-EF44-8B89-8CD281BF2C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B82DC3-BDC7-837F-B208-C849BE700C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E96BE-A0C5-1B33-3C6B-5405C2D42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8BC5E8-FA5C-404E-2CBC-C471210A2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6943D2-DD2B-10D4-171C-A2607B4EFE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70D796-D67B-129C-7ECF-B23CAE2FA0BD}"/>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8" name="Footer Placeholder 7">
            <a:extLst>
              <a:ext uri="{FF2B5EF4-FFF2-40B4-BE49-F238E27FC236}">
                <a16:creationId xmlns:a16="http://schemas.microsoft.com/office/drawing/2014/main" id="{83EBDF1C-96A9-B674-2727-9A943842BF8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908C16-C03F-3DA2-D400-29589DCCFAC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9600995"/>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30C1-0D18-2DB3-5A77-77E464EF11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9AD8E5-3275-9EEF-31F5-A7EC612EFBC3}"/>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4" name="Footer Placeholder 3">
            <a:extLst>
              <a:ext uri="{FF2B5EF4-FFF2-40B4-BE49-F238E27FC236}">
                <a16:creationId xmlns:a16="http://schemas.microsoft.com/office/drawing/2014/main" id="{EE416AC9-F37B-0ACD-1787-EC47CEC21C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F810B40-EE70-374B-C0D1-49C9F9D7288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3975961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FA3A3-F971-FC83-88CA-768D691B1336}"/>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3" name="Footer Placeholder 2">
            <a:extLst>
              <a:ext uri="{FF2B5EF4-FFF2-40B4-BE49-F238E27FC236}">
                <a16:creationId xmlns:a16="http://schemas.microsoft.com/office/drawing/2014/main" id="{401E02C2-E443-2472-06CA-190A5E29478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6905D03-1699-51EA-45F7-A3553A955C6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185278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05F1-48EC-0A40-635E-8800D40A1A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9085A7-7531-EE28-5B01-436BBFFADB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BB09D8-7D13-4C6B-039F-18484F7D9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A822CB-441C-6C77-DE31-0854289573CC}"/>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6" name="Footer Placeholder 5">
            <a:extLst>
              <a:ext uri="{FF2B5EF4-FFF2-40B4-BE49-F238E27FC236}">
                <a16:creationId xmlns:a16="http://schemas.microsoft.com/office/drawing/2014/main" id="{FD7D257F-A20F-BF2B-4B4C-E4FE52BE0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151B48-1397-87DB-4EB3-C0D1D18A140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67709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05738-E7EB-324B-B5C7-84049FE0B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980BA6-75B2-2915-C602-DA9B48B7F1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6DB81E-6DF3-FA94-E8E9-730EBE70C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B5979-230F-BFF4-A4F5-9FDAC894E164}"/>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6" name="Footer Placeholder 5">
            <a:extLst>
              <a:ext uri="{FF2B5EF4-FFF2-40B4-BE49-F238E27FC236}">
                <a16:creationId xmlns:a16="http://schemas.microsoft.com/office/drawing/2014/main" id="{7741B008-24D0-F7FF-7F97-8DC3B36107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09AFD2-BBC2-F73A-6D9E-C63042DC7F3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266480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11726268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22717-4D69-D07A-59CA-41961785AF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147240-E3F4-3FE3-8421-8373FD8B1D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4DCBCE-D455-3439-9677-70EA843ABBC8}"/>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5" name="Footer Placeholder 4">
            <a:extLst>
              <a:ext uri="{FF2B5EF4-FFF2-40B4-BE49-F238E27FC236}">
                <a16:creationId xmlns:a16="http://schemas.microsoft.com/office/drawing/2014/main" id="{4AD9A20C-3ACC-7DA7-4924-68F39875A0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44FA57-117C-0DC0-0F2C-B8A9DB3BE78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643284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107432-2E1A-B639-A151-BDD6F3B6D6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301403-B616-67FD-85FB-CC1C2A663B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FE11F-972F-80FB-97A3-1DCCF32C1712}"/>
              </a:ext>
            </a:extLst>
          </p:cNvPr>
          <p:cNvSpPr>
            <a:spLocks noGrp="1"/>
          </p:cNvSpPr>
          <p:nvPr>
            <p:ph type="dt" sz="half" idx="10"/>
          </p:nvPr>
        </p:nvSpPr>
        <p:spPr/>
        <p:txBody>
          <a:bodyPr/>
          <a:lstStyle/>
          <a:p>
            <a:fld id="{48A87A34-81AB-432B-8DAE-1953F412C126}" type="datetimeFigureOut">
              <a:rPr lang="en-US" smtClean="0"/>
              <a:t>9/17/2023</a:t>
            </a:fld>
            <a:endParaRPr lang="en-US" dirty="0"/>
          </a:p>
        </p:txBody>
      </p:sp>
      <p:sp>
        <p:nvSpPr>
          <p:cNvPr id="5" name="Footer Placeholder 4">
            <a:extLst>
              <a:ext uri="{FF2B5EF4-FFF2-40B4-BE49-F238E27FC236}">
                <a16:creationId xmlns:a16="http://schemas.microsoft.com/office/drawing/2014/main" id="{A29CCCFA-E41B-54E4-B086-7AE33186E0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E0BF7C-A86D-F438-850F-597D6F359EB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556394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First Slide)">
  <p:cSld name="Title (First Slide)">
    <p:spTree>
      <p:nvGrpSpPr>
        <p:cNvPr id="1" name="Shape 14"/>
        <p:cNvGrpSpPr/>
        <p:nvPr/>
      </p:nvGrpSpPr>
      <p:grpSpPr>
        <a:xfrm>
          <a:off x="0" y="0"/>
          <a:ext cx="0" cy="0"/>
          <a:chOff x="0" y="0"/>
          <a:chExt cx="0" cy="0"/>
        </a:xfrm>
      </p:grpSpPr>
      <p:sp>
        <p:nvSpPr>
          <p:cNvPr id="16" name="Google Shape;16;p23"/>
          <p:cNvSpPr txBox="1">
            <a:spLocks noGrp="1"/>
          </p:cNvSpPr>
          <p:nvPr>
            <p:ph type="ctrTitle"/>
          </p:nvPr>
        </p:nvSpPr>
        <p:spPr>
          <a:xfrm>
            <a:off x="5646420" y="1168663"/>
            <a:ext cx="6104302" cy="2387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5646420" y="3809720"/>
            <a:ext cx="6104302" cy="142493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3200"/>
              <a:buNone/>
              <a:defRPr sz="3200">
                <a:solidFill>
                  <a:schemeClr val="lt1"/>
                </a:solidFill>
              </a:defRPr>
            </a:lvl1pPr>
            <a:lvl2pPr lvl="1" algn="ctr">
              <a:lnSpc>
                <a:spcPct val="100000"/>
              </a:lnSpc>
              <a:spcBef>
                <a:spcPts val="800"/>
              </a:spcBef>
              <a:spcAft>
                <a:spcPts val="0"/>
              </a:spcAft>
              <a:buSzPts val="2000"/>
              <a:buNone/>
              <a:defRPr sz="2000"/>
            </a:lvl2pPr>
            <a:lvl3pPr lvl="2" algn="ctr">
              <a:lnSpc>
                <a:spcPct val="100000"/>
              </a:lnSpc>
              <a:spcBef>
                <a:spcPts val="800"/>
              </a:spcBef>
              <a:spcAft>
                <a:spcPts val="0"/>
              </a:spcAft>
              <a:buSzPts val="1440"/>
              <a:buNone/>
              <a:defRPr sz="1800"/>
            </a:lvl3pPr>
            <a:lvl4pPr lvl="3" algn="ctr">
              <a:lnSpc>
                <a:spcPct val="90000"/>
              </a:lnSpc>
              <a:spcBef>
                <a:spcPts val="800"/>
              </a:spcBef>
              <a:spcAft>
                <a:spcPts val="0"/>
              </a:spcAft>
              <a:buClr>
                <a:srgbClr val="000000"/>
              </a:buClr>
              <a:buSzPts val="1600"/>
              <a:buNone/>
              <a:defRPr sz="1600"/>
            </a:lvl4pPr>
            <a:lvl5pPr lvl="4" algn="ctr">
              <a:lnSpc>
                <a:spcPct val="90000"/>
              </a:lnSpc>
              <a:spcBef>
                <a:spcPts val="500"/>
              </a:spcBef>
              <a:spcAft>
                <a:spcPts val="0"/>
              </a:spcAft>
              <a:buClr>
                <a:schemeClr val="accen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a:spLocks noGrp="1"/>
          </p:cNvSpPr>
          <p:nvPr>
            <p:ph type="pic" idx="2"/>
          </p:nvPr>
        </p:nvSpPr>
        <p:spPr>
          <a:xfrm>
            <a:off x="475250" y="808037"/>
            <a:ext cx="4713288" cy="52419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4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800"/>
              </a:spcBef>
              <a:spcAft>
                <a:spcPts val="0"/>
              </a:spcAft>
              <a:buClr>
                <a:schemeClr val="accent1"/>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800"/>
              </a:spcBef>
              <a:spcAft>
                <a:spcPts val="0"/>
              </a:spcAft>
              <a:buClr>
                <a:schemeClr val="accent1"/>
              </a:buClr>
              <a:buSzPts val="1920"/>
              <a:buFont typeface="Noto Sans Symbols"/>
              <a:buChar char="▪"/>
              <a:defRPr sz="2400" b="0" i="0" u="none" strike="noStrike" cap="none">
                <a:solidFill>
                  <a:srgbClr val="000000"/>
                </a:solidFill>
                <a:latin typeface="Arial"/>
                <a:ea typeface="Arial"/>
                <a:cs typeface="Arial"/>
                <a:sym typeface="Arial"/>
              </a:defRPr>
            </a:lvl3pPr>
            <a:lvl4pPr marR="0" lvl="3" algn="l" rtl="0">
              <a:lnSpc>
                <a:spcPct val="90000"/>
              </a:lnSpc>
              <a:spcBef>
                <a:spcPts val="8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90000"/>
              </a:lnSpc>
              <a:spcBef>
                <a:spcPts val="500"/>
              </a:spcBef>
              <a:spcAft>
                <a:spcPts val="0"/>
              </a:spcAft>
              <a:buClr>
                <a:schemeClr val="accent1"/>
              </a:buClr>
              <a:buSzPts val="3200"/>
              <a:buFont typeface="Arial"/>
              <a:buChar char="•"/>
              <a:defRPr sz="3200" b="1" i="0" u="none" strike="noStrike" cap="none">
                <a:solidFill>
                  <a:schemeClr val="accent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647086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2453D6-AC12-45CC-BE0D-504F54815B6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914400" y="1153123"/>
            <a:ext cx="10424160" cy="2387600"/>
          </a:xfrm>
        </p:spPr>
        <p:txBody>
          <a:bodyPr anchor="b"/>
          <a:lstStyle>
            <a:lvl1pPr algn="ctr">
              <a:defRPr sz="5400" baseline="0">
                <a:solidFill>
                  <a:schemeClr val="bg1"/>
                </a:solidFill>
              </a:defRPr>
            </a:lvl1pPr>
          </a:lstStyle>
          <a:p>
            <a:r>
              <a:rPr lang="en-US" dirty="0"/>
              <a:t>Title </a:t>
            </a:r>
          </a:p>
        </p:txBody>
      </p:sp>
      <p:sp>
        <p:nvSpPr>
          <p:cNvPr id="3" name="Subtitle 2"/>
          <p:cNvSpPr>
            <a:spLocks noGrp="1"/>
          </p:cNvSpPr>
          <p:nvPr>
            <p:ph type="subTitle" idx="1" hasCustomPrompt="1"/>
          </p:nvPr>
        </p:nvSpPr>
        <p:spPr>
          <a:xfrm>
            <a:off x="914400" y="3809720"/>
            <a:ext cx="10424160" cy="1424930"/>
          </a:xfrm>
          <a:noFill/>
        </p:spPr>
        <p:txBody>
          <a:bodyPr anchor="t"/>
          <a:lstStyle>
            <a:lvl1pPr marL="0" indent="0" algn="ctr">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sp>
        <p:nvSpPr>
          <p:cNvPr id="11" name="Copyright">
            <a:extLst>
              <a:ext uri="{FF2B5EF4-FFF2-40B4-BE49-F238E27FC236}">
                <a16:creationId xmlns:a16="http://schemas.microsoft.com/office/drawing/2014/main" id="{09216FC3-84E9-4B73-9DA8-CF771043770B}"/>
              </a:ext>
              <a:ext uri="{C183D7F6-B498-43B3-948B-1728B52AA6E4}">
                <adec:decorative xmlns:adec="http://schemas.microsoft.com/office/drawing/2017/decorative" val="0"/>
              </a:ext>
            </a:extLst>
          </p:cNvPr>
          <p:cNvSpPr txBox="1"/>
          <p:nvPr userDrawn="1"/>
        </p:nvSpPr>
        <p:spPr>
          <a:xfrm>
            <a:off x="2103120" y="6355080"/>
            <a:ext cx="8379026" cy="600164"/>
          </a:xfrm>
          <a:prstGeom prst="rect">
            <a:avLst/>
          </a:prstGeom>
          <a:noFill/>
        </p:spPr>
        <p:txBody>
          <a:bodyPr wrap="square" rtlCol="0">
            <a:spAutoFit/>
          </a:bodyPr>
          <a:lstStyle/>
          <a:p>
            <a:r>
              <a:rPr lang="en-US" sz="1100" kern="1200" dirty="0">
                <a:solidFill>
                  <a:schemeClr val="bg1"/>
                </a:solidFill>
                <a:latin typeface="+mn-lt"/>
                <a:ea typeface="+mn-ea"/>
                <a:cs typeface="+mn-cs"/>
              </a:rPr>
              <a:t>Coon, Introduction to Psychology, 16th Edition. © 2022 Cengage. All Rights Reserved. May not be scanned, copied or duplicated, or posted to a publicly accessible website, in whole or in part.</a:t>
            </a:r>
          </a:p>
          <a:p>
            <a:endParaRPr lang="en-US" sz="1100" kern="1200" dirty="0">
              <a:solidFill>
                <a:schemeClr val="bg1"/>
              </a:solidFill>
              <a:latin typeface="+mn-lt"/>
              <a:ea typeface="+mn-ea"/>
              <a:cs typeface="+mn-cs"/>
            </a:endParaRP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a:extLst>
              <a:ext uri="{FF2B5EF4-FFF2-40B4-BE49-F238E27FC236}">
                <a16:creationId xmlns:a16="http://schemas.microsoft.com/office/drawing/2014/main" id="{8D6FEA2F-362B-4EAB-BFA4-233A863C0DE7}"/>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Tree>
    <p:custDataLst>
      <p:tags r:id="rId1"/>
    </p:custDataLst>
    <p:extLst>
      <p:ext uri="{BB962C8B-B14F-4D97-AF65-F5344CB8AC3E}">
        <p14:creationId xmlns:p14="http://schemas.microsoft.com/office/powerpoint/2010/main" val="2032332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1773151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Firs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6E9E33-E057-4A6F-9659-AD275C64899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5646420" y="1168663"/>
            <a:ext cx="6104302" cy="2387600"/>
          </a:xfrm>
        </p:spPr>
        <p:txBody>
          <a:bodyPr anchor="b"/>
          <a:lstStyle>
            <a:lvl1pPr algn="l">
              <a:defRPr sz="4800" baseline="0">
                <a:solidFill>
                  <a:schemeClr val="bg1"/>
                </a:solidFill>
              </a:defRPr>
            </a:lvl1pPr>
          </a:lstStyle>
          <a:p>
            <a:r>
              <a:rPr lang="en-US" dirty="0"/>
              <a:t>Chapter Number</a:t>
            </a:r>
          </a:p>
        </p:txBody>
      </p:sp>
      <p:sp>
        <p:nvSpPr>
          <p:cNvPr id="3" name="Subtitle 2"/>
          <p:cNvSpPr>
            <a:spLocks noGrp="1"/>
          </p:cNvSpPr>
          <p:nvPr>
            <p:ph type="subTitle" idx="1" hasCustomPrompt="1"/>
          </p:nvPr>
        </p:nvSpPr>
        <p:spPr>
          <a:xfrm>
            <a:off x="5646420" y="3809720"/>
            <a:ext cx="6104302" cy="1424930"/>
          </a:xfrm>
          <a:noFill/>
        </p:spPr>
        <p:txBody>
          <a:bodyPr anchor="t"/>
          <a:lstStyle>
            <a:lvl1pPr marL="0" indent="0" algn="l">
              <a:lnSpc>
                <a:spcPct val="100000"/>
              </a:lnSpc>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Name</a:t>
            </a:r>
          </a:p>
        </p:txBody>
      </p:sp>
      <p:sp>
        <p:nvSpPr>
          <p:cNvPr id="12" name="Picture Placeholder 11">
            <a:extLst>
              <a:ext uri="{FF2B5EF4-FFF2-40B4-BE49-F238E27FC236}">
                <a16:creationId xmlns:a16="http://schemas.microsoft.com/office/drawing/2014/main" id="{7BF6BBBC-452C-48FA-A1E1-E851567E5383}"/>
              </a:ext>
            </a:extLst>
          </p:cNvPr>
          <p:cNvSpPr>
            <a:spLocks noGrp="1"/>
          </p:cNvSpPr>
          <p:nvPr>
            <p:ph type="pic" sz="quarter" idx="11" hasCustomPrompt="1"/>
          </p:nvPr>
        </p:nvSpPr>
        <p:spPr>
          <a:xfrm>
            <a:off x="475250" y="808037"/>
            <a:ext cx="4713288" cy="5241925"/>
          </a:xfrm>
        </p:spPr>
        <p:txBody>
          <a:bodyPr/>
          <a:lstStyle>
            <a:lvl1pPr marL="0" indent="0">
              <a:buNone/>
              <a:defRPr b="1">
                <a:solidFill>
                  <a:schemeClr val="bg1"/>
                </a:solidFill>
              </a:defRPr>
            </a:lvl1pPr>
          </a:lstStyle>
          <a:p>
            <a:r>
              <a:rPr lang="en-US" dirty="0"/>
              <a:t>Add Image Here</a:t>
            </a: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6B326DFF-C872-4426-8563-39BC58624663}"/>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
        <p:nvSpPr>
          <p:cNvPr id="10" name="TextBox 9">
            <a:extLst>
              <a:ext uri="{FF2B5EF4-FFF2-40B4-BE49-F238E27FC236}">
                <a16:creationId xmlns:a16="http://schemas.microsoft.com/office/drawing/2014/main" id="{CE3AF332-95FB-4C38-B052-38346EA1E15D}"/>
              </a:ext>
            </a:extLst>
          </p:cNvPr>
          <p:cNvSpPr txBox="1"/>
          <p:nvPr userDrawn="1"/>
        </p:nvSpPr>
        <p:spPr>
          <a:xfrm>
            <a:off x="2111399" y="6371557"/>
            <a:ext cx="8348445" cy="430887"/>
          </a:xfrm>
          <a:prstGeom prst="rect">
            <a:avLst/>
          </a:prstGeom>
          <a:noFill/>
        </p:spPr>
        <p:txBody>
          <a:bodyPr wrap="square">
            <a:spAutoFit/>
          </a:bodyPr>
          <a:lstStyle/>
          <a:p>
            <a:r>
              <a:rPr lang="en-US" sz="1100" kern="1200" dirty="0">
                <a:solidFill>
                  <a:schemeClr val="bg1"/>
                </a:solidFill>
                <a:latin typeface="+mn-lt"/>
                <a:ea typeface="+mn-ea"/>
                <a:cs typeface="+mn-cs"/>
              </a:rPr>
              <a:t>Coon, Introduction to Psychology, 16th Edition. © 2022 Cengage. All Rights Reserved. May not be scanned, copied or duplicated, or posted to a publicly accessible website, in whole or in part.</a:t>
            </a:r>
          </a:p>
        </p:txBody>
      </p:sp>
    </p:spTree>
    <p:custDataLst>
      <p:tags r:id="rId1"/>
    </p:custDataLst>
    <p:extLst>
      <p:ext uri="{BB962C8B-B14F-4D97-AF65-F5344CB8AC3E}">
        <p14:creationId xmlns:p14="http://schemas.microsoft.com/office/powerpoint/2010/main" val="3859337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Image/On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9" name="Content Placeholder"/>
          <p:cNvSpPr>
            <a:spLocks noGrp="1"/>
          </p:cNvSpPr>
          <p:nvPr>
            <p:ph sz="half" idx="2" hasCustomPrompt="1"/>
          </p:nvPr>
        </p:nvSpPr>
        <p:spPr>
          <a:xfrm>
            <a:off x="3624200" y="1825625"/>
            <a:ext cx="8090957" cy="435133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215423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76843" y="473246"/>
            <a:ext cx="11241915" cy="909670"/>
          </a:xfrm>
        </p:spPr>
        <p:txBody>
          <a:bodyPr/>
          <a:lstStyle>
            <a:lvl1pPr>
              <a:defRPr/>
            </a:lvl1pPr>
          </a:lstStyle>
          <a:p>
            <a:r>
              <a:rPr lang="en-US" dirty="0"/>
              <a:t>Slide Title</a:t>
            </a:r>
          </a:p>
        </p:txBody>
      </p:sp>
      <p:sp>
        <p:nvSpPr>
          <p:cNvPr id="6" name="Content Placeholder 2">
            <a:extLst>
              <a:ext uri="{FF2B5EF4-FFF2-40B4-BE49-F238E27FC236}">
                <a16:creationId xmlns:a16="http://schemas.microsoft.com/office/drawing/2014/main" id="{72EB7A33-D6FD-4ACA-9D6B-0B6FF455A81D}"/>
              </a:ext>
            </a:extLst>
          </p:cNvPr>
          <p:cNvSpPr>
            <a:spLocks noGrp="1"/>
          </p:cNvSpPr>
          <p:nvPr>
            <p:ph idx="11"/>
          </p:nvPr>
        </p:nvSpPr>
        <p:spPr>
          <a:xfrm>
            <a:off x="476844" y="1582938"/>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3" name="Content Placeholder Left"/>
          <p:cNvSpPr>
            <a:spLocks noGrp="1"/>
          </p:cNvSpPr>
          <p:nvPr>
            <p:ph sz="half" idx="1" hasCustomPrompt="1"/>
          </p:nvPr>
        </p:nvSpPr>
        <p:spPr>
          <a:xfrm>
            <a:off x="476844" y="2583180"/>
            <a:ext cx="3344530" cy="3593782"/>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7" name="Content Placeholder 2">
            <a:extLst>
              <a:ext uri="{FF2B5EF4-FFF2-40B4-BE49-F238E27FC236}">
                <a16:creationId xmlns:a16="http://schemas.microsoft.com/office/drawing/2014/main" id="{7FA33BDC-54C4-45B0-9977-6AD260A7B844}"/>
              </a:ext>
            </a:extLst>
          </p:cNvPr>
          <p:cNvSpPr>
            <a:spLocks noGrp="1"/>
          </p:cNvSpPr>
          <p:nvPr>
            <p:ph idx="12"/>
          </p:nvPr>
        </p:nvSpPr>
        <p:spPr>
          <a:xfrm>
            <a:off x="4423735" y="1582937"/>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5" name="Content Placeholder Middle">
            <a:extLst>
              <a:ext uri="{FF2B5EF4-FFF2-40B4-BE49-F238E27FC236}">
                <a16:creationId xmlns:a16="http://schemas.microsoft.com/office/drawing/2014/main" id="{1D13BCCE-AB68-426C-9401-BABA201385F3}"/>
              </a:ext>
            </a:extLst>
          </p:cNvPr>
          <p:cNvSpPr>
            <a:spLocks noGrp="1"/>
          </p:cNvSpPr>
          <p:nvPr>
            <p:ph sz="half" idx="10" hasCustomPrompt="1"/>
          </p:nvPr>
        </p:nvSpPr>
        <p:spPr>
          <a:xfrm>
            <a:off x="4423735" y="2583179"/>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8" name="Content Placeholder 2">
            <a:extLst>
              <a:ext uri="{FF2B5EF4-FFF2-40B4-BE49-F238E27FC236}">
                <a16:creationId xmlns:a16="http://schemas.microsoft.com/office/drawing/2014/main" id="{9F912163-109E-42CF-B7A9-36D05095C5E3}"/>
              </a:ext>
            </a:extLst>
          </p:cNvPr>
          <p:cNvSpPr>
            <a:spLocks noGrp="1"/>
          </p:cNvSpPr>
          <p:nvPr>
            <p:ph idx="13"/>
          </p:nvPr>
        </p:nvSpPr>
        <p:spPr>
          <a:xfrm>
            <a:off x="8366760" y="1588654"/>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4" name="Content Placeholder Right"/>
          <p:cNvSpPr>
            <a:spLocks noGrp="1"/>
          </p:cNvSpPr>
          <p:nvPr>
            <p:ph sz="half" idx="2" hasCustomPrompt="1"/>
          </p:nvPr>
        </p:nvSpPr>
        <p:spPr>
          <a:xfrm>
            <a:off x="8370626" y="2579767"/>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a:p>
            <a:pPr lvl="2"/>
            <a:endParaRPr lang="en-US" dirty="0"/>
          </a:p>
        </p:txBody>
      </p:sp>
    </p:spTree>
    <p:custDataLst>
      <p:tags r:id="rId1"/>
    </p:custDataLst>
    <p:extLst>
      <p:ext uri="{BB962C8B-B14F-4D97-AF65-F5344CB8AC3E}">
        <p14:creationId xmlns:p14="http://schemas.microsoft.com/office/powerpoint/2010/main" val="1038662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p:cSld name="2_Two Content">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476843" y="473245"/>
            <a:ext cx="11241915" cy="1217447"/>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1"/>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6"/>
          <p:cNvSpPr txBox="1">
            <a:spLocks noGrp="1"/>
          </p:cNvSpPr>
          <p:nvPr>
            <p:ph type="body" idx="1"/>
          </p:nvPr>
        </p:nvSpPr>
        <p:spPr>
          <a:xfrm>
            <a:off x="476843" y="1825625"/>
            <a:ext cx="5542956" cy="492443"/>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6"/>
          <p:cNvSpPr txBox="1">
            <a:spLocks noGrp="1"/>
          </p:cNvSpPr>
          <p:nvPr>
            <p:ph type="body" idx="2"/>
          </p:nvPr>
        </p:nvSpPr>
        <p:spPr>
          <a:xfrm>
            <a:off x="476843" y="2473693"/>
            <a:ext cx="5542957" cy="370327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3"/>
          </p:nvPr>
        </p:nvSpPr>
        <p:spPr>
          <a:xfrm>
            <a:off x="6172200" y="1825625"/>
            <a:ext cx="5542956" cy="492443"/>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body" idx="4"/>
          </p:nvPr>
        </p:nvSpPr>
        <p:spPr>
          <a:xfrm>
            <a:off x="6172200" y="2473691"/>
            <a:ext cx="5542956" cy="3703271"/>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71815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88288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76843" y="473246"/>
            <a:ext cx="11241915" cy="909670"/>
          </a:xfrm>
        </p:spPr>
        <p:txBody>
          <a:bodyPr/>
          <a:lstStyle>
            <a:lvl1pPr>
              <a:defRPr/>
            </a:lvl1pPr>
          </a:lstStyle>
          <a:p>
            <a:r>
              <a:rPr lang="en-US" dirty="0"/>
              <a:t>Slide Title</a:t>
            </a:r>
          </a:p>
        </p:txBody>
      </p:sp>
      <p:sp>
        <p:nvSpPr>
          <p:cNvPr id="6" name="Content Placeholder 2">
            <a:extLst>
              <a:ext uri="{FF2B5EF4-FFF2-40B4-BE49-F238E27FC236}">
                <a16:creationId xmlns:a16="http://schemas.microsoft.com/office/drawing/2014/main" id="{72EB7A33-D6FD-4ACA-9D6B-0B6FF455A81D}"/>
              </a:ext>
            </a:extLst>
          </p:cNvPr>
          <p:cNvSpPr>
            <a:spLocks noGrp="1"/>
          </p:cNvSpPr>
          <p:nvPr>
            <p:ph idx="11"/>
          </p:nvPr>
        </p:nvSpPr>
        <p:spPr>
          <a:xfrm>
            <a:off x="476844" y="1582938"/>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3" name="Content Placeholder Left"/>
          <p:cNvSpPr>
            <a:spLocks noGrp="1"/>
          </p:cNvSpPr>
          <p:nvPr>
            <p:ph sz="half" idx="1" hasCustomPrompt="1"/>
          </p:nvPr>
        </p:nvSpPr>
        <p:spPr>
          <a:xfrm>
            <a:off x="476844" y="2583180"/>
            <a:ext cx="3344530" cy="3593782"/>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7" name="Content Placeholder 2">
            <a:extLst>
              <a:ext uri="{FF2B5EF4-FFF2-40B4-BE49-F238E27FC236}">
                <a16:creationId xmlns:a16="http://schemas.microsoft.com/office/drawing/2014/main" id="{7FA33BDC-54C4-45B0-9977-6AD260A7B844}"/>
              </a:ext>
            </a:extLst>
          </p:cNvPr>
          <p:cNvSpPr>
            <a:spLocks noGrp="1"/>
          </p:cNvSpPr>
          <p:nvPr>
            <p:ph idx="12"/>
          </p:nvPr>
        </p:nvSpPr>
        <p:spPr>
          <a:xfrm>
            <a:off x="4423735" y="1582937"/>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5" name="Content Placeholder Middle">
            <a:extLst>
              <a:ext uri="{FF2B5EF4-FFF2-40B4-BE49-F238E27FC236}">
                <a16:creationId xmlns:a16="http://schemas.microsoft.com/office/drawing/2014/main" id="{1D13BCCE-AB68-426C-9401-BABA201385F3}"/>
              </a:ext>
            </a:extLst>
          </p:cNvPr>
          <p:cNvSpPr>
            <a:spLocks noGrp="1"/>
          </p:cNvSpPr>
          <p:nvPr>
            <p:ph sz="half" idx="10" hasCustomPrompt="1"/>
          </p:nvPr>
        </p:nvSpPr>
        <p:spPr>
          <a:xfrm>
            <a:off x="4423735" y="2583179"/>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8" name="Content Placeholder 2">
            <a:extLst>
              <a:ext uri="{FF2B5EF4-FFF2-40B4-BE49-F238E27FC236}">
                <a16:creationId xmlns:a16="http://schemas.microsoft.com/office/drawing/2014/main" id="{9F912163-109E-42CF-B7A9-36D05095C5E3}"/>
              </a:ext>
            </a:extLst>
          </p:cNvPr>
          <p:cNvSpPr>
            <a:spLocks noGrp="1"/>
          </p:cNvSpPr>
          <p:nvPr>
            <p:ph idx="13"/>
          </p:nvPr>
        </p:nvSpPr>
        <p:spPr>
          <a:xfrm>
            <a:off x="8366760" y="1588654"/>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4" name="Content Placeholder Right"/>
          <p:cNvSpPr>
            <a:spLocks noGrp="1"/>
          </p:cNvSpPr>
          <p:nvPr>
            <p:ph sz="half" idx="2" hasCustomPrompt="1"/>
          </p:nvPr>
        </p:nvSpPr>
        <p:spPr>
          <a:xfrm>
            <a:off x="8370626" y="2579767"/>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a:p>
            <a:pPr lvl="2"/>
            <a:endParaRPr lang="en-US" dirty="0"/>
          </a:p>
        </p:txBody>
      </p:sp>
    </p:spTree>
    <p:custDataLst>
      <p:tags r:id="rId1"/>
    </p:custDataLst>
    <p:extLst>
      <p:ext uri="{BB962C8B-B14F-4D97-AF65-F5344CB8AC3E}">
        <p14:creationId xmlns:p14="http://schemas.microsoft.com/office/powerpoint/2010/main" val="1981149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1136694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9265166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2478439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47324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8767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2621900"/>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10" name="Content Placeholder Bottom"/>
          <p:cNvSpPr>
            <a:spLocks noGrp="1"/>
          </p:cNvSpPr>
          <p:nvPr>
            <p:ph type="body" sz="quarter" idx="13" hasCustomPrompt="1"/>
          </p:nvPr>
        </p:nvSpPr>
        <p:spPr>
          <a:xfrm>
            <a:off x="476844" y="5395327"/>
            <a:ext cx="11241914" cy="951787"/>
          </a:xfrm>
        </p:spPr>
        <p:txBody>
          <a:bodyPr/>
          <a:lstStyle>
            <a:lvl1pPr marL="112713" indent="-112713">
              <a:defRPr sz="900" b="0">
                <a:solidFill>
                  <a:srgbClr val="000000"/>
                </a:solidFill>
              </a:defRPr>
            </a:lvl1pPr>
            <a:lvl2pPr marL="336550" indent="-112713">
              <a:defRPr sz="900" b="0">
                <a:solidFill>
                  <a:srgbClr val="000000"/>
                </a:solidFill>
              </a:defRPr>
            </a:lvl2pPr>
            <a:lvl3pPr marL="685800" indent="-168275">
              <a:defRPr sz="900" b="0">
                <a:solidFill>
                  <a:srgbClr val="000000"/>
                </a:solidFill>
              </a:defRPr>
            </a:lvl3pPr>
            <a:lvl4pPr>
              <a:defRPr sz="900" b="0"/>
            </a:lvl4pPr>
            <a:lvl5pPr>
              <a:defRPr sz="900" b="0"/>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052894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Images">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36831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5769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1505492"/>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6" name="Content Placeholder 1">
            <a:extLst>
              <a:ext uri="{FF2B5EF4-FFF2-40B4-BE49-F238E27FC236}">
                <a16:creationId xmlns:a16="http://schemas.microsoft.com/office/drawing/2014/main" id="{B7E0CC24-A3CA-45F3-BF2B-B8EB09000563}"/>
              </a:ext>
            </a:extLst>
          </p:cNvPr>
          <p:cNvSpPr>
            <a:spLocks noGrp="1"/>
          </p:cNvSpPr>
          <p:nvPr>
            <p:ph idx="10" hasCustomPrompt="1"/>
          </p:nvPr>
        </p:nvSpPr>
        <p:spPr>
          <a:xfrm>
            <a:off x="476844" y="4310385"/>
            <a:ext cx="2563240" cy="2024480"/>
          </a:xfrm>
        </p:spPr>
        <p:txBody>
          <a:bodyPr/>
          <a:lstStyle>
            <a:lvl1pPr marL="0" indent="0" algn="ctr">
              <a:buNone/>
              <a:defRPr>
                <a:solidFill>
                  <a:srgbClr val="000000"/>
                </a:solidFill>
              </a:defRPr>
            </a:lvl1pPr>
          </a:lstStyle>
          <a:p>
            <a:pPr lvl="0"/>
            <a:r>
              <a:rPr lang="en-US" dirty="0"/>
              <a:t>Insert here 1</a:t>
            </a:r>
          </a:p>
        </p:txBody>
      </p:sp>
      <p:sp>
        <p:nvSpPr>
          <p:cNvPr id="7" name="Content Placeholder 2">
            <a:extLst>
              <a:ext uri="{FF2B5EF4-FFF2-40B4-BE49-F238E27FC236}">
                <a16:creationId xmlns:a16="http://schemas.microsoft.com/office/drawing/2014/main" id="{0065DFA3-2F0A-45C7-8124-3D672EB9205A}"/>
              </a:ext>
            </a:extLst>
          </p:cNvPr>
          <p:cNvSpPr>
            <a:spLocks noGrp="1"/>
          </p:cNvSpPr>
          <p:nvPr>
            <p:ph idx="11" hasCustomPrompt="1"/>
          </p:nvPr>
        </p:nvSpPr>
        <p:spPr>
          <a:xfrm>
            <a:off x="3382488" y="4310385"/>
            <a:ext cx="2563240" cy="2024480"/>
          </a:xfrm>
        </p:spPr>
        <p:txBody>
          <a:bodyPr/>
          <a:lstStyle>
            <a:lvl1pPr marL="0" indent="0" algn="ctr">
              <a:buNone/>
              <a:defRPr>
                <a:solidFill>
                  <a:srgbClr val="000000"/>
                </a:solidFill>
              </a:defRPr>
            </a:lvl1pPr>
          </a:lstStyle>
          <a:p>
            <a:pPr lvl="0"/>
            <a:r>
              <a:rPr lang="en-US" dirty="0"/>
              <a:t>Insert here 2</a:t>
            </a:r>
          </a:p>
        </p:txBody>
      </p:sp>
      <p:sp>
        <p:nvSpPr>
          <p:cNvPr id="9" name="Content Placeholder 3">
            <a:extLst>
              <a:ext uri="{FF2B5EF4-FFF2-40B4-BE49-F238E27FC236}">
                <a16:creationId xmlns:a16="http://schemas.microsoft.com/office/drawing/2014/main" id="{5EAAA4B2-2F70-4899-9014-89954C200D50}"/>
              </a:ext>
            </a:extLst>
          </p:cNvPr>
          <p:cNvSpPr>
            <a:spLocks noGrp="1"/>
          </p:cNvSpPr>
          <p:nvPr>
            <p:ph idx="13" hasCustomPrompt="1"/>
          </p:nvPr>
        </p:nvSpPr>
        <p:spPr>
          <a:xfrm>
            <a:off x="6281896" y="4319291"/>
            <a:ext cx="2563240" cy="2024480"/>
          </a:xfrm>
        </p:spPr>
        <p:txBody>
          <a:bodyPr/>
          <a:lstStyle>
            <a:lvl1pPr marL="0" indent="0" algn="ctr">
              <a:buNone/>
              <a:defRPr>
                <a:solidFill>
                  <a:srgbClr val="000000"/>
                </a:solidFill>
              </a:defRPr>
            </a:lvl1pPr>
          </a:lstStyle>
          <a:p>
            <a:pPr lvl="0"/>
            <a:r>
              <a:rPr lang="en-US" dirty="0"/>
              <a:t>Insert here 3</a:t>
            </a:r>
          </a:p>
        </p:txBody>
      </p:sp>
      <p:sp>
        <p:nvSpPr>
          <p:cNvPr id="11" name="Content Placeholder 4">
            <a:extLst>
              <a:ext uri="{FF2B5EF4-FFF2-40B4-BE49-F238E27FC236}">
                <a16:creationId xmlns:a16="http://schemas.microsoft.com/office/drawing/2014/main" id="{138B1A98-C967-4B94-B1F7-E158393317F4}"/>
              </a:ext>
            </a:extLst>
          </p:cNvPr>
          <p:cNvSpPr>
            <a:spLocks noGrp="1"/>
          </p:cNvSpPr>
          <p:nvPr>
            <p:ph idx="15" hasCustomPrompt="1"/>
          </p:nvPr>
        </p:nvSpPr>
        <p:spPr>
          <a:xfrm>
            <a:off x="9151916" y="4319291"/>
            <a:ext cx="2563240" cy="2024480"/>
          </a:xfrm>
        </p:spPr>
        <p:txBody>
          <a:bodyPr/>
          <a:lstStyle>
            <a:lvl1pPr marL="0" indent="0" algn="ctr">
              <a:buNone/>
              <a:defRPr>
                <a:solidFill>
                  <a:srgbClr val="000000"/>
                </a:solidFill>
              </a:defRPr>
            </a:lvl1pPr>
          </a:lstStyle>
          <a:p>
            <a:pPr lvl="0"/>
            <a:r>
              <a:rPr lang="en-US" dirty="0"/>
              <a:t>Insert here 4</a:t>
            </a:r>
          </a:p>
        </p:txBody>
      </p:sp>
    </p:spTree>
    <p:custDataLst>
      <p:tags r:id="rId1"/>
    </p:custDataLst>
    <p:extLst>
      <p:ext uri="{BB962C8B-B14F-4D97-AF65-F5344CB8AC3E}">
        <p14:creationId xmlns:p14="http://schemas.microsoft.com/office/powerpoint/2010/main" val="310527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 Image/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1"/>
          <p:cNvSpPr>
            <a:spLocks noGrp="1"/>
          </p:cNvSpPr>
          <p:nvPr>
            <p:ph idx="1" hasCustomPrompt="1"/>
          </p:nvPr>
        </p:nvSpPr>
        <p:spPr>
          <a:xfrm>
            <a:off x="476844" y="1944375"/>
            <a:ext cx="2563240" cy="2024480"/>
          </a:xfrm>
        </p:spPr>
        <p:txBody>
          <a:bodyPr/>
          <a:lstStyle>
            <a:lvl1pPr marL="0" indent="0" algn="ctr">
              <a:buNone/>
              <a:defRPr>
                <a:solidFill>
                  <a:srgbClr val="000000"/>
                </a:solidFill>
              </a:defRPr>
            </a:lvl1pPr>
          </a:lstStyle>
          <a:p>
            <a:pPr lvl="0"/>
            <a:r>
              <a:rPr lang="en-US" dirty="0"/>
              <a:t>Insert here 1</a:t>
            </a:r>
          </a:p>
        </p:txBody>
      </p:sp>
      <p:sp>
        <p:nvSpPr>
          <p:cNvPr id="15" name="Content Placeholder 2">
            <a:extLst>
              <a:ext uri="{FF2B5EF4-FFF2-40B4-BE49-F238E27FC236}">
                <a16:creationId xmlns:a16="http://schemas.microsoft.com/office/drawing/2014/main" id="{A951D41C-52EA-4F3C-BC8E-A9309F4EB627}"/>
              </a:ext>
            </a:extLst>
          </p:cNvPr>
          <p:cNvSpPr>
            <a:spLocks noGrp="1"/>
          </p:cNvSpPr>
          <p:nvPr>
            <p:ph idx="11" hasCustomPrompt="1"/>
          </p:nvPr>
        </p:nvSpPr>
        <p:spPr>
          <a:xfrm>
            <a:off x="3382488" y="1944375"/>
            <a:ext cx="2563240" cy="2024480"/>
          </a:xfrm>
        </p:spPr>
        <p:txBody>
          <a:bodyPr/>
          <a:lstStyle>
            <a:lvl1pPr marL="0" indent="0" algn="ctr">
              <a:buNone/>
              <a:defRPr>
                <a:solidFill>
                  <a:srgbClr val="000000"/>
                </a:solidFill>
              </a:defRPr>
            </a:lvl1pPr>
          </a:lstStyle>
          <a:p>
            <a:pPr lvl="0"/>
            <a:r>
              <a:rPr lang="en-US" dirty="0"/>
              <a:t>Insert here 2</a:t>
            </a:r>
          </a:p>
        </p:txBody>
      </p:sp>
      <p:sp>
        <p:nvSpPr>
          <p:cNvPr id="17" name="Content Placeholder 3">
            <a:extLst>
              <a:ext uri="{FF2B5EF4-FFF2-40B4-BE49-F238E27FC236}">
                <a16:creationId xmlns:a16="http://schemas.microsoft.com/office/drawing/2014/main" id="{1CD2ACDE-E8DF-4B19-9DBB-017510EECF31}"/>
              </a:ext>
            </a:extLst>
          </p:cNvPr>
          <p:cNvSpPr>
            <a:spLocks noGrp="1"/>
          </p:cNvSpPr>
          <p:nvPr>
            <p:ph idx="13" hasCustomPrompt="1"/>
          </p:nvPr>
        </p:nvSpPr>
        <p:spPr>
          <a:xfrm>
            <a:off x="6281896" y="1953281"/>
            <a:ext cx="2563240" cy="2024480"/>
          </a:xfrm>
        </p:spPr>
        <p:txBody>
          <a:bodyPr/>
          <a:lstStyle>
            <a:lvl1pPr marL="0" indent="0" algn="ctr">
              <a:buNone/>
              <a:defRPr>
                <a:solidFill>
                  <a:srgbClr val="000000"/>
                </a:solidFill>
              </a:defRPr>
            </a:lvl1pPr>
          </a:lstStyle>
          <a:p>
            <a:pPr lvl="0"/>
            <a:r>
              <a:rPr lang="en-US" dirty="0"/>
              <a:t>Insert here 3</a:t>
            </a:r>
          </a:p>
        </p:txBody>
      </p:sp>
      <p:sp>
        <p:nvSpPr>
          <p:cNvPr id="19" name="Content Placeholder 4">
            <a:extLst>
              <a:ext uri="{FF2B5EF4-FFF2-40B4-BE49-F238E27FC236}">
                <a16:creationId xmlns:a16="http://schemas.microsoft.com/office/drawing/2014/main" id="{F18F8C24-8F67-4A0C-8E2F-54E8026EAD00}"/>
              </a:ext>
            </a:extLst>
          </p:cNvPr>
          <p:cNvSpPr>
            <a:spLocks noGrp="1"/>
          </p:cNvSpPr>
          <p:nvPr>
            <p:ph idx="15" hasCustomPrompt="1"/>
          </p:nvPr>
        </p:nvSpPr>
        <p:spPr>
          <a:xfrm>
            <a:off x="9151916" y="1953281"/>
            <a:ext cx="2563240" cy="2024480"/>
          </a:xfrm>
        </p:spPr>
        <p:txBody>
          <a:bodyPr/>
          <a:lstStyle>
            <a:lvl1pPr marL="0" indent="0" algn="ctr">
              <a:buNone/>
              <a:defRPr>
                <a:solidFill>
                  <a:srgbClr val="000000"/>
                </a:solidFill>
              </a:defRPr>
            </a:lvl1pPr>
          </a:lstStyle>
          <a:p>
            <a:pPr lvl="0"/>
            <a:r>
              <a:rPr lang="en-US" dirty="0"/>
              <a:t>Insert here 4</a:t>
            </a:r>
          </a:p>
        </p:txBody>
      </p:sp>
      <p:sp>
        <p:nvSpPr>
          <p:cNvPr id="9" name="Content Placeholder 5">
            <a:extLst>
              <a:ext uri="{FF2B5EF4-FFF2-40B4-BE49-F238E27FC236}">
                <a16:creationId xmlns:a16="http://schemas.microsoft.com/office/drawing/2014/main" id="{1950DDEC-E898-4F6D-A7F2-930A23B3C11F}"/>
              </a:ext>
            </a:extLst>
          </p:cNvPr>
          <p:cNvSpPr>
            <a:spLocks noGrp="1"/>
          </p:cNvSpPr>
          <p:nvPr>
            <p:ph idx="10" hasCustomPrompt="1"/>
          </p:nvPr>
        </p:nvSpPr>
        <p:spPr>
          <a:xfrm>
            <a:off x="476843" y="4128059"/>
            <a:ext cx="2563241" cy="2024480"/>
          </a:xfrm>
        </p:spPr>
        <p:txBody>
          <a:bodyPr/>
          <a:lstStyle>
            <a:lvl1pPr marL="0" indent="0" algn="ctr">
              <a:buNone/>
              <a:defRPr>
                <a:solidFill>
                  <a:srgbClr val="000000"/>
                </a:solidFill>
              </a:defRPr>
            </a:lvl1pPr>
          </a:lstStyle>
          <a:p>
            <a:pPr lvl="0"/>
            <a:r>
              <a:rPr lang="en-US" dirty="0"/>
              <a:t>Insert here 5</a:t>
            </a:r>
          </a:p>
        </p:txBody>
      </p:sp>
      <p:sp>
        <p:nvSpPr>
          <p:cNvPr id="16" name="Content Placeholder 6">
            <a:extLst>
              <a:ext uri="{FF2B5EF4-FFF2-40B4-BE49-F238E27FC236}">
                <a16:creationId xmlns:a16="http://schemas.microsoft.com/office/drawing/2014/main" id="{B7548D5A-3DFF-4FF5-A587-74246B76C1A7}"/>
              </a:ext>
            </a:extLst>
          </p:cNvPr>
          <p:cNvSpPr>
            <a:spLocks noGrp="1"/>
          </p:cNvSpPr>
          <p:nvPr>
            <p:ph idx="12" hasCustomPrompt="1"/>
          </p:nvPr>
        </p:nvSpPr>
        <p:spPr>
          <a:xfrm>
            <a:off x="3382487" y="4128059"/>
            <a:ext cx="2563241" cy="2024480"/>
          </a:xfrm>
        </p:spPr>
        <p:txBody>
          <a:bodyPr/>
          <a:lstStyle>
            <a:lvl1pPr marL="0" indent="0" algn="ctr">
              <a:buNone/>
              <a:defRPr>
                <a:solidFill>
                  <a:srgbClr val="000000"/>
                </a:solidFill>
              </a:defRPr>
            </a:lvl1pPr>
          </a:lstStyle>
          <a:p>
            <a:pPr lvl="0"/>
            <a:r>
              <a:rPr lang="en-US" dirty="0"/>
              <a:t>Insert here 6</a:t>
            </a:r>
          </a:p>
        </p:txBody>
      </p:sp>
      <p:sp>
        <p:nvSpPr>
          <p:cNvPr id="18" name="Content Placeholder 7">
            <a:extLst>
              <a:ext uri="{FF2B5EF4-FFF2-40B4-BE49-F238E27FC236}">
                <a16:creationId xmlns:a16="http://schemas.microsoft.com/office/drawing/2014/main" id="{A24E382A-7ED1-49CB-8053-85276CAEB9B2}"/>
              </a:ext>
            </a:extLst>
          </p:cNvPr>
          <p:cNvSpPr>
            <a:spLocks noGrp="1"/>
          </p:cNvSpPr>
          <p:nvPr>
            <p:ph idx="14" hasCustomPrompt="1"/>
          </p:nvPr>
        </p:nvSpPr>
        <p:spPr>
          <a:xfrm>
            <a:off x="6281895" y="4136965"/>
            <a:ext cx="2563241" cy="2024480"/>
          </a:xfrm>
        </p:spPr>
        <p:txBody>
          <a:bodyPr/>
          <a:lstStyle>
            <a:lvl1pPr marL="0" indent="0" algn="ctr">
              <a:buNone/>
              <a:defRPr>
                <a:solidFill>
                  <a:srgbClr val="000000"/>
                </a:solidFill>
              </a:defRPr>
            </a:lvl1pPr>
          </a:lstStyle>
          <a:p>
            <a:pPr lvl="0"/>
            <a:r>
              <a:rPr lang="en-US" dirty="0"/>
              <a:t>Insert here 7</a:t>
            </a:r>
          </a:p>
        </p:txBody>
      </p:sp>
      <p:sp>
        <p:nvSpPr>
          <p:cNvPr id="20" name="Content Placeholder 8">
            <a:extLst>
              <a:ext uri="{FF2B5EF4-FFF2-40B4-BE49-F238E27FC236}">
                <a16:creationId xmlns:a16="http://schemas.microsoft.com/office/drawing/2014/main" id="{AC6187B3-59CD-4356-83E5-962B5ACC4AEB}"/>
              </a:ext>
            </a:extLst>
          </p:cNvPr>
          <p:cNvSpPr>
            <a:spLocks noGrp="1"/>
          </p:cNvSpPr>
          <p:nvPr>
            <p:ph idx="16" hasCustomPrompt="1"/>
          </p:nvPr>
        </p:nvSpPr>
        <p:spPr>
          <a:xfrm>
            <a:off x="9151915" y="4136965"/>
            <a:ext cx="2563241" cy="2024480"/>
          </a:xfrm>
        </p:spPr>
        <p:txBody>
          <a:bodyPr/>
          <a:lstStyle>
            <a:lvl1pPr marL="0" indent="0" algn="ctr">
              <a:buNone/>
              <a:defRPr>
                <a:solidFill>
                  <a:srgbClr val="000000"/>
                </a:solidFill>
              </a:defRPr>
            </a:lvl1pPr>
          </a:lstStyle>
          <a:p>
            <a:pPr lvl="0"/>
            <a:r>
              <a:rPr lang="en-US" dirty="0"/>
              <a:t>Insert here 8</a:t>
            </a:r>
          </a:p>
        </p:txBody>
      </p:sp>
    </p:spTree>
    <p:custDataLst>
      <p:tags r:id="rId1"/>
    </p:custDataLst>
    <p:extLst>
      <p:ext uri="{BB962C8B-B14F-4D97-AF65-F5344CB8AC3E}">
        <p14:creationId xmlns:p14="http://schemas.microsoft.com/office/powerpoint/2010/main" val="2793805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On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9" name="Content Placeholder"/>
          <p:cNvSpPr>
            <a:spLocks noGrp="1"/>
          </p:cNvSpPr>
          <p:nvPr>
            <p:ph sz="half" idx="2" hasCustomPrompt="1"/>
          </p:nvPr>
        </p:nvSpPr>
        <p:spPr>
          <a:xfrm>
            <a:off x="3624200" y="1825625"/>
            <a:ext cx="8090957" cy="435133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26254993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3CEB08-7511-4ACD-A0D7-6D08EF1B42A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2">
                    <a:lumMod val="10000"/>
                  </a:schemeClr>
                </a:solidFill>
                <a:latin typeface="+mn-lt"/>
              </a:rPr>
              <a:pPr/>
              <a:t>‹#›</a:t>
            </a:fld>
            <a:endParaRPr lang="en-US" sz="1100" dirty="0">
              <a:solidFill>
                <a:schemeClr val="bg2">
                  <a:lumMod val="10000"/>
                </a:schemeClr>
              </a:solidFill>
              <a:latin typeface="+mn-lt"/>
            </a:endParaRPr>
          </a:p>
        </p:txBody>
      </p:sp>
      <p:sp>
        <p:nvSpPr>
          <p:cNvPr id="2" name="Title Placeholder"/>
          <p:cNvSpPr>
            <a:spLocks noGrp="1"/>
          </p:cNvSpPr>
          <p:nvPr>
            <p:ph type="title"/>
          </p:nvPr>
        </p:nvSpPr>
        <p:spPr>
          <a:xfrm>
            <a:off x="476843" y="473245"/>
            <a:ext cx="11241915" cy="1217447"/>
          </a:xfrm>
          <a:prstGeom prst="rect">
            <a:avLst/>
          </a:prstGeom>
        </p:spPr>
        <p:txBody>
          <a:bodyPr vert="horz" lIns="91440" tIns="45720" rIns="91440" bIns="45720" rtlCol="0" anchor="t">
            <a:noAutofit/>
          </a:bodyPr>
          <a:lstStyle/>
          <a:p>
            <a:r>
              <a:rPr lang="en-US" dirty="0"/>
              <a:t>Slide Title</a:t>
            </a:r>
            <a:br>
              <a:rPr lang="en-US" dirty="0"/>
            </a:br>
            <a:endParaRPr lang="en-US" dirty="0"/>
          </a:p>
        </p:txBody>
      </p:sp>
      <p:sp>
        <p:nvSpPr>
          <p:cNvPr id="3" name="Text Placeholder 2"/>
          <p:cNvSpPr>
            <a:spLocks noGrp="1"/>
          </p:cNvSpPr>
          <p:nvPr>
            <p:ph type="body" idx="1"/>
          </p:nvPr>
        </p:nvSpPr>
        <p:spPr>
          <a:xfrm>
            <a:off x="476843" y="1825625"/>
            <a:ext cx="11241915" cy="4351338"/>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a:p>
            <a:pPr lvl="3"/>
            <a:r>
              <a:rPr lang="en-US" dirty="0"/>
              <a:t>Fourth Level</a:t>
            </a:r>
          </a:p>
        </p:txBody>
      </p:sp>
      <p:pic>
        <p:nvPicPr>
          <p:cNvPr id="5" name="Logo">
            <a:extLst>
              <a:ext uri="{FF2B5EF4-FFF2-40B4-BE49-F238E27FC236}">
                <a16:creationId xmlns:a16="http://schemas.microsoft.com/office/drawing/2014/main" id="{7D9DE7A7-3324-4B9D-A406-42B62C5A8F9E}"/>
              </a:ext>
              <a:ext uri="{C183D7F6-B498-43B3-948B-1728B52AA6E4}">
                <adec:decorative xmlns:adec="http://schemas.microsoft.com/office/drawing/2017/decorative" val="1"/>
              </a:ext>
            </a:extLst>
          </p:cNvPr>
          <p:cNvPicPr>
            <a:picLocks noChangeAspect="1"/>
          </p:cNvPicPr>
          <p:nvPr userDrawn="1"/>
        </p:nvPicPr>
        <p:blipFill>
          <a:blip r:embed="rId33" cstate="email">
            <a:extLst>
              <a:ext uri="{28A0092B-C50C-407E-A947-70E740481C1C}">
                <a14:useLocalDpi xmlns:a14="http://schemas.microsoft.com/office/drawing/2010/main"/>
              </a:ext>
            </a:extLst>
          </a:blip>
          <a:srcRect/>
          <a:stretch>
            <a:fillRect/>
          </a:stretch>
        </p:blipFill>
        <p:spPr bwMode="auto">
          <a:xfrm>
            <a:off x="422286" y="6444088"/>
            <a:ext cx="1262321" cy="2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pyright">
            <a:extLst>
              <a:ext uri="{FF2B5EF4-FFF2-40B4-BE49-F238E27FC236}">
                <a16:creationId xmlns:a16="http://schemas.microsoft.com/office/drawing/2014/main" id="{0E6636BF-D3CC-4DFC-A057-41CF18719446}"/>
              </a:ext>
              <a:ext uri="{C183D7F6-B498-43B3-948B-1728B52AA6E4}">
                <adec:decorative xmlns:adec="http://schemas.microsoft.com/office/drawing/2017/decorative" val="1"/>
              </a:ext>
            </a:extLst>
          </p:cNvPr>
          <p:cNvSpPr txBox="1"/>
          <p:nvPr userDrawn="1"/>
        </p:nvSpPr>
        <p:spPr>
          <a:xfrm>
            <a:off x="2103120" y="6355080"/>
            <a:ext cx="8288655" cy="6001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a:solidFill>
                  <a:schemeClr val="accent1"/>
                </a:solidFill>
                <a:latin typeface="+mn-lt"/>
              </a:rPr>
              <a:t>Coon, Introduction to Psychology, 16th Edition. © 2022 Cengage. All Rights Reserved. May not be scanned, copied or duplicated, or posted to a publicly accessible website, in whole or in part.</a:t>
            </a:r>
          </a:p>
          <a:p>
            <a:endParaRPr lang="en-US" sz="1100" dirty="0">
              <a:solidFill>
                <a:schemeClr val="accent1"/>
              </a:solidFill>
              <a:latin typeface="+mn-lt"/>
            </a:endParaRPr>
          </a:p>
        </p:txBody>
      </p:sp>
    </p:spTree>
    <p:custDataLst>
      <p:tags r:id="rId32"/>
    </p:custDataLst>
    <p:extLst>
      <p:ext uri="{BB962C8B-B14F-4D97-AF65-F5344CB8AC3E}">
        <p14:creationId xmlns:p14="http://schemas.microsoft.com/office/powerpoint/2010/main" val="29826996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709" r:id="rId22"/>
    <p:sldLayoutId id="2147483698" r:id="rId23"/>
    <p:sldLayoutId id="2147483699" r:id="rId24"/>
    <p:sldLayoutId id="2147483700" r:id="rId25"/>
    <p:sldLayoutId id="2147483701" r:id="rId26"/>
    <p:sldLayoutId id="2147483703" r:id="rId27"/>
    <p:sldLayoutId id="2147483704" r:id="rId28"/>
    <p:sldLayoutId id="2147483705" r:id="rId29"/>
    <p:sldLayoutId id="2147483706" r:id="rId30"/>
  </p:sldLayoutIdLst>
  <p:hf hdr="0" ftr="0" dt="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b="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spcAft>
          <a:spcPts val="800"/>
        </a:spcAft>
        <a:buClr>
          <a:schemeClr val="accent1"/>
        </a:buClr>
        <a:buFont typeface="Arial" panose="020B0604020202020204" pitchFamily="34" charset="0"/>
        <a:buChar char="−"/>
        <a:defRPr sz="2400" b="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spcAft>
          <a:spcPts val="800"/>
        </a:spcAft>
        <a:buClr>
          <a:schemeClr val="accent1"/>
        </a:buClr>
        <a:buSzPct val="80000"/>
        <a:buFont typeface="Wingdings" panose="05000000000000000000" pitchFamily="2" charset="2"/>
        <a:buChar char="§"/>
        <a:defRPr sz="2400" b="0" kern="1200">
          <a:solidFill>
            <a:srgbClr val="000000"/>
          </a:solidFill>
          <a:latin typeface="+mn-lt"/>
          <a:ea typeface="+mn-ea"/>
          <a:cs typeface="+mn-cs"/>
        </a:defRPr>
      </a:lvl3pPr>
      <a:lvl4pPr marL="1714500" indent="-342900" algn="l" defTabSz="914400" rtl="0" eaLnBrk="1" latinLnBrk="0" hangingPunct="1">
        <a:lnSpc>
          <a:spcPct val="90000"/>
        </a:lnSpc>
        <a:spcBef>
          <a:spcPts val="500"/>
        </a:spcBef>
        <a:buSzPct val="100000"/>
        <a:buFont typeface="Arial" panose="020B0604020202020204" pitchFamily="34" charset="0"/>
        <a:buChar char="•"/>
        <a:defRPr sz="2400" b="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67698B-A375-5141-8346-39EB00FD63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A82795-DE93-EA73-A3F1-472CDF6210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196AA-CFA6-7743-54FB-CBE9A88228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8BE4A-C3DC-41E3-BF63-079428166676}" type="datetimeFigureOut">
              <a:rPr lang="en-US" smtClean="0"/>
              <a:t>9/17/2023</a:t>
            </a:fld>
            <a:endParaRPr lang="en-US"/>
          </a:p>
        </p:txBody>
      </p:sp>
      <p:sp>
        <p:nvSpPr>
          <p:cNvPr id="5" name="Footer Placeholder 4">
            <a:extLst>
              <a:ext uri="{FF2B5EF4-FFF2-40B4-BE49-F238E27FC236}">
                <a16:creationId xmlns:a16="http://schemas.microsoft.com/office/drawing/2014/main" id="{2F3A75E9-DCC1-BB74-C7ED-10349C317B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D75A97-F990-AD1A-EA74-2AF1AE5AC6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E9713-2253-493C-9A0C-C29D80C5115B}" type="slidenum">
              <a:rPr lang="en-US" smtClean="0"/>
              <a:t>‹#›</a:t>
            </a:fld>
            <a:endParaRPr lang="en-US"/>
          </a:p>
        </p:txBody>
      </p:sp>
      <p:sp>
        <p:nvSpPr>
          <p:cNvPr id="7" name="Slide Number Placeholder 5">
            <a:extLst>
              <a:ext uri="{FF2B5EF4-FFF2-40B4-BE49-F238E27FC236}">
                <a16:creationId xmlns:a16="http://schemas.microsoft.com/office/drawing/2014/main" id="{699D43A3-87AC-E87D-8B42-F12CB5B7D62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2">
                    <a:lumMod val="10000"/>
                  </a:schemeClr>
                </a:solidFill>
                <a:latin typeface="+mn-lt"/>
              </a:rPr>
              <a:pPr/>
              <a:t>‹#›</a:t>
            </a:fld>
            <a:endParaRPr lang="en-US" sz="1100" dirty="0">
              <a:solidFill>
                <a:schemeClr val="bg2">
                  <a:lumMod val="10000"/>
                </a:schemeClr>
              </a:solidFill>
              <a:latin typeface="+mn-lt"/>
            </a:endParaRPr>
          </a:p>
        </p:txBody>
      </p:sp>
      <p:pic>
        <p:nvPicPr>
          <p:cNvPr id="8" name="Logo">
            <a:extLst>
              <a:ext uri="{FF2B5EF4-FFF2-40B4-BE49-F238E27FC236}">
                <a16:creationId xmlns:a16="http://schemas.microsoft.com/office/drawing/2014/main" id="{6B4ABDFB-A43F-E548-B0AC-5F9B35F254DA}"/>
              </a:ext>
              <a:ext uri="{C183D7F6-B498-43B3-948B-1728B52AA6E4}">
                <adec:decorative xmlns:adec="http://schemas.microsoft.com/office/drawing/2017/decorative" val="1"/>
              </a:ext>
            </a:extLst>
          </p:cNvPr>
          <p:cNvPicPr>
            <a:picLocks noChangeAspect="1"/>
          </p:cNvPicPr>
          <p:nvPr userDrawn="1"/>
        </p:nvPicPr>
        <p:blipFill>
          <a:blip r:embed="rId24" cstate="email">
            <a:extLst>
              <a:ext uri="{28A0092B-C50C-407E-A947-70E740481C1C}">
                <a14:useLocalDpi xmlns:a14="http://schemas.microsoft.com/office/drawing/2010/main"/>
              </a:ext>
            </a:extLst>
          </a:blip>
          <a:srcRect/>
          <a:stretch>
            <a:fillRect/>
          </a:stretch>
        </p:blipFill>
        <p:spPr bwMode="auto">
          <a:xfrm>
            <a:off x="422286" y="6444088"/>
            <a:ext cx="1262321" cy="2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pyright">
            <a:extLst>
              <a:ext uri="{FF2B5EF4-FFF2-40B4-BE49-F238E27FC236}">
                <a16:creationId xmlns:a16="http://schemas.microsoft.com/office/drawing/2014/main" id="{0B193357-32BE-DEB6-058B-BCEA5F2887C1}"/>
              </a:ext>
              <a:ext uri="{C183D7F6-B498-43B3-948B-1728B52AA6E4}">
                <adec:decorative xmlns:adec="http://schemas.microsoft.com/office/drawing/2017/decorative" val="1"/>
              </a:ext>
            </a:extLst>
          </p:cNvPr>
          <p:cNvSpPr txBox="1"/>
          <p:nvPr userDrawn="1"/>
        </p:nvSpPr>
        <p:spPr>
          <a:xfrm>
            <a:off x="2103120" y="6355080"/>
            <a:ext cx="8288655" cy="6001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a:solidFill>
                  <a:schemeClr val="accent1"/>
                </a:solidFill>
                <a:latin typeface="+mn-lt"/>
              </a:rPr>
              <a:t>Coon, Introduction to Psychology, 16th Edition. © 2022 Cengage. All Rights Reserved. May not be scanned, copied or duplicated, or posted to a publicly accessible website, in whole or in part.</a:t>
            </a:r>
          </a:p>
          <a:p>
            <a:endParaRPr lang="en-US" sz="1100" dirty="0">
              <a:solidFill>
                <a:schemeClr val="accent1"/>
              </a:solidFill>
              <a:latin typeface="+mn-lt"/>
            </a:endParaRPr>
          </a:p>
        </p:txBody>
      </p:sp>
    </p:spTree>
    <p:extLst>
      <p:ext uri="{BB962C8B-B14F-4D97-AF65-F5344CB8AC3E}">
        <p14:creationId xmlns:p14="http://schemas.microsoft.com/office/powerpoint/2010/main" val="274254041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734" r:id="rId19"/>
    <p:sldLayoutId id="2147483736" r:id="rId20"/>
    <p:sldLayoutId id="2147483737" r:id="rId21"/>
    <p:sldLayoutId id="214748373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hyperlink" Target="https://www.verywellmind.com/what-is-meditation-2795927" TargetMode="External"/><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hyperlink" Target="https://www.verywellmind.com/what-is-flow-2794768" TargetMode="External"/><Relationship Id="rId5" Type="http://schemas.openxmlformats.org/officeDocument/2006/relationships/hyperlink" Target="https://www.verywellmind.com/what-is-a-lucid-dream-5077887" TargetMode="External"/><Relationship Id="rId4" Type="http://schemas.openxmlformats.org/officeDocument/2006/relationships/hyperlink" Target="https://www.verywellmind.com/mindfulness-the-health-and-stress-relief-benefits-3145189"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LY_83_wnk20" TargetMode="External"/><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psycnet.apa.org/record/2018-53495-001" TargetMode="External"/><Relationship Id="rId3" Type="http://schemas.openxmlformats.org/officeDocument/2006/relationships/hyperlink" Target="https://www.tandfonline.com/doi/abs/10.1080/00207144.2021.1920330?journalCode=nhyp20" TargetMode="External"/><Relationship Id="rId7" Type="http://schemas.openxmlformats.org/officeDocument/2006/relationships/hyperlink" Target="https://pubmed.ncbi.nlm.nih.gov/26365453/" TargetMode="External"/><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hyperlink" Target="https://psycnet.apa.org/record/2018-03961-001" TargetMode="External"/><Relationship Id="rId5" Type="http://schemas.openxmlformats.org/officeDocument/2006/relationships/hyperlink" Target="https://www.ncbi.nlm.nih.gov/pmc/articles/PMC6568235/" TargetMode="External"/><Relationship Id="rId4" Type="http://schemas.openxmlformats.org/officeDocument/2006/relationships/hyperlink" Target="https://www.tandfonline.com/doi/abs/10.1080/07357907.2021.1998520?journalCode=icnv2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britannica.com/biography/James-Braid-British-surgeon" TargetMode="External"/><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hyperlink" Target="https://hypnosisandsuggestion.org/suggestibility-scales.html" TargetMode="External"/><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hyperlink" Target="https://www.sciencedirect.com/topics/medicine-and-dentistry/hypnotic-susceptibility"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hyperlink" Target="https://psycnet.apa.org/record/1991-98107-004" TargetMode="External"/><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hyperlink" Target="https://www.youtube.com/watch?v=qlm4owCjqZI"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nature.com/articles/s41598-021-84954-8" TargetMode="External"/><Relationship Id="rId2" Type="http://schemas.openxmlformats.org/officeDocument/2006/relationships/notesSlide" Target="../notesSlides/notesSlide23.xml"/><Relationship Id="rId1" Type="http://schemas.openxmlformats.org/officeDocument/2006/relationships/slideLayout" Target="../slideLayouts/slideLayout32.xml"/><Relationship Id="rId5" Type="http://schemas.openxmlformats.org/officeDocument/2006/relationships/hyperlink" Target="https://www.tandfonline.com/doi/full/10.1080/00029157.2021.1873099" TargetMode="External"/><Relationship Id="rId4" Type="http://schemas.openxmlformats.org/officeDocument/2006/relationships/hyperlink" Target="https://academic.oup.com/cercor/article/27/8/4083/3056452"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hyperlink" Target="https://www.ncbi.nlm.nih.gov/pmc/articles/PMC3004979/" TargetMode="Externa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32.xml"/><Relationship Id="rId5" Type="http://schemas.openxmlformats.org/officeDocument/2006/relationships/image" Target="../media/image18.sv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32.xml"/><Relationship Id="rId5" Type="http://schemas.openxmlformats.org/officeDocument/2006/relationships/image" Target="../media/image20.sv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hyperlink" Target="https://www.freud.org.uk/learn/discover-psychoanalysis/the-interpretation-of-dreams/" TargetMode="External"/><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hyperlink" Target="https://www.psychologytoday.com/us/basics/sex" TargetMode="External"/><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8" Type="http://schemas.openxmlformats.org/officeDocument/2006/relationships/hyperlink" Target="https://my.clevelandclinic.org/health/diseases/12133-parasomnias--disruptive-sleep-disorders" TargetMode="External"/><Relationship Id="rId3" Type="http://schemas.openxmlformats.org/officeDocument/2006/relationships/hyperlink" Target="https://my.clevelandclinic.org/health/diseases/12147-narcolepsy" TargetMode="External"/><Relationship Id="rId7" Type="http://schemas.openxmlformats.org/officeDocument/2006/relationships/hyperlink" Target="https://my.clevelandclinic.org/health/diseases/12119-insomnia" TargetMode="External"/><Relationship Id="rId2" Type="http://schemas.openxmlformats.org/officeDocument/2006/relationships/notesSlide" Target="../notesSlides/notesSlide54.xml"/><Relationship Id="rId1" Type="http://schemas.openxmlformats.org/officeDocument/2006/relationships/slideLayout" Target="../slideLayouts/slideLayout32.xml"/><Relationship Id="rId6" Type="http://schemas.openxmlformats.org/officeDocument/2006/relationships/hyperlink" Target="https://my.clevelandclinic.org/health/diseases/12146-shift-work-sleep-disorder" TargetMode="External"/><Relationship Id="rId5" Type="http://schemas.openxmlformats.org/officeDocument/2006/relationships/hyperlink" Target="https://my.clevelandclinic.org/health/diseases/12781-jet-lag" TargetMode="External"/><Relationship Id="rId10" Type="http://schemas.openxmlformats.org/officeDocument/2006/relationships/hyperlink" Target="https://my.clevelandclinic.org/health/diseases/9497-restless-legs-syndrome" TargetMode="External"/><Relationship Id="rId4" Type="http://schemas.openxmlformats.org/officeDocument/2006/relationships/hyperlink" Target="https://my.clevelandclinic.org/health/diseases/12115-circadian-rhythm-disorders" TargetMode="External"/><Relationship Id="rId9" Type="http://schemas.openxmlformats.org/officeDocument/2006/relationships/hyperlink" Target="https://my.clevelandclinic.org/health/diseases/8718-sleep-apnea"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my.clevelandclinic.org/health/diseases/21907-exploding-head-syndrome-ehs" TargetMode="External"/><Relationship Id="rId2" Type="http://schemas.openxmlformats.org/officeDocument/2006/relationships/notesSlide" Target="../notesSlides/notesSlide55.xml"/><Relationship Id="rId1" Type="http://schemas.openxmlformats.org/officeDocument/2006/relationships/slideLayout" Target="../slideLayouts/slideLayout32.xml"/><Relationship Id="rId4" Type="http://schemas.openxmlformats.org/officeDocument/2006/relationships/hyperlink" Target="https://my.clevelandclinic.org/health/diseases/10955-teeth-grinding-bruxism"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hyperlink" Target="https://my.clevelandclinic.org/health/diseases/14292-sleepwalking" TargetMode="External"/><Relationship Id="rId7" Type="http://schemas.openxmlformats.org/officeDocument/2006/relationships/hyperlink" Target="https://my.clevelandclinic.org/health/diseases/24465-rem-sleep-behavior-disorder-rbd" TargetMode="External"/><Relationship Id="rId2" Type="http://schemas.openxmlformats.org/officeDocument/2006/relationships/notesSlide" Target="../notesSlides/notesSlide57.xml"/><Relationship Id="rId1" Type="http://schemas.openxmlformats.org/officeDocument/2006/relationships/slideLayout" Target="../slideLayouts/slideLayout32.xml"/><Relationship Id="rId6" Type="http://schemas.openxmlformats.org/officeDocument/2006/relationships/hyperlink" Target="https://my.clevelandclinic.org/health/diseases/24464-nightmare-disorder" TargetMode="External"/><Relationship Id="rId5" Type="http://schemas.openxmlformats.org/officeDocument/2006/relationships/hyperlink" Target="https://my.clevelandclinic.org/health/diseases/21730-sleep-related-eating-disorders" TargetMode="External"/><Relationship Id="rId4" Type="http://schemas.openxmlformats.org/officeDocument/2006/relationships/hyperlink" Target="https://my.clevelandclinic.org/health/diseases/14177-periodic-limb-movements-of-sleep-plms"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3" Type="http://schemas.openxmlformats.org/officeDocument/2006/relationships/hyperlink" Target="https://www.fortbehavioral.com/addiction-recovery-blog/7-ways-colleges-can-reduce-binge-drinking/" TargetMode="External"/><Relationship Id="rId2" Type="http://schemas.openxmlformats.org/officeDocument/2006/relationships/notesSlide" Target="../notesSlides/notesSlide66.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Shape 116"/>
        <p:cNvGrpSpPr/>
        <p:nvPr/>
      </p:nvGrpSpPr>
      <p:grpSpPr>
        <a:xfrm>
          <a:off x="0" y="0"/>
          <a:ext cx="0" cy="0"/>
          <a:chOff x="0" y="0"/>
          <a:chExt cx="0" cy="0"/>
        </a:xfrm>
      </p:grpSpPr>
      <p:sp>
        <p:nvSpPr>
          <p:cNvPr id="117" name="Google Shape;117;p1"/>
          <p:cNvSpPr txBox="1">
            <a:spLocks noGrp="1"/>
          </p:cNvSpPr>
          <p:nvPr>
            <p:ph type="ctrTitle"/>
          </p:nvPr>
        </p:nvSpPr>
        <p:spPr>
          <a:xfrm>
            <a:off x="5448299" y="1380068"/>
            <a:ext cx="6054723" cy="2616199"/>
          </a:xfrm>
          <a:prstGeom prst="rect">
            <a:avLst/>
          </a:prstGeom>
        </p:spPr>
        <p:txBody>
          <a:bodyPr spcFirstLastPara="1" vert="horz" lIns="91440" tIns="45720" rIns="91440" bIns="45720" rtlCol="0" anchor="b" anchorCtr="0">
            <a:normAutofit/>
          </a:bodyPr>
          <a:lstStyle/>
          <a:p>
            <a:pPr marL="0" lvl="0" indent="0" algn="r">
              <a:spcBef>
                <a:spcPct val="0"/>
              </a:spcBef>
              <a:spcAft>
                <a:spcPts val="0"/>
              </a:spcAft>
              <a:buClr>
                <a:schemeClr val="lt1"/>
              </a:buClr>
              <a:buSzPts val="4800"/>
            </a:pPr>
            <a:r>
              <a:rPr lang="en-US" sz="2900" spc="200" dirty="0">
                <a:solidFill>
                  <a:schemeClr val="tx1"/>
                </a:solidFill>
              </a:rPr>
              <a:t>Introduction to Psychology</a:t>
            </a:r>
            <a:br>
              <a:rPr lang="en-US" sz="2900" spc="200" dirty="0">
                <a:solidFill>
                  <a:schemeClr val="tx1"/>
                </a:solidFill>
              </a:rPr>
            </a:br>
            <a:r>
              <a:rPr lang="en-US" sz="2900" spc="200" dirty="0">
                <a:solidFill>
                  <a:schemeClr val="tx1"/>
                </a:solidFill>
              </a:rPr>
              <a:t>PSY 132</a:t>
            </a:r>
            <a:br>
              <a:rPr lang="en-US" sz="2900" spc="200" dirty="0">
                <a:solidFill>
                  <a:schemeClr val="tx1"/>
                </a:solidFill>
              </a:rPr>
            </a:br>
            <a:br>
              <a:rPr lang="en-US" sz="2900" spc="200" dirty="0">
                <a:solidFill>
                  <a:schemeClr val="tx1"/>
                </a:solidFill>
              </a:rPr>
            </a:br>
            <a:r>
              <a:rPr lang="en-US" sz="2900" spc="200" dirty="0">
                <a:solidFill>
                  <a:schemeClr val="tx1"/>
                </a:solidFill>
              </a:rPr>
              <a:t>                  Chapter 5,</a:t>
            </a:r>
            <a:br>
              <a:rPr lang="en-US" sz="2900" spc="200" dirty="0">
                <a:solidFill>
                  <a:schemeClr val="tx1"/>
                </a:solidFill>
              </a:rPr>
            </a:br>
            <a:r>
              <a:rPr lang="en-US" sz="2900" spc="200" dirty="0">
                <a:solidFill>
                  <a:schemeClr val="tx1"/>
                </a:solidFill>
              </a:rPr>
              <a:t>16th Edition</a:t>
            </a:r>
          </a:p>
        </p:txBody>
      </p:sp>
      <p:sp>
        <p:nvSpPr>
          <p:cNvPr id="118" name="Google Shape;118;p1"/>
          <p:cNvSpPr txBox="1">
            <a:spLocks noGrp="1"/>
          </p:cNvSpPr>
          <p:nvPr>
            <p:ph type="subTitle" idx="1"/>
          </p:nvPr>
        </p:nvSpPr>
        <p:spPr>
          <a:xfrm>
            <a:off x="6336254" y="3996267"/>
            <a:ext cx="5166768" cy="1388534"/>
          </a:xfrm>
          <a:prstGeom prst="rect">
            <a:avLst/>
          </a:prstGeom>
        </p:spPr>
        <p:txBody>
          <a:bodyPr spcFirstLastPara="1" vert="horz" lIns="91440" tIns="45720" rIns="91440" bIns="45720" rtlCol="0" anchor="t" anchorCtr="0">
            <a:normAutofit/>
          </a:bodyPr>
          <a:lstStyle/>
          <a:p>
            <a:pPr marL="0" lvl="0" indent="0" algn="r">
              <a:spcBef>
                <a:spcPct val="20000"/>
              </a:spcBef>
              <a:spcAft>
                <a:spcPts val="600"/>
              </a:spcAft>
              <a:buSzPct val="145000"/>
            </a:pPr>
            <a:r>
              <a:rPr lang="en-US" sz="2100">
                <a:solidFill>
                  <a:schemeClr val="tx1"/>
                </a:solidFill>
              </a:rPr>
              <a:t>Chapter 5: States of Consciousness</a:t>
            </a:r>
          </a:p>
        </p:txBody>
      </p:sp>
      <p:pic>
        <p:nvPicPr>
          <p:cNvPr id="120" name="Picture 119">
            <a:extLst>
              <a:ext uri="{FF2B5EF4-FFF2-40B4-BE49-F238E27FC236}">
                <a16:creationId xmlns:a16="http://schemas.microsoft.com/office/drawing/2014/main" id="{7FC853C8-EE25-1A5E-C8D0-C0515C658994}"/>
              </a:ext>
            </a:extLst>
          </p:cNvPr>
          <p:cNvPicPr>
            <a:picLocks noChangeAspect="1"/>
          </p:cNvPicPr>
          <p:nvPr/>
        </p:nvPicPr>
        <p:blipFill rotWithShape="1">
          <a:blip r:embed="rId4"/>
          <a:srcRect l="41153" r="13961" b="-445"/>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700"/>
                                        <p:tgtEl>
                                          <p:spTgt spid="118">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117"/>
                                        </p:tgtEl>
                                        <p:attrNameLst>
                                          <p:attrName>style.visibility</p:attrName>
                                        </p:attrNameLst>
                                      </p:cBhvr>
                                      <p:to>
                                        <p:strVal val="visible"/>
                                      </p:to>
                                    </p:set>
                                    <p:animEffect transition="in" filter="fade">
                                      <p:cBhvr>
                                        <p:cTn id="10" dur="7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sp useBgFill="1">
        <p:nvSpPr>
          <p:cNvPr id="149" name="Rectangle 148">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3" name="Google Shape;143;p5"/>
          <p:cNvSpPr txBox="1">
            <a:spLocks noGrp="1"/>
          </p:cNvSpPr>
          <p:nvPr>
            <p:ph type="title"/>
          </p:nvPr>
        </p:nvSpPr>
        <p:spPr>
          <a:xfrm>
            <a:off x="1179226" y="1280679"/>
            <a:ext cx="9833548" cy="1325563"/>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accent1"/>
              </a:buClr>
              <a:buSzPts val="4000"/>
              <a:buFont typeface="Arial"/>
              <a:buNone/>
            </a:pPr>
            <a:r>
              <a:rPr lang="en-US" sz="3600" dirty="0">
                <a:solidFill>
                  <a:schemeClr val="tx2"/>
                </a:solidFill>
              </a:rPr>
              <a:t>What is Consciousness?</a:t>
            </a:r>
          </a:p>
        </p:txBody>
      </p:sp>
      <p:grpSp>
        <p:nvGrpSpPr>
          <p:cNvPr id="153" name="Group 152">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54" name="Freeform: Shape 153">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Shape 155">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Google Shape;144;p5"/>
          <p:cNvSpPr txBox="1">
            <a:spLocks noGrp="1"/>
          </p:cNvSpPr>
          <p:nvPr>
            <p:ph idx="1"/>
          </p:nvPr>
        </p:nvSpPr>
        <p:spPr>
          <a:xfrm>
            <a:off x="1179226" y="2890979"/>
            <a:ext cx="9833548" cy="2693976"/>
          </a:xfrm>
          <a:prstGeom prst="rect">
            <a:avLst/>
          </a:prstGeom>
        </p:spPr>
        <p:txBody>
          <a:bodyPr spcFirstLastPara="1" lIns="91425" tIns="45700" rIns="91425" bIns="45700" anchorCtr="0">
            <a:normAutofit/>
          </a:bodyPr>
          <a:lstStyle/>
          <a:p>
            <a:pPr marL="122237" marR="0" lvl="0" indent="0" defTabSz="914400" rtl="0" eaLnBrk="1" fontAlgn="base" latinLnBrk="0" hangingPunct="1">
              <a:spcBef>
                <a:spcPts val="624"/>
              </a:spcBef>
              <a:spcAft>
                <a:spcPct val="0"/>
              </a:spcAft>
              <a:buClr>
                <a:srgbClr val="004A78"/>
              </a:buClr>
              <a:buSzTx/>
              <a:buFont typeface="Arial" panose="020B0604020202020204" pitchFamily="34" charset="0"/>
              <a:buNone/>
              <a:tabLst/>
              <a:defRPr/>
            </a:pPr>
            <a:r>
              <a:rPr lang="en-US" sz="2400" dirty="0"/>
              <a:t>The two normal states of awareness are consciousness and unconsciousness. Higher states of consciousness are often associated with spiritual or mystical experiences. It involves an elevated state of awareness where people are able to gain a greater sense of themselves, their role, and the world. Examples of this include transcendence, </a:t>
            </a:r>
            <a:r>
              <a:rPr lang="en-US" sz="2400" dirty="0">
                <a:hlinkClick r:id="rId3">
                  <a:extLst>
                    <a:ext uri="{A12FA001-AC4F-418D-AE19-62706E023703}">
                      <ahyp:hlinkClr xmlns:ahyp="http://schemas.microsoft.com/office/drawing/2018/hyperlinkcolor" val="tx"/>
                    </a:ext>
                  </a:extLst>
                </a:hlinkClick>
              </a:rPr>
              <a:t>meditation</a:t>
            </a:r>
            <a:r>
              <a:rPr lang="en-US" sz="2400" dirty="0"/>
              <a:t>, </a:t>
            </a:r>
            <a:r>
              <a:rPr lang="en-US" sz="2400" dirty="0">
                <a:hlinkClick r:id="rId4">
                  <a:extLst>
                    <a:ext uri="{A12FA001-AC4F-418D-AE19-62706E023703}">
                      <ahyp:hlinkClr xmlns:ahyp="http://schemas.microsoft.com/office/drawing/2018/hyperlinkcolor" val="tx"/>
                    </a:ext>
                  </a:extLst>
                </a:hlinkClick>
              </a:rPr>
              <a:t>mindfulness</a:t>
            </a:r>
            <a:r>
              <a:rPr lang="en-US" sz="2400" dirty="0"/>
              <a:t>, a "runner's high," </a:t>
            </a:r>
            <a:r>
              <a:rPr lang="en-US" sz="2400" dirty="0">
                <a:hlinkClick r:id="rId5">
                  <a:extLst>
                    <a:ext uri="{A12FA001-AC4F-418D-AE19-62706E023703}">
                      <ahyp:hlinkClr xmlns:ahyp="http://schemas.microsoft.com/office/drawing/2018/hyperlinkcolor" val="tx"/>
                    </a:ext>
                  </a:extLst>
                </a:hlinkClick>
              </a:rPr>
              <a:t>lucid dreaming</a:t>
            </a:r>
            <a:r>
              <a:rPr lang="en-US" sz="2400" dirty="0"/>
              <a:t>, and </a:t>
            </a:r>
            <a:r>
              <a:rPr lang="en-US" sz="2400" dirty="0">
                <a:hlinkClick r:id="rId6">
                  <a:extLst>
                    <a:ext uri="{A12FA001-AC4F-418D-AE19-62706E023703}">
                      <ahyp:hlinkClr xmlns:ahyp="http://schemas.microsoft.com/office/drawing/2018/hyperlinkcolor" val="tx"/>
                    </a:ext>
                  </a:extLst>
                </a:hlinkClick>
              </a:rPr>
              <a:t>flow states</a:t>
            </a:r>
            <a:r>
              <a:rPr lang="en-US" sz="2400" dirty="0"/>
              <a:t>.  </a:t>
            </a:r>
          </a:p>
        </p:txBody>
      </p:sp>
      <p:grpSp>
        <p:nvGrpSpPr>
          <p:cNvPr id="159" name="Group 158">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60" name="Freeform: Shape 159">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Shape 161">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Shape 162">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8824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sp useBgFill="1">
        <p:nvSpPr>
          <p:cNvPr id="149" name="Rectangle 148">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3" name="Google Shape;143;p5"/>
          <p:cNvSpPr txBox="1">
            <a:spLocks noGrp="1"/>
          </p:cNvSpPr>
          <p:nvPr>
            <p:ph type="title"/>
          </p:nvPr>
        </p:nvSpPr>
        <p:spPr>
          <a:xfrm>
            <a:off x="1179226" y="1280679"/>
            <a:ext cx="9833548" cy="1325563"/>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accent1"/>
              </a:buClr>
              <a:buSzPts val="4000"/>
              <a:buFont typeface="Arial"/>
              <a:buNone/>
            </a:pPr>
            <a:r>
              <a:rPr lang="en-US" sz="3600">
                <a:solidFill>
                  <a:schemeClr val="tx2"/>
                </a:solidFill>
              </a:rPr>
              <a:t>What is Consciousness?</a:t>
            </a:r>
          </a:p>
        </p:txBody>
      </p:sp>
      <p:grpSp>
        <p:nvGrpSpPr>
          <p:cNvPr id="153" name="Group 152">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54" name="Freeform: Shape 153">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Shape 155">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Google Shape;144;p5"/>
          <p:cNvSpPr txBox="1">
            <a:spLocks noGrp="1"/>
          </p:cNvSpPr>
          <p:nvPr>
            <p:ph idx="1"/>
          </p:nvPr>
        </p:nvSpPr>
        <p:spPr>
          <a:xfrm>
            <a:off x="1179226" y="2890979"/>
            <a:ext cx="9833548" cy="3683242"/>
          </a:xfrm>
          <a:prstGeom prst="rect">
            <a:avLst/>
          </a:prstGeom>
        </p:spPr>
        <p:txBody>
          <a:bodyPr spcFirstLastPara="1" lIns="91425" tIns="45700" rIns="91425" bIns="45700" anchorCtr="0">
            <a:normAutofit lnSpcReduction="10000"/>
          </a:bodyPr>
          <a:lstStyle/>
          <a:p>
            <a:pPr marL="122237" marR="0" lvl="0" indent="0" defTabSz="914400" rtl="0" eaLnBrk="1" fontAlgn="base" latinLnBrk="0" hangingPunct="1">
              <a:spcBef>
                <a:spcPts val="624"/>
              </a:spcBef>
              <a:spcAft>
                <a:spcPct val="0"/>
              </a:spcAft>
              <a:buClr>
                <a:srgbClr val="004A78"/>
              </a:buClr>
              <a:buSzTx/>
              <a:buFont typeface="Arial" panose="020B0604020202020204" pitchFamily="34" charset="0"/>
              <a:buNone/>
              <a:tabLst/>
              <a:defRPr/>
            </a:pPr>
            <a:r>
              <a:rPr lang="en-US" sz="2400" dirty="0"/>
              <a:t>Altered levels of consciousness also can occur, which may be caused by medical or mental conditions that impair or change awareness.  Altered types of consciousness include: </a:t>
            </a:r>
          </a:p>
          <a:p>
            <a:pPr>
              <a:buFont typeface="Arial" panose="020B0604020202020204" pitchFamily="34" charset="0"/>
              <a:buChar char="•"/>
            </a:pPr>
            <a:r>
              <a:rPr lang="en-US" sz="2400" dirty="0"/>
              <a:t>Coma</a:t>
            </a:r>
          </a:p>
          <a:p>
            <a:pPr>
              <a:buFont typeface="Arial" panose="020B0604020202020204" pitchFamily="34" charset="0"/>
              <a:buChar char="•"/>
            </a:pPr>
            <a:r>
              <a:rPr lang="en-US" sz="2400" dirty="0"/>
              <a:t>Confusion</a:t>
            </a:r>
          </a:p>
          <a:p>
            <a:pPr>
              <a:buFont typeface="Arial" panose="020B0604020202020204" pitchFamily="34" charset="0"/>
              <a:buChar char="•"/>
            </a:pPr>
            <a:r>
              <a:rPr lang="en-US" sz="2400" dirty="0"/>
              <a:t>Delirium</a:t>
            </a:r>
          </a:p>
          <a:p>
            <a:pPr>
              <a:buFont typeface="Arial" panose="020B0604020202020204" pitchFamily="34" charset="0"/>
              <a:buChar char="•"/>
            </a:pPr>
            <a:r>
              <a:rPr lang="en-US" sz="2400" dirty="0"/>
              <a:t>Disorientation</a:t>
            </a:r>
          </a:p>
          <a:p>
            <a:pPr>
              <a:buFont typeface="Arial" panose="020B0604020202020204" pitchFamily="34" charset="0"/>
              <a:buChar char="•"/>
            </a:pPr>
            <a:r>
              <a:rPr lang="en-US" sz="2400" dirty="0"/>
              <a:t>Lethargy</a:t>
            </a:r>
          </a:p>
          <a:p>
            <a:pPr>
              <a:buFont typeface="Arial" panose="020B0604020202020204" pitchFamily="34" charset="0"/>
              <a:buChar char="•"/>
            </a:pPr>
            <a:r>
              <a:rPr lang="en-US" sz="2400" dirty="0"/>
              <a:t>Stupor</a:t>
            </a:r>
          </a:p>
          <a:p>
            <a:pPr marL="122237" marR="0" lvl="0" indent="0" defTabSz="914400" rtl="0" eaLnBrk="1" fontAlgn="base" latinLnBrk="0" hangingPunct="1">
              <a:spcBef>
                <a:spcPts val="624"/>
              </a:spcBef>
              <a:spcAft>
                <a:spcPct val="0"/>
              </a:spcAft>
              <a:buClr>
                <a:srgbClr val="004A78"/>
              </a:buClr>
              <a:buSzTx/>
              <a:buFont typeface="Arial" panose="020B0604020202020204" pitchFamily="34" charset="0"/>
              <a:buNone/>
              <a:tabLst/>
              <a:defRPr/>
            </a:pPr>
            <a:endParaRPr lang="en-US" sz="1500" dirty="0">
              <a:solidFill>
                <a:schemeClr val="tx2"/>
              </a:solidFill>
            </a:endParaRPr>
          </a:p>
        </p:txBody>
      </p:sp>
      <p:grpSp>
        <p:nvGrpSpPr>
          <p:cNvPr id="159" name="Group 158">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60" name="Freeform: Shape 159">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Shape 161">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Shape 162">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0995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Functions of Consciousness</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r>
              <a:rPr lang="en-US" b="1" dirty="0"/>
              <a:t>Functions of Consciousness </a:t>
            </a:r>
          </a:p>
          <a:p>
            <a:r>
              <a:rPr lang="en-US" dirty="0"/>
              <a:t>Consciousness has several biological and social purposes. For example, it allows us to process information, choose our actions, set priorities, learn and adapt to new information, make decisions, and more.</a:t>
            </a:r>
            <a:br>
              <a:rPr lang="en-US" dirty="0"/>
            </a:br>
            <a:endParaRPr lang="en-US" dirty="0"/>
          </a:p>
          <a:p>
            <a:r>
              <a:rPr lang="en-US" dirty="0"/>
              <a:t>Consciousness is an essential state in philosophy, spirituality, and religion. All of these require self-awareness, which is impossible without consciousness. </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dirty="0"/>
          </a:p>
        </p:txBody>
      </p:sp>
    </p:spTree>
    <p:extLst>
      <p:ext uri="{BB962C8B-B14F-4D97-AF65-F5344CB8AC3E}">
        <p14:creationId xmlns:p14="http://schemas.microsoft.com/office/powerpoint/2010/main" val="3123462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Changes in Consciousness</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r>
              <a:rPr lang="en-US" b="1" dirty="0"/>
              <a:t>Changes in Consciousness </a:t>
            </a:r>
          </a:p>
          <a:p>
            <a:r>
              <a:rPr lang="en-US" dirty="0"/>
              <a:t>Understanding different levels of consciousness can help healthcare professionals spot signs that someone might be experiencing a problem. Some of these changes occur naturally; others are the result of factors such as drugs or brain damage. Changes to consciousness also can cause changes to perception, thinking, understanding, and interpretations of the world. </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dirty="0"/>
          </a:p>
        </p:txBody>
      </p:sp>
    </p:spTree>
    <p:extLst>
      <p:ext uri="{BB962C8B-B14F-4D97-AF65-F5344CB8AC3E}">
        <p14:creationId xmlns:p14="http://schemas.microsoft.com/office/powerpoint/2010/main" val="138471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Changes in Consciousness</a:t>
            </a:r>
            <a:endParaRPr dirty="0"/>
          </a:p>
        </p:txBody>
      </p:sp>
      <p:sp>
        <p:nvSpPr>
          <p:cNvPr id="144" name="Google Shape;144;p5"/>
          <p:cNvSpPr txBox="1">
            <a:spLocks noGrp="1"/>
          </p:cNvSpPr>
          <p:nvPr>
            <p:ph idx="1"/>
          </p:nvPr>
        </p:nvSpPr>
        <p:spPr>
          <a:xfrm>
            <a:off x="472967" y="1308538"/>
            <a:ext cx="11245792" cy="4868425"/>
          </a:xfrm>
          <a:prstGeom prst="rect">
            <a:avLst/>
          </a:prstGeom>
          <a:noFill/>
          <a:ln>
            <a:noFill/>
          </a:ln>
        </p:spPr>
        <p:txBody>
          <a:bodyPr spcFirstLastPara="1" wrap="square" lIns="91425" tIns="45700" rIns="91425" bIns="45700" anchor="t" anchorCtr="0">
            <a:noAutofit/>
          </a:bodyPr>
          <a:lstStyle/>
          <a:p>
            <a:r>
              <a:rPr lang="en-US" dirty="0"/>
              <a:t>        Changes in consciousness can sometimes be a sign of medical conditions or an emergency. For example, sudden changes in consciousness might be a sign of: </a:t>
            </a:r>
          </a:p>
          <a:p>
            <a:pPr marL="0" indent="0">
              <a:buNone/>
            </a:pPr>
            <a:r>
              <a:rPr lang="en-US" dirty="0"/>
              <a:t>              Aneurysm					                      Epilepsy</a:t>
            </a:r>
          </a:p>
          <a:p>
            <a:pPr marL="0" indent="0">
              <a:buNone/>
            </a:pPr>
            <a:r>
              <a:rPr lang="en-US" dirty="0"/>
              <a:t>              Brain infections				               Heart disease</a:t>
            </a:r>
          </a:p>
          <a:p>
            <a:pPr marL="0" indent="0">
              <a:buNone/>
            </a:pPr>
            <a:r>
              <a:rPr lang="en-US" dirty="0"/>
              <a:t>              Brain tumor or injury			               Heat stroke</a:t>
            </a:r>
          </a:p>
          <a:p>
            <a:pPr marL="0" indent="0">
              <a:buNone/>
            </a:pPr>
            <a:r>
              <a:rPr lang="en-US" dirty="0"/>
              <a:t>              Dementia or Alzheimer's disease		</a:t>
            </a:r>
          </a:p>
          <a:p>
            <a:pPr marL="0" indent="0">
              <a:buNone/>
            </a:pPr>
            <a:r>
              <a:rPr lang="en-US" dirty="0"/>
              <a:t>	   Lack of oxygen to the brain</a:t>
            </a:r>
          </a:p>
          <a:p>
            <a:pPr marL="0" indent="0">
              <a:buNone/>
            </a:pPr>
            <a:r>
              <a:rPr lang="en-US" dirty="0"/>
              <a:t>              Drug use					               Low blood sugar</a:t>
            </a:r>
          </a:p>
          <a:p>
            <a:pPr marL="0" indent="0">
              <a:buNone/>
            </a:pPr>
            <a:r>
              <a:rPr lang="en-US" dirty="0"/>
              <a:t>               Shock						    Stroke</a:t>
            </a:r>
          </a:p>
        </p:txBody>
      </p:sp>
    </p:spTree>
    <p:extLst>
      <p:ext uri="{BB962C8B-B14F-4D97-AF65-F5344CB8AC3E}">
        <p14:creationId xmlns:p14="http://schemas.microsoft.com/office/powerpoint/2010/main" val="254255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ctrTitle"/>
          </p:nvPr>
        </p:nvSpPr>
        <p:spPr/>
        <p:txBody>
          <a:bodyPr spcFirstLastPara="1" lIns="91425" tIns="45700" rIns="91425" bIns="45700" anchor="b" anchorCtr="0">
            <a:normAutofit/>
          </a:bodyPr>
          <a:lstStyle/>
          <a:p>
            <a:pPr marL="0" lvl="0" indent="0" rtl="0">
              <a:spcBef>
                <a:spcPts val="0"/>
              </a:spcBef>
              <a:spcAft>
                <a:spcPts val="0"/>
              </a:spcAft>
              <a:buClr>
                <a:schemeClr val="accent1"/>
              </a:buClr>
              <a:buSzPts val="4000"/>
              <a:buFont typeface="Arial"/>
              <a:buNone/>
            </a:pPr>
            <a:r>
              <a:rPr lang="en-US" dirty="0"/>
              <a:t>How we Achieve an Altered State of Consciousness</a:t>
            </a:r>
            <a:endParaRPr lang="en-US"/>
          </a:p>
        </p:txBody>
      </p:sp>
      <p:sp>
        <p:nvSpPr>
          <p:cNvPr id="144" name="Google Shape;144;p5"/>
          <p:cNvSpPr txBox="1">
            <a:spLocks noGrp="1"/>
          </p:cNvSpPr>
          <p:nvPr>
            <p:ph type="subTitle" idx="1"/>
          </p:nvPr>
        </p:nvSpPr>
        <p:spPr/>
        <p:txBody>
          <a:bodyPr spcFirstLastPara="1" lIns="91425" tIns="45700" rIns="91425" bIns="45700" anchor="t" anchorCtr="0">
            <a:normAutofit/>
          </a:bodyPr>
          <a:lstStyle/>
          <a:p>
            <a:pPr marL="122237" marR="0" lvl="0" indent="0" defTabSz="914400" rtl="0" eaLnBrk="1" fontAlgn="base" latinLnBrk="0" hangingPunct="1">
              <a:spcBef>
                <a:spcPts val="624"/>
              </a:spcBef>
              <a:spcAft>
                <a:spcPct val="0"/>
              </a:spcAft>
              <a:buClr>
                <a:srgbClr val="004A78"/>
              </a:buClr>
              <a:buSzTx/>
              <a:buFont typeface="Arial" panose="020B0604020202020204" pitchFamily="34" charset="0"/>
              <a:buNone/>
              <a:tabLst/>
              <a:defRPr/>
            </a:pPr>
            <a:r>
              <a:rPr lang="en-US" dirty="0">
                <a:hlinkClick r:id="rId3"/>
              </a:rPr>
              <a:t>https://www.youtube.com/watch?v=LY_83_wnk20</a:t>
            </a:r>
            <a:endParaRPr lang="en-US"/>
          </a:p>
        </p:txBody>
      </p:sp>
      <p:pic>
        <p:nvPicPr>
          <p:cNvPr id="3" name="Picture 2" descr="A poster of a person's face in the clouds">
            <a:extLst>
              <a:ext uri="{FF2B5EF4-FFF2-40B4-BE49-F238E27FC236}">
                <a16:creationId xmlns:a16="http://schemas.microsoft.com/office/drawing/2014/main" id="{008C7F10-D095-7F19-A5E8-89064F5EFACA}"/>
              </a:ext>
            </a:extLst>
          </p:cNvPr>
          <p:cNvPicPr>
            <a:picLocks noChangeAspect="1"/>
          </p:cNvPicPr>
          <p:nvPr/>
        </p:nvPicPr>
        <p:blipFill rotWithShape="1">
          <a:blip r:embed="rId4"/>
          <a:srcRect l="4292" r="5794" b="1"/>
          <a:stretch/>
        </p:blipFill>
        <p:spPr>
          <a:xfrm>
            <a:off x="475250" y="808037"/>
            <a:ext cx="4713288" cy="5241925"/>
          </a:xfrm>
          <a:prstGeom prst="rect">
            <a:avLst/>
          </a:prstGeom>
          <a:noFill/>
        </p:spPr>
      </p:pic>
    </p:spTree>
    <p:extLst>
      <p:ext uri="{BB962C8B-B14F-4D97-AF65-F5344CB8AC3E}">
        <p14:creationId xmlns:p14="http://schemas.microsoft.com/office/powerpoint/2010/main" val="1602130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Arial"/>
              <a:buNone/>
            </a:pPr>
            <a:r>
              <a:rPr lang="en-US" dirty="0"/>
              <a:t>Unit 2</a:t>
            </a:r>
            <a:endParaRPr dirty="0"/>
          </a:p>
        </p:txBody>
      </p:sp>
      <p:sp>
        <p:nvSpPr>
          <p:cNvPr id="138" name="Google Shape;138;p4"/>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kumimoji="0" lang="en-US" sz="3400" b="1" i="0" u="none" strike="noStrike" kern="1200" cap="none" spc="0" normalizeH="0" baseline="0" noProof="0" dirty="0">
                <a:ln>
                  <a:noFill/>
                </a:ln>
                <a:solidFill>
                  <a:srgbClr val="FFFFFF"/>
                </a:solidFill>
                <a:effectLst/>
                <a:uLnTx/>
                <a:uFillTx/>
                <a:latin typeface="Arial" charset="0"/>
                <a:cs typeface="Arial" charset="0"/>
              </a:rPr>
              <a:t>Hypnosis and Meditation: Relax</a:t>
            </a:r>
            <a:endParaRPr dirty="0"/>
          </a:p>
        </p:txBody>
      </p:sp>
    </p:spTree>
    <p:extLst>
      <p:ext uri="{BB962C8B-B14F-4D97-AF65-F5344CB8AC3E}">
        <p14:creationId xmlns:p14="http://schemas.microsoft.com/office/powerpoint/2010/main" val="2157088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white spiral&#10;&#10;Description automatically generated">
            <a:extLst>
              <a:ext uri="{FF2B5EF4-FFF2-40B4-BE49-F238E27FC236}">
                <a16:creationId xmlns:a16="http://schemas.microsoft.com/office/drawing/2014/main" id="{E190FA4E-B099-F0DA-7376-820A4849521A}"/>
              </a:ext>
            </a:extLst>
          </p:cNvPr>
          <p:cNvPicPr>
            <a:picLocks noGrp="1" noChangeAspect="1"/>
          </p:cNvPicPr>
          <p:nvPr>
            <p:ph idx="1"/>
          </p:nvPr>
        </p:nvPicPr>
        <p:blipFill rotWithShape="1">
          <a:blip r:embed="rId2"/>
          <a:srcRect t="5877" b="9536"/>
          <a:stretch/>
        </p:blipFill>
        <p:spPr>
          <a:xfrm>
            <a:off x="20" y="10"/>
            <a:ext cx="12191980" cy="6857990"/>
          </a:xfrm>
          <a:noFill/>
        </p:spPr>
      </p:pic>
    </p:spTree>
    <p:extLst>
      <p:ext uri="{BB962C8B-B14F-4D97-AF65-F5344CB8AC3E}">
        <p14:creationId xmlns:p14="http://schemas.microsoft.com/office/powerpoint/2010/main" val="1849667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How Hypnosis Works</a:t>
            </a:r>
            <a:endParaRPr dirty="0"/>
          </a:p>
        </p:txBody>
      </p:sp>
      <p:sp>
        <p:nvSpPr>
          <p:cNvPr id="3" name="Text Placeholder 2">
            <a:extLst>
              <a:ext uri="{FF2B5EF4-FFF2-40B4-BE49-F238E27FC236}">
                <a16:creationId xmlns:a16="http://schemas.microsoft.com/office/drawing/2014/main" id="{92AF0A5B-5877-49F6-9554-E5D478318AD7}"/>
              </a:ext>
            </a:extLst>
          </p:cNvPr>
          <p:cNvSpPr>
            <a:spLocks noGrp="1"/>
          </p:cNvSpPr>
          <p:nvPr>
            <p:ph idx="1"/>
          </p:nvPr>
        </p:nvSpPr>
        <p:spPr/>
        <p:txBody>
          <a:bodyPr>
            <a:normAutofit/>
          </a:bodyPr>
          <a:lstStyle/>
          <a:p>
            <a:pPr marL="76200" indent="0">
              <a:buNone/>
            </a:pPr>
            <a:r>
              <a:rPr lang="en-US" dirty="0"/>
              <a:t>Basic suggestion effect: Tendency to carry out suggested actions as if involuntarily </a:t>
            </a:r>
          </a:p>
          <a:p>
            <a:pPr marL="533400" indent="-457200">
              <a:buFont typeface="+mj-lt"/>
              <a:buAutoNum type="arabicPeriod"/>
            </a:pPr>
            <a:r>
              <a:rPr lang="en-US" dirty="0"/>
              <a:t>Focused attention on what is said</a:t>
            </a:r>
          </a:p>
          <a:p>
            <a:pPr marL="533400" indent="-457200">
              <a:buFont typeface="+mj-lt"/>
              <a:buAutoNum type="arabicPeriod"/>
            </a:pPr>
            <a:r>
              <a:rPr lang="en-US" dirty="0"/>
              <a:t>Relax and feel tired</a:t>
            </a:r>
          </a:p>
          <a:p>
            <a:pPr marL="533400" indent="-457200">
              <a:buFont typeface="+mj-lt"/>
              <a:buAutoNum type="arabicPeriod"/>
            </a:pPr>
            <a:r>
              <a:rPr lang="en-US" dirty="0"/>
              <a:t>Let go and accept suggestions</a:t>
            </a:r>
          </a:p>
          <a:p>
            <a:pPr marL="533400" indent="-457200">
              <a:buFont typeface="+mj-lt"/>
              <a:buAutoNum type="arabicPeriod"/>
            </a:pPr>
            <a:r>
              <a:rPr lang="en-US" dirty="0"/>
              <a:t>Use vivid imagination</a:t>
            </a:r>
          </a:p>
          <a:p>
            <a:pPr marL="76200" indent="0">
              <a:buNone/>
            </a:pPr>
            <a:r>
              <a:rPr lang="en-US" b="1" dirty="0"/>
              <a:t>Hypnotizability: </a:t>
            </a:r>
            <a:r>
              <a:rPr lang="en-US" dirty="0"/>
              <a:t>How easily a person can become hypnotized </a:t>
            </a:r>
          </a:p>
        </p:txBody>
      </p:sp>
    </p:spTree>
    <p:extLst>
      <p:ext uri="{BB962C8B-B14F-4D97-AF65-F5344CB8AC3E}">
        <p14:creationId xmlns:p14="http://schemas.microsoft.com/office/powerpoint/2010/main" val="3695645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Hypnosis</a:t>
            </a:r>
            <a:endParaRPr dirty="0"/>
          </a:p>
        </p:txBody>
      </p:sp>
      <p:sp>
        <p:nvSpPr>
          <p:cNvPr id="2" name="Content Placeholder 1">
            <a:extLst>
              <a:ext uri="{FF2B5EF4-FFF2-40B4-BE49-F238E27FC236}">
                <a16:creationId xmlns:a16="http://schemas.microsoft.com/office/drawing/2014/main" id="{D53B37EC-16F5-4176-BD02-BBF25CA5D87D}"/>
              </a:ext>
            </a:extLst>
          </p:cNvPr>
          <p:cNvSpPr>
            <a:spLocks noGrp="1"/>
          </p:cNvSpPr>
          <p:nvPr>
            <p:ph idx="1"/>
          </p:nvPr>
        </p:nvSpPr>
        <p:spPr/>
        <p:txBody>
          <a:bodyPr>
            <a:normAutofit/>
          </a:bodyPr>
          <a:lstStyle/>
          <a:p>
            <a:pPr marL="0" indent="0">
              <a:buNone/>
            </a:pPr>
            <a:r>
              <a:rPr lang="en-US" dirty="0"/>
              <a:t>A state of consciousness characterized by focused attention, reduced peripheral awareness, and heightened suggestibility</a:t>
            </a:r>
          </a:p>
          <a:p>
            <a:pPr marL="0" indent="0">
              <a:buNone/>
            </a:pPr>
            <a:r>
              <a:rPr lang="en-US" dirty="0"/>
              <a:t>Ernest Hilgard argued:</a:t>
            </a:r>
          </a:p>
          <a:p>
            <a:r>
              <a:rPr lang="en-US" dirty="0"/>
              <a:t>Hypnosis causes a dissociate state, or split in awareness</a:t>
            </a:r>
          </a:p>
          <a:p>
            <a:r>
              <a:rPr lang="en-US" dirty="0"/>
              <a:t>The hidden observer is aware of pain but remains in the background</a:t>
            </a:r>
          </a:p>
          <a:p>
            <a:pPr marL="0" indent="0">
              <a:buNone/>
            </a:pPr>
            <a:r>
              <a:rPr lang="en-US" dirty="0"/>
              <a:t>Nonstate theorists argue hypnosis is a blend of conformity, relaxation, imagination, obedience, and role-playing.</a:t>
            </a:r>
          </a:p>
          <a:p>
            <a:endParaRPr lang="en-US" dirty="0"/>
          </a:p>
        </p:txBody>
      </p:sp>
    </p:spTree>
    <p:extLst>
      <p:ext uri="{BB962C8B-B14F-4D97-AF65-F5344CB8AC3E}">
        <p14:creationId xmlns:p14="http://schemas.microsoft.com/office/powerpoint/2010/main" val="3501509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4" name="Google Shape;124;p2"/>
          <p:cNvSpPr txBox="1">
            <a:spLocks noGrp="1"/>
          </p:cNvSpPr>
          <p:nvPr>
            <p:ph type="title"/>
          </p:nvPr>
        </p:nvSpPr>
        <p:spPr>
          <a:xfrm>
            <a:off x="479394" y="1070800"/>
            <a:ext cx="3939688" cy="5583126"/>
          </a:xfrm>
          <a:prstGeom prst="rect">
            <a:avLst/>
          </a:prstGeom>
        </p:spPr>
        <p:txBody>
          <a:bodyPr spcFirstLastPara="1" lIns="91425" tIns="45700" rIns="91425" bIns="45700" anchorCtr="0">
            <a:normAutofit/>
          </a:bodyPr>
          <a:lstStyle/>
          <a:p>
            <a:pPr marL="0" lvl="0" indent="0" algn="r" rtl="0">
              <a:spcBef>
                <a:spcPts val="0"/>
              </a:spcBef>
              <a:spcAft>
                <a:spcPts val="0"/>
              </a:spcAft>
              <a:buClr>
                <a:schemeClr val="accent1"/>
              </a:buClr>
              <a:buSzPts val="4000"/>
              <a:buFont typeface="Arial"/>
              <a:buNone/>
            </a:pPr>
            <a:r>
              <a:rPr lang="en-US" sz="6200"/>
              <a:t>Icebreaker: Pair-Share</a:t>
            </a:r>
          </a:p>
        </p:txBody>
      </p:sp>
      <p:cxnSp>
        <p:nvCxnSpPr>
          <p:cNvPr id="132" name="Straight Connector 13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26" name="Content Placeholder 1">
            <a:extLst>
              <a:ext uri="{FF2B5EF4-FFF2-40B4-BE49-F238E27FC236}">
                <a16:creationId xmlns:a16="http://schemas.microsoft.com/office/drawing/2014/main" id="{11B6E2CA-BA44-F25B-AB87-C9128FF6668E}"/>
              </a:ext>
            </a:extLst>
          </p:cNvPr>
          <p:cNvGraphicFramePr>
            <a:graphicFrameLocks noGrp="1"/>
          </p:cNvGraphicFramePr>
          <p:nvPr>
            <p:ph idx="1"/>
            <p:extLst>
              <p:ext uri="{D42A27DB-BD31-4B8C-83A1-F6EECF244321}">
                <p14:modId xmlns:p14="http://schemas.microsoft.com/office/powerpoint/2010/main" val="414744058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How Hypnosis Works</a:t>
            </a:r>
            <a:endParaRPr dirty="0"/>
          </a:p>
        </p:txBody>
      </p:sp>
      <p:sp>
        <p:nvSpPr>
          <p:cNvPr id="3" name="Text Placeholder 2">
            <a:extLst>
              <a:ext uri="{FF2B5EF4-FFF2-40B4-BE49-F238E27FC236}">
                <a16:creationId xmlns:a16="http://schemas.microsoft.com/office/drawing/2014/main" id="{92AF0A5B-5877-49F6-9554-E5D478318AD7}"/>
              </a:ext>
            </a:extLst>
          </p:cNvPr>
          <p:cNvSpPr>
            <a:spLocks noGrp="1"/>
          </p:cNvSpPr>
          <p:nvPr>
            <p:ph idx="1"/>
          </p:nvPr>
        </p:nvSpPr>
        <p:spPr/>
        <p:txBody>
          <a:bodyPr>
            <a:normAutofit/>
          </a:bodyPr>
          <a:lstStyle/>
          <a:p>
            <a:pPr marL="76200" indent="0">
              <a:buNone/>
            </a:pPr>
            <a:r>
              <a:rPr lang="en-US" dirty="0"/>
              <a:t>When you think about hypnosis, what do you visualize? For many, it’s a clock-swinging magician or a comedy act that forces an unwitting volunteer to make embarrassing public admissions on stage.</a:t>
            </a:r>
          </a:p>
          <a:p>
            <a:pPr marL="76200" indent="0">
              <a:buNone/>
            </a:pPr>
            <a:r>
              <a:rPr lang="en-US" dirty="0"/>
              <a:t>But hypnosis has a surprisingly robust scientific framework. Clinical research has shown that it can help relieve </a:t>
            </a:r>
            <a:r>
              <a:rPr lang="en-US" dirty="0">
                <a:hlinkClick r:id="rId3"/>
              </a:rPr>
              <a:t>pain</a:t>
            </a:r>
            <a:r>
              <a:rPr lang="en-US" dirty="0"/>
              <a:t> and </a:t>
            </a:r>
            <a:r>
              <a:rPr lang="en-US" dirty="0">
                <a:hlinkClick r:id="rId4"/>
              </a:rPr>
              <a:t>anxiety</a:t>
            </a:r>
            <a:r>
              <a:rPr lang="en-US" dirty="0"/>
              <a:t> and aid </a:t>
            </a:r>
            <a:r>
              <a:rPr lang="en-US" dirty="0">
                <a:hlinkClick r:id="rId5"/>
              </a:rPr>
              <a:t>smoking cessation</a:t>
            </a:r>
            <a:r>
              <a:rPr lang="en-US" dirty="0"/>
              <a:t>, </a:t>
            </a:r>
            <a:r>
              <a:rPr lang="en-US" dirty="0">
                <a:hlinkClick r:id="rId6"/>
              </a:rPr>
              <a:t>weight loss</a:t>
            </a:r>
            <a:r>
              <a:rPr lang="en-US" dirty="0"/>
              <a:t>, and </a:t>
            </a:r>
            <a:r>
              <a:rPr lang="en-US" dirty="0">
                <a:hlinkClick r:id="rId7"/>
              </a:rPr>
              <a:t>sleep</a:t>
            </a:r>
            <a:r>
              <a:rPr lang="en-US" dirty="0"/>
              <a:t>. </a:t>
            </a:r>
          </a:p>
          <a:p>
            <a:pPr marL="76200" indent="0">
              <a:buNone/>
            </a:pPr>
            <a:r>
              <a:rPr lang="en-US" dirty="0"/>
              <a:t>It can help children and adolescents better regulate their feelings and behaviors. Some people can even use “</a:t>
            </a:r>
            <a:r>
              <a:rPr lang="en-US" dirty="0">
                <a:hlinkClick r:id="rId8"/>
              </a:rPr>
              <a:t>self-hypnosis</a:t>
            </a:r>
            <a:r>
              <a:rPr lang="en-US" dirty="0"/>
              <a:t>” to manage stress, cope with life’s challenges, and improve their physical and emotional health. </a:t>
            </a:r>
          </a:p>
        </p:txBody>
      </p:sp>
    </p:spTree>
    <p:extLst>
      <p:ext uri="{BB962C8B-B14F-4D97-AF65-F5344CB8AC3E}">
        <p14:creationId xmlns:p14="http://schemas.microsoft.com/office/powerpoint/2010/main" val="518631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How Hypnosis Works</a:t>
            </a:r>
            <a:endParaRPr dirty="0"/>
          </a:p>
        </p:txBody>
      </p:sp>
      <p:sp>
        <p:nvSpPr>
          <p:cNvPr id="3" name="Text Placeholder 2">
            <a:extLst>
              <a:ext uri="{FF2B5EF4-FFF2-40B4-BE49-F238E27FC236}">
                <a16:creationId xmlns:a16="http://schemas.microsoft.com/office/drawing/2014/main" id="{92AF0A5B-5877-49F6-9554-E5D478318AD7}"/>
              </a:ext>
            </a:extLst>
          </p:cNvPr>
          <p:cNvSpPr>
            <a:spLocks noGrp="1"/>
          </p:cNvSpPr>
          <p:nvPr>
            <p:ph idx="1"/>
          </p:nvPr>
        </p:nvSpPr>
        <p:spPr/>
        <p:txBody>
          <a:bodyPr>
            <a:normAutofit/>
          </a:bodyPr>
          <a:lstStyle/>
          <a:p>
            <a:pPr marL="76200" indent="0">
              <a:buNone/>
            </a:pPr>
            <a:r>
              <a:rPr lang="en-US" dirty="0"/>
              <a:t>Hypnosis creates “a non-judgmental immersive experience,” says Dr. David Spiegel, a Stanford University psychiatrist and leading researcher of hypnosis. </a:t>
            </a:r>
          </a:p>
          <a:p>
            <a:pPr marL="76200" indent="0">
              <a:buNone/>
            </a:pPr>
            <a:r>
              <a:rPr lang="en-US" dirty="0"/>
              <a:t>It’s been used in various forms for centuries, but it wasn’t until </a:t>
            </a:r>
            <a:r>
              <a:rPr lang="en-US" b="1" dirty="0"/>
              <a:t>1843 </a:t>
            </a:r>
            <a:r>
              <a:rPr lang="en-US" dirty="0"/>
              <a:t>that the Scottish surgeon Dr. James Braid </a:t>
            </a:r>
            <a:r>
              <a:rPr lang="en-US" dirty="0">
                <a:hlinkClick r:id="rId3">
                  <a:extLst>
                    <a:ext uri="{A12FA001-AC4F-418D-AE19-62706E023703}">
                      <ahyp:hlinkClr xmlns:ahyp="http://schemas.microsoft.com/office/drawing/2018/hyperlinkcolor" val="tx"/>
                    </a:ext>
                  </a:extLst>
                </a:hlinkClick>
              </a:rPr>
              <a:t>popularized</a:t>
            </a:r>
            <a:r>
              <a:rPr lang="en-US" dirty="0"/>
              <a:t> the term “hypnosis.” </a:t>
            </a:r>
          </a:p>
          <a:p>
            <a:pPr marL="76200" indent="0">
              <a:buNone/>
            </a:pPr>
            <a:r>
              <a:rPr lang="en-US" dirty="0"/>
              <a:t>Braid’s central discovery—that concentration can guide the brain toward a more suggestible state—was and remains controversial. But physicians have continued to test and teach the technique over the centuries with great success, </a:t>
            </a:r>
          </a:p>
        </p:txBody>
      </p:sp>
    </p:spTree>
    <p:extLst>
      <p:ext uri="{BB962C8B-B14F-4D97-AF65-F5344CB8AC3E}">
        <p14:creationId xmlns:p14="http://schemas.microsoft.com/office/powerpoint/2010/main" val="2403516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How Hypnosis Works</a:t>
            </a:r>
            <a:endParaRPr dirty="0"/>
          </a:p>
        </p:txBody>
      </p:sp>
      <p:sp>
        <p:nvSpPr>
          <p:cNvPr id="3" name="Text Placeholder 2">
            <a:extLst>
              <a:ext uri="{FF2B5EF4-FFF2-40B4-BE49-F238E27FC236}">
                <a16:creationId xmlns:a16="http://schemas.microsoft.com/office/drawing/2014/main" id="{92AF0A5B-5877-49F6-9554-E5D478318AD7}"/>
              </a:ext>
            </a:extLst>
          </p:cNvPr>
          <p:cNvSpPr>
            <a:spLocks noGrp="1"/>
          </p:cNvSpPr>
          <p:nvPr>
            <p:ph idx="1"/>
          </p:nvPr>
        </p:nvSpPr>
        <p:spPr/>
        <p:txBody>
          <a:bodyPr/>
          <a:lstStyle/>
          <a:p>
            <a:pPr marL="76200" indent="0">
              <a:buNone/>
            </a:pPr>
            <a:r>
              <a:rPr lang="en-US" dirty="0"/>
              <a:t>Today, a psychologist, psychiatrist, or other healthcare professional certified in hypnotherapy will first screen a potential client for their ability to be hypnotized using a validated </a:t>
            </a:r>
            <a:r>
              <a:rPr lang="en-US" dirty="0">
                <a:hlinkClick r:id="rId3">
                  <a:extLst>
                    <a:ext uri="{A12FA001-AC4F-418D-AE19-62706E023703}">
                      <ahyp:hlinkClr xmlns:ahyp="http://schemas.microsoft.com/office/drawing/2018/hyperlinkcolor" val="tx"/>
                    </a:ext>
                  </a:extLst>
                </a:hlinkClick>
              </a:rPr>
              <a:t>suggestibility scale</a:t>
            </a:r>
            <a:r>
              <a:rPr lang="en-US" dirty="0"/>
              <a:t>. </a:t>
            </a:r>
          </a:p>
          <a:p>
            <a:pPr marL="76200" indent="0">
              <a:buNone/>
            </a:pPr>
            <a:endParaRPr lang="en-US" dirty="0"/>
          </a:p>
          <a:p>
            <a:pPr marL="76200" indent="0">
              <a:buNone/>
            </a:pPr>
            <a:r>
              <a:rPr lang="en-US" dirty="0"/>
              <a:t>(Not everyone is equally susceptible to hypnosis, but research has found that about </a:t>
            </a:r>
            <a:r>
              <a:rPr lang="en-US" dirty="0">
                <a:hlinkClick r:id="rId4">
                  <a:extLst>
                    <a:ext uri="{A12FA001-AC4F-418D-AE19-62706E023703}">
                      <ahyp:hlinkClr xmlns:ahyp="http://schemas.microsoft.com/office/drawing/2018/hyperlinkcolor" val="tx"/>
                    </a:ext>
                  </a:extLst>
                </a:hlinkClick>
              </a:rPr>
              <a:t>two-thirds of adults</a:t>
            </a:r>
            <a:r>
              <a:rPr lang="en-US" dirty="0"/>
              <a:t> are.) </a:t>
            </a:r>
          </a:p>
        </p:txBody>
      </p:sp>
    </p:spTree>
    <p:extLst>
      <p:ext uri="{BB962C8B-B14F-4D97-AF65-F5344CB8AC3E}">
        <p14:creationId xmlns:p14="http://schemas.microsoft.com/office/powerpoint/2010/main" val="2603646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p:txBody>
          <a:bodyPr spcFirstLastPara="1" lIns="91425" tIns="45700" rIns="91425" bIns="45700" anchor="t" anchorCtr="0">
            <a:normAutofit/>
          </a:bodyPr>
          <a:lstStyle/>
          <a:p>
            <a:pPr marL="0" lvl="0" indent="0" rtl="0">
              <a:spcBef>
                <a:spcPts val="0"/>
              </a:spcBef>
              <a:spcAft>
                <a:spcPts val="0"/>
              </a:spcAft>
              <a:buClr>
                <a:schemeClr val="accent1"/>
              </a:buClr>
              <a:buSzPts val="4000"/>
              <a:buFont typeface="Arial"/>
              <a:buNone/>
            </a:pPr>
            <a:r>
              <a:rPr lang="en-US" dirty="0"/>
              <a:t>How Hypnosis Works</a:t>
            </a:r>
            <a:endParaRPr lang="en-US"/>
          </a:p>
        </p:txBody>
      </p:sp>
      <p:sp>
        <p:nvSpPr>
          <p:cNvPr id="3" name="Text Placeholder 2">
            <a:extLst>
              <a:ext uri="{FF2B5EF4-FFF2-40B4-BE49-F238E27FC236}">
                <a16:creationId xmlns:a16="http://schemas.microsoft.com/office/drawing/2014/main" id="{92AF0A5B-5877-49F6-9554-E5D478318AD7}"/>
              </a:ext>
            </a:extLst>
          </p:cNvPr>
          <p:cNvSpPr>
            <a:spLocks noGrp="1"/>
          </p:cNvSpPr>
          <p:nvPr>
            <p:ph sz="half" idx="2"/>
          </p:nvPr>
        </p:nvSpPr>
        <p:spPr>
          <a:xfrm>
            <a:off x="1696444" y="1825625"/>
            <a:ext cx="10018713" cy="4351338"/>
          </a:xfrm>
        </p:spPr>
        <p:txBody>
          <a:bodyPr>
            <a:normAutofit/>
          </a:bodyPr>
          <a:lstStyle/>
          <a:p>
            <a:pPr marL="76200" indent="0">
              <a:buNone/>
            </a:pPr>
            <a:r>
              <a:rPr lang="en-US" sz="2800" dirty="0"/>
              <a:t>The hypnotherapist will talk with them about what sort of sensory experiences make them feel safe, like a lakeshore retreat or a beach vacation. </a:t>
            </a:r>
          </a:p>
          <a:p>
            <a:pPr marL="76200" indent="0">
              <a:buNone/>
            </a:pPr>
            <a:r>
              <a:rPr lang="en-US" sz="2800" dirty="0"/>
              <a:t>Then, the hypnotherapist will conjure that imagery—focusing, for example, on the salt spray of the ocean, seagulls calling overhead, and sun-kissed skin—to help the person go deeper into the calming visualization. </a:t>
            </a:r>
          </a:p>
          <a:p>
            <a:pPr marL="76200" indent="0">
              <a:buNone/>
            </a:pPr>
            <a:r>
              <a:rPr lang="en-US" sz="2800" dirty="0"/>
              <a:t>If done right, the patient’s physical surroundings will melt away. </a:t>
            </a:r>
          </a:p>
        </p:txBody>
      </p:sp>
    </p:spTree>
    <p:extLst>
      <p:ext uri="{BB962C8B-B14F-4D97-AF65-F5344CB8AC3E}">
        <p14:creationId xmlns:p14="http://schemas.microsoft.com/office/powerpoint/2010/main" val="270529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How Hypnosis Works</a:t>
            </a:r>
            <a:endParaRPr dirty="0"/>
          </a:p>
        </p:txBody>
      </p:sp>
      <p:sp>
        <p:nvSpPr>
          <p:cNvPr id="3" name="Text Placeholder 2">
            <a:extLst>
              <a:ext uri="{FF2B5EF4-FFF2-40B4-BE49-F238E27FC236}">
                <a16:creationId xmlns:a16="http://schemas.microsoft.com/office/drawing/2014/main" id="{92AF0A5B-5877-49F6-9554-E5D478318AD7}"/>
              </a:ext>
            </a:extLst>
          </p:cNvPr>
          <p:cNvSpPr>
            <a:spLocks noGrp="1"/>
          </p:cNvSpPr>
          <p:nvPr>
            <p:ph idx="1"/>
          </p:nvPr>
        </p:nvSpPr>
        <p:spPr/>
        <p:txBody>
          <a:bodyPr>
            <a:normAutofit/>
          </a:bodyPr>
          <a:lstStyle/>
          <a:p>
            <a:pPr marL="76200" indent="0">
              <a:buNone/>
            </a:pPr>
            <a:r>
              <a:rPr lang="en-US" dirty="0"/>
              <a:t>The result is a </a:t>
            </a:r>
            <a:r>
              <a:rPr lang="en-US" dirty="0">
                <a:hlinkClick r:id="rId3">
                  <a:extLst>
                    <a:ext uri="{A12FA001-AC4F-418D-AE19-62706E023703}">
                      <ahyp:hlinkClr xmlns:ahyp="http://schemas.microsoft.com/office/drawing/2018/hyperlinkcolor" val="tx"/>
                    </a:ext>
                  </a:extLst>
                </a:hlinkClick>
              </a:rPr>
              <a:t>powerful combination</a:t>
            </a:r>
            <a:r>
              <a:rPr lang="en-US" dirty="0"/>
              <a:t> of dissociation, immersion, and openness to new experiences, which culminates in what was once called a “trance,” but which modern hypnotherapists simply refer to as a “hypnotic state.” It can be achieved in just a few minutes. </a:t>
            </a:r>
          </a:p>
          <a:p>
            <a:pPr marL="76200" indent="0">
              <a:buNone/>
            </a:pPr>
            <a:r>
              <a:rPr lang="en-US" dirty="0"/>
              <a:t>During hypnosis, people are more open to the </a:t>
            </a:r>
            <a:r>
              <a:rPr lang="en-US" dirty="0">
                <a:hlinkClick r:id="rId4">
                  <a:extLst>
                    <a:ext uri="{A12FA001-AC4F-418D-AE19-62706E023703}">
                      <ahyp:hlinkClr xmlns:ahyp="http://schemas.microsoft.com/office/drawing/2018/hyperlinkcolor" val="tx"/>
                    </a:ext>
                  </a:extLst>
                </a:hlinkClick>
              </a:rPr>
              <a:t>suggestions of the hypnotherapist</a:t>
            </a:r>
            <a:r>
              <a:rPr lang="en-US" dirty="0"/>
              <a:t>, whether those ask the patient to detach themselves from a past painful experience or visualize a solution to their problem. For some people, these changes may be catalyzed in a one- or two-hour session. For others, hypnotherapy or self-hypnosis may be a regular part of their mental health care. </a:t>
            </a:r>
          </a:p>
          <a:p>
            <a:pPr marL="76200" indent="0">
              <a:buNone/>
            </a:pPr>
            <a:endParaRPr lang="en-US" dirty="0"/>
          </a:p>
        </p:txBody>
      </p:sp>
    </p:spTree>
    <p:extLst>
      <p:ext uri="{BB962C8B-B14F-4D97-AF65-F5344CB8AC3E}">
        <p14:creationId xmlns:p14="http://schemas.microsoft.com/office/powerpoint/2010/main" val="1486253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How Hypnosis Works</a:t>
            </a:r>
            <a:endParaRPr dirty="0"/>
          </a:p>
        </p:txBody>
      </p:sp>
      <p:sp>
        <p:nvSpPr>
          <p:cNvPr id="3" name="Text Placeholder 2">
            <a:extLst>
              <a:ext uri="{FF2B5EF4-FFF2-40B4-BE49-F238E27FC236}">
                <a16:creationId xmlns:a16="http://schemas.microsoft.com/office/drawing/2014/main" id="{92AF0A5B-5877-49F6-9554-E5D478318AD7}"/>
              </a:ext>
            </a:extLst>
          </p:cNvPr>
          <p:cNvSpPr>
            <a:spLocks noGrp="1"/>
          </p:cNvSpPr>
          <p:nvPr>
            <p:ph idx="1"/>
          </p:nvPr>
        </p:nvSpPr>
        <p:spPr/>
        <p:txBody>
          <a:bodyPr>
            <a:normAutofit lnSpcReduction="10000"/>
          </a:bodyPr>
          <a:lstStyle/>
          <a:p>
            <a:pPr marL="76200" indent="0">
              <a:buNone/>
            </a:pPr>
            <a:r>
              <a:rPr lang="en-US" dirty="0"/>
              <a:t>Brain-imaging studies have helped to illuminate what happens inside the hypnotized brain, though much still remains a mystery. During hypnosis, activity in a brain region that helps people switch between tasks </a:t>
            </a:r>
            <a:r>
              <a:rPr lang="en-US" dirty="0">
                <a:hlinkClick r:id="rId3">
                  <a:extLst>
                    <a:ext uri="{A12FA001-AC4F-418D-AE19-62706E023703}">
                      <ahyp:hlinkClr xmlns:ahyp="http://schemas.microsoft.com/office/drawing/2018/hyperlinkcolor" val="tx"/>
                    </a:ext>
                  </a:extLst>
                </a:hlinkClick>
              </a:rPr>
              <a:t>quiets down</a:t>
            </a:r>
            <a:r>
              <a:rPr lang="en-US" dirty="0"/>
              <a:t>.</a:t>
            </a:r>
          </a:p>
          <a:p>
            <a:pPr marL="76200" indent="0">
              <a:buNone/>
            </a:pPr>
            <a:r>
              <a:rPr lang="en-US" dirty="0"/>
              <a:t>This same region seems to </a:t>
            </a:r>
            <a:r>
              <a:rPr lang="en-US" dirty="0">
                <a:hlinkClick r:id="rId4">
                  <a:extLst>
                    <a:ext uri="{A12FA001-AC4F-418D-AE19-62706E023703}">
                      <ahyp:hlinkClr xmlns:ahyp="http://schemas.microsoft.com/office/drawing/2018/hyperlinkcolor" val="tx"/>
                    </a:ext>
                  </a:extLst>
                </a:hlinkClick>
              </a:rPr>
              <a:t>disconnect</a:t>
            </a:r>
            <a:r>
              <a:rPr lang="en-US" dirty="0"/>
              <a:t> from another area responsible for self-reflection and daydreaming—which may be why hypnotized people aren’t worried about who they are or what they’re doing. Researchers have also found that hypnosis can calm brain regions that help control </a:t>
            </a:r>
            <a:r>
              <a:rPr lang="en-US" dirty="0">
                <a:hlinkClick r:id="rId5">
                  <a:extLst>
                    <a:ext uri="{A12FA001-AC4F-418D-AE19-62706E023703}">
                      <ahyp:hlinkClr xmlns:ahyp="http://schemas.microsoft.com/office/drawing/2018/hyperlinkcolor" val="tx"/>
                    </a:ext>
                  </a:extLst>
                </a:hlinkClick>
              </a:rPr>
              <a:t>autonomic functions</a:t>
            </a:r>
            <a:r>
              <a:rPr lang="en-US" dirty="0"/>
              <a:t> like heart rate, blood flow, and breathing. This is likely what leads to the physical relaxation that’s a hallmark of hypnosis.</a:t>
            </a:r>
          </a:p>
          <a:p>
            <a:pPr marL="76200" indent="0">
              <a:buNone/>
            </a:pPr>
            <a:endParaRPr lang="en-US" dirty="0"/>
          </a:p>
        </p:txBody>
      </p:sp>
    </p:spTree>
    <p:extLst>
      <p:ext uri="{BB962C8B-B14F-4D97-AF65-F5344CB8AC3E}">
        <p14:creationId xmlns:p14="http://schemas.microsoft.com/office/powerpoint/2010/main" val="1108451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Effects of Hypnosis</a:t>
            </a:r>
            <a:endParaRPr dirty="0"/>
          </a:p>
        </p:txBody>
      </p:sp>
      <p:sp>
        <p:nvSpPr>
          <p:cNvPr id="3" name="Text Placeholder 2">
            <a:extLst>
              <a:ext uri="{FF2B5EF4-FFF2-40B4-BE49-F238E27FC236}">
                <a16:creationId xmlns:a16="http://schemas.microsoft.com/office/drawing/2014/main" id="{92AF0A5B-5877-49F6-9554-E5D478318AD7}"/>
              </a:ext>
            </a:extLst>
          </p:cNvPr>
          <p:cNvSpPr>
            <a:spLocks noGrp="1"/>
          </p:cNvSpPr>
          <p:nvPr>
            <p:ph idx="1"/>
          </p:nvPr>
        </p:nvSpPr>
        <p:spPr/>
        <p:txBody>
          <a:bodyPr>
            <a:normAutofit lnSpcReduction="10000"/>
          </a:bodyPr>
          <a:lstStyle/>
          <a:p>
            <a:pPr marL="533400" indent="-457200">
              <a:buFont typeface="+mj-lt"/>
              <a:buAutoNum type="arabicPeriod"/>
            </a:pPr>
            <a:r>
              <a:rPr lang="en-US" dirty="0"/>
              <a:t>Physical ability: May improve some in sports; does not affect physical strength</a:t>
            </a:r>
          </a:p>
          <a:p>
            <a:pPr marL="533400" indent="-457200">
              <a:buFont typeface="+mj-lt"/>
              <a:buAutoNum type="arabicPeriod"/>
            </a:pPr>
            <a:r>
              <a:rPr lang="en-US" dirty="0"/>
              <a:t>Memory: Some evidence it can enhance memory, but frequently increases false memories</a:t>
            </a:r>
          </a:p>
          <a:p>
            <a:pPr marL="533400" indent="-457200">
              <a:buFont typeface="+mj-lt"/>
              <a:buAutoNum type="arabicPeriod"/>
            </a:pPr>
            <a:r>
              <a:rPr lang="en-US" dirty="0"/>
              <a:t>Amnesia: Brief memory loss seems to occur</a:t>
            </a:r>
          </a:p>
          <a:p>
            <a:pPr marL="533400" indent="-457200">
              <a:buFont typeface="+mj-lt"/>
              <a:buAutoNum type="arabicPeriod"/>
            </a:pPr>
            <a:r>
              <a:rPr lang="en-US" dirty="0"/>
              <a:t>Pain relief: Can relieve pain, especially helpful when chemical painkillers are ineffective</a:t>
            </a:r>
          </a:p>
          <a:p>
            <a:pPr marL="533400" indent="-457200">
              <a:buFont typeface="+mj-lt"/>
              <a:buAutoNum type="arabicPeriod"/>
            </a:pPr>
            <a:r>
              <a:rPr lang="en-US" dirty="0"/>
              <a:t>Sensory changes: Most effective; possible to alter color vision, hearing sensitivity, time sense, perception of illusion, and other sensory responses</a:t>
            </a:r>
          </a:p>
          <a:p>
            <a:pPr marL="533400" indent="-457200">
              <a:buFont typeface="+mj-lt"/>
              <a:buAutoNum type="arabicPeriod"/>
            </a:pPr>
            <a:endParaRPr lang="en-US" dirty="0"/>
          </a:p>
          <a:p>
            <a:pPr marL="533400" indent="-457200">
              <a:buFont typeface="+mj-lt"/>
              <a:buAutoNum type="arabicPeriod"/>
            </a:pPr>
            <a:endParaRPr lang="en-US" dirty="0"/>
          </a:p>
          <a:p>
            <a:pPr marL="533400" indent="-457200">
              <a:buFont typeface="+mj-lt"/>
              <a:buAutoNum type="arabicPeriod"/>
            </a:pPr>
            <a:endParaRPr lang="en-US" dirty="0"/>
          </a:p>
        </p:txBody>
      </p:sp>
    </p:spTree>
    <p:extLst>
      <p:ext uri="{BB962C8B-B14F-4D97-AF65-F5344CB8AC3E}">
        <p14:creationId xmlns:p14="http://schemas.microsoft.com/office/powerpoint/2010/main" val="3143554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EF21-5C18-2B4B-CA72-80D3A86BC6B3}"/>
              </a:ext>
            </a:extLst>
          </p:cNvPr>
          <p:cNvSpPr>
            <a:spLocks noGrp="1"/>
          </p:cNvSpPr>
          <p:nvPr>
            <p:ph type="title"/>
          </p:nvPr>
        </p:nvSpPr>
        <p:spPr/>
        <p:txBody>
          <a:bodyPr anchor="t">
            <a:normAutofit/>
          </a:bodyPr>
          <a:lstStyle/>
          <a:p>
            <a:r>
              <a:rPr lang="en-US" dirty="0"/>
              <a:t>Meditation</a:t>
            </a:r>
          </a:p>
        </p:txBody>
      </p:sp>
      <p:pic>
        <p:nvPicPr>
          <p:cNvPr id="5" name="Content Placeholder 4" descr="A person sitting in a yoga pose&#10;&#10;Description automatically generated">
            <a:extLst>
              <a:ext uri="{FF2B5EF4-FFF2-40B4-BE49-F238E27FC236}">
                <a16:creationId xmlns:a16="http://schemas.microsoft.com/office/drawing/2014/main" id="{65F64D13-A2CD-78B1-1A4C-41980C0F29E8}"/>
              </a:ext>
            </a:extLst>
          </p:cNvPr>
          <p:cNvPicPr>
            <a:picLocks noGrp="1" noChangeAspect="1"/>
          </p:cNvPicPr>
          <p:nvPr>
            <p:ph idx="1"/>
          </p:nvPr>
        </p:nvPicPr>
        <p:blipFill>
          <a:blip r:embed="rId2"/>
          <a:stretch>
            <a:fillRect/>
          </a:stretch>
        </p:blipFill>
        <p:spPr>
          <a:xfrm>
            <a:off x="2657475" y="2067719"/>
            <a:ext cx="6877050" cy="3867150"/>
          </a:xfrm>
          <a:noFill/>
        </p:spPr>
      </p:pic>
    </p:spTree>
    <p:extLst>
      <p:ext uri="{BB962C8B-B14F-4D97-AF65-F5344CB8AC3E}">
        <p14:creationId xmlns:p14="http://schemas.microsoft.com/office/powerpoint/2010/main" val="964642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6E2E-418A-4E8D-A5A9-804D86D75022}"/>
              </a:ext>
            </a:extLst>
          </p:cNvPr>
          <p:cNvSpPr>
            <a:spLocks noGrp="1"/>
          </p:cNvSpPr>
          <p:nvPr>
            <p:ph type="title"/>
          </p:nvPr>
        </p:nvSpPr>
        <p:spPr/>
        <p:txBody>
          <a:bodyPr/>
          <a:lstStyle/>
          <a:p>
            <a:r>
              <a:rPr lang="en-US" dirty="0"/>
              <a:t>Meditation</a:t>
            </a:r>
          </a:p>
        </p:txBody>
      </p:sp>
      <p:sp>
        <p:nvSpPr>
          <p:cNvPr id="3" name="Content Placeholder 2">
            <a:extLst>
              <a:ext uri="{FF2B5EF4-FFF2-40B4-BE49-F238E27FC236}">
                <a16:creationId xmlns:a16="http://schemas.microsoft.com/office/drawing/2014/main" id="{FA6D0C5D-5EC6-47B1-AC65-0A043A7E7C3F}"/>
              </a:ext>
            </a:extLst>
          </p:cNvPr>
          <p:cNvSpPr>
            <a:spLocks noGrp="1"/>
          </p:cNvSpPr>
          <p:nvPr>
            <p:ph idx="1"/>
          </p:nvPr>
        </p:nvSpPr>
        <p:spPr/>
        <p:txBody>
          <a:bodyPr/>
          <a:lstStyle/>
          <a:p>
            <a:r>
              <a:rPr lang="en-US" dirty="0"/>
              <a:t>A mental exercise used to alter consciousness</a:t>
            </a:r>
          </a:p>
          <a:p>
            <a:r>
              <a:rPr lang="en-US" dirty="0"/>
              <a:t>Heightened awareness and relaxation by interrupting flow of thoughts, worries, and analysis</a:t>
            </a:r>
          </a:p>
          <a:p>
            <a:r>
              <a:rPr lang="en-US" b="1" dirty="0"/>
              <a:t>Mindfulness meditation</a:t>
            </a:r>
            <a:r>
              <a:rPr lang="en-US" dirty="0"/>
              <a:t>: Observe own thoughts without reacting to them; achieve total, nonjudgmental awareness of the world</a:t>
            </a:r>
          </a:p>
          <a:p>
            <a:r>
              <a:rPr lang="en-US" b="1" dirty="0"/>
              <a:t>Concentrative meditation</a:t>
            </a:r>
            <a:r>
              <a:rPr lang="en-US" dirty="0"/>
              <a:t>: Attending to a single focal point or mantra</a:t>
            </a:r>
          </a:p>
          <a:p>
            <a:endParaRPr lang="en-US" dirty="0"/>
          </a:p>
        </p:txBody>
      </p:sp>
    </p:spTree>
    <p:extLst>
      <p:ext uri="{BB962C8B-B14F-4D97-AF65-F5344CB8AC3E}">
        <p14:creationId xmlns:p14="http://schemas.microsoft.com/office/powerpoint/2010/main" val="908595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6E2E-418A-4E8D-A5A9-804D86D75022}"/>
              </a:ext>
            </a:extLst>
          </p:cNvPr>
          <p:cNvSpPr>
            <a:spLocks noGrp="1"/>
          </p:cNvSpPr>
          <p:nvPr>
            <p:ph type="title"/>
          </p:nvPr>
        </p:nvSpPr>
        <p:spPr/>
        <p:txBody>
          <a:bodyPr/>
          <a:lstStyle/>
          <a:p>
            <a:r>
              <a:rPr lang="en-US" dirty="0"/>
              <a:t>Mindfulness Meditation</a:t>
            </a:r>
          </a:p>
        </p:txBody>
      </p:sp>
      <p:sp>
        <p:nvSpPr>
          <p:cNvPr id="3" name="Content Placeholder 2">
            <a:extLst>
              <a:ext uri="{FF2B5EF4-FFF2-40B4-BE49-F238E27FC236}">
                <a16:creationId xmlns:a16="http://schemas.microsoft.com/office/drawing/2014/main" id="{FA6D0C5D-5EC6-47B1-AC65-0A043A7E7C3F}"/>
              </a:ext>
            </a:extLst>
          </p:cNvPr>
          <p:cNvSpPr>
            <a:spLocks noGrp="1"/>
          </p:cNvSpPr>
          <p:nvPr>
            <p:ph idx="1"/>
          </p:nvPr>
        </p:nvSpPr>
        <p:spPr/>
        <p:txBody>
          <a:bodyPr/>
          <a:lstStyle/>
          <a:p>
            <a:r>
              <a:rPr lang="en-US" b="1" dirty="0"/>
              <a:t>What is mindfulness?</a:t>
            </a:r>
          </a:p>
          <a:p>
            <a:r>
              <a:rPr lang="en-US" dirty="0"/>
              <a:t>Mindfulness is the basic human ability to be fully present, aware of where we are and what we’re doing, and not overly reactive or overwhelmed by what’s going on around us.</a:t>
            </a:r>
          </a:p>
          <a:p>
            <a:r>
              <a:rPr lang="en-US" dirty="0"/>
              <a:t>While mindfulness is something we all naturally possess, it’s more readily available to us when we practice on a daily basis.</a:t>
            </a:r>
          </a:p>
          <a:p>
            <a:endParaRPr lang="en-US" dirty="0"/>
          </a:p>
        </p:txBody>
      </p:sp>
    </p:spTree>
    <p:extLst>
      <p:ext uri="{BB962C8B-B14F-4D97-AF65-F5344CB8AC3E}">
        <p14:creationId xmlns:p14="http://schemas.microsoft.com/office/powerpoint/2010/main" val="2232844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9"/>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130;p3"/>
          <p:cNvSpPr txBox="1">
            <a:spLocks noGrp="1"/>
          </p:cNvSpPr>
          <p:nvPr>
            <p:ph type="title"/>
          </p:nvPr>
        </p:nvSpPr>
        <p:spPr>
          <a:xfrm>
            <a:off x="803775" y="1106007"/>
            <a:ext cx="10550025" cy="1182927"/>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accent1"/>
              </a:buClr>
              <a:buSzPts val="4000"/>
              <a:buFont typeface="Arial"/>
              <a:buNone/>
            </a:pPr>
            <a:r>
              <a:rPr lang="en-US" sz="5600"/>
              <a:t>Chapter Objectives (1 of 3)</a:t>
            </a:r>
          </a:p>
        </p:txBody>
      </p:sp>
      <p:cxnSp>
        <p:nvCxnSpPr>
          <p:cNvPr id="138" name="Straight Connector 137">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131" name="Google Shape;131;p3"/>
          <p:cNvSpPr txBox="1">
            <a:spLocks noGrp="1"/>
          </p:cNvSpPr>
          <p:nvPr>
            <p:ph idx="1"/>
          </p:nvPr>
        </p:nvSpPr>
        <p:spPr>
          <a:xfrm>
            <a:off x="803775" y="2598947"/>
            <a:ext cx="10550025" cy="3677348"/>
          </a:xfrm>
          <a:prstGeom prst="rect">
            <a:avLst/>
          </a:prstGeom>
        </p:spPr>
        <p:txBody>
          <a:bodyPr spcFirstLastPara="1" lIns="91425" tIns="45700" rIns="91425" bIns="45700" anchor="t" anchorCtr="0">
            <a:normAutofit/>
          </a:bodyPr>
          <a:lstStyle/>
          <a:p>
            <a:pPr marL="0" lvl="0" indent="0" rtl="0">
              <a:spcBef>
                <a:spcPts val="1000"/>
              </a:spcBef>
              <a:spcAft>
                <a:spcPts val="0"/>
              </a:spcAft>
              <a:buSzPts val="2400"/>
              <a:buNone/>
            </a:pPr>
            <a:r>
              <a:rPr lang="en-US" sz="1900">
                <a:solidFill>
                  <a:schemeClr val="tx1">
                    <a:alpha val="80000"/>
                  </a:schemeClr>
                </a:solidFill>
              </a:rPr>
              <a:t>By the end of this chapter, you should be able to: </a:t>
            </a:r>
          </a:p>
          <a:p>
            <a:pPr marL="0" lvl="0" indent="0" rtl="0">
              <a:spcBef>
                <a:spcPts val="1800"/>
              </a:spcBef>
              <a:spcAft>
                <a:spcPts val="0"/>
              </a:spcAft>
              <a:buSzPts val="2400"/>
              <a:buNone/>
            </a:pPr>
            <a:r>
              <a:rPr lang="en-US" sz="1900">
                <a:solidFill>
                  <a:schemeClr val="tx1">
                    <a:alpha val="80000"/>
                  </a:schemeClr>
                </a:solidFill>
              </a:rPr>
              <a:t>5.1.1 Define consciousness.</a:t>
            </a:r>
          </a:p>
          <a:p>
            <a:pPr marL="0" lvl="0" indent="0" rtl="0">
              <a:spcBef>
                <a:spcPts val="1800"/>
              </a:spcBef>
              <a:spcAft>
                <a:spcPts val="0"/>
              </a:spcAft>
              <a:buSzPts val="2400"/>
              <a:buNone/>
            </a:pPr>
            <a:r>
              <a:rPr lang="en-US" sz="1900">
                <a:solidFill>
                  <a:schemeClr val="tx1">
                    <a:alpha val="80000"/>
                  </a:schemeClr>
                </a:solidFill>
              </a:rPr>
              <a:t>5.1.2 Distinguish between disordered states of consciousness and altered 	states 	of consciousness.</a:t>
            </a:r>
          </a:p>
          <a:p>
            <a:pPr marL="0" lvl="0" indent="0" rtl="0">
              <a:spcBef>
                <a:spcPts val="1800"/>
              </a:spcBef>
              <a:spcAft>
                <a:spcPts val="0"/>
              </a:spcAft>
              <a:buSzPts val="2400"/>
              <a:buNone/>
            </a:pPr>
            <a:r>
              <a:rPr lang="en-US" sz="1900">
                <a:solidFill>
                  <a:schemeClr val="tx1">
                    <a:alpha val="80000"/>
                  </a:schemeClr>
                </a:solidFill>
              </a:rPr>
              <a:t>5.2.1 Describe how hypnosis works, distinguishing between state and nonstate 	theories of hypnosis.</a:t>
            </a:r>
          </a:p>
          <a:p>
            <a:pPr marL="0" lvl="0" indent="0" rtl="0">
              <a:spcBef>
                <a:spcPts val="1800"/>
              </a:spcBef>
              <a:spcAft>
                <a:spcPts val="0"/>
              </a:spcAft>
              <a:buSzPts val="2400"/>
              <a:buNone/>
            </a:pPr>
            <a:r>
              <a:rPr lang="en-US" sz="1900">
                <a:solidFill>
                  <a:schemeClr val="tx1">
                    <a:alpha val="80000"/>
                  </a:schemeClr>
                </a:solidFill>
              </a:rPr>
              <a:t>5.2.2 Describe how meditation works, distinguishing between mindfulness and 	concentrative meditation.</a:t>
            </a:r>
          </a:p>
          <a:p>
            <a:pPr marL="0" lvl="0" indent="0" rtl="0">
              <a:spcBef>
                <a:spcPts val="1800"/>
              </a:spcBef>
              <a:spcAft>
                <a:spcPts val="0"/>
              </a:spcAft>
              <a:buSzPts val="2400"/>
              <a:buNone/>
            </a:pPr>
            <a:r>
              <a:rPr lang="en-US" sz="1900">
                <a:solidFill>
                  <a:schemeClr val="tx1">
                    <a:alpha val="80000"/>
                  </a:schemeClr>
                </a:solidFill>
              </a:rPr>
              <a:t>5.3.1 Describe the typical pattern of sleeping and waking.</a:t>
            </a:r>
          </a:p>
          <a:p>
            <a:pPr marL="0" lvl="0" indent="0" rtl="0">
              <a:spcBef>
                <a:spcPts val="1800"/>
              </a:spcBef>
              <a:spcAft>
                <a:spcPts val="0"/>
              </a:spcAft>
              <a:buSzPts val="2400"/>
              <a:buNone/>
            </a:pPr>
            <a:endParaRPr lang="en-US" sz="1900">
              <a:solidFill>
                <a:schemeClr val="tx1">
                  <a:alpha val="80000"/>
                </a:schemeClr>
              </a:solidFill>
            </a:endParaRPr>
          </a:p>
          <a:p>
            <a:pPr marL="228600" lvl="0" indent="-76200" rtl="0">
              <a:spcBef>
                <a:spcPts val="1800"/>
              </a:spcBef>
              <a:spcAft>
                <a:spcPts val="800"/>
              </a:spcAft>
              <a:buSzPts val="2400"/>
              <a:buNone/>
            </a:pPr>
            <a:endParaRPr lang="en-US" sz="1900">
              <a:solidFill>
                <a:schemeClr val="tx1">
                  <a:alpha val="80000"/>
                </a:schemeClr>
              </a:solidFill>
            </a:endParaRPr>
          </a:p>
        </p:txBody>
      </p:sp>
      <p:grpSp>
        <p:nvGrpSpPr>
          <p:cNvPr id="140" name="Group 139">
            <a:extLst>
              <a:ext uri="{FF2B5EF4-FFF2-40B4-BE49-F238E27FC236}">
                <a16:creationId xmlns:a16="http://schemas.microsoft.com/office/drawing/2014/main" id="{78350D8D-73D6-4132-89B5-DD52F3962A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88224" y="2325422"/>
            <a:ext cx="465458" cy="872153"/>
            <a:chOff x="11388224" y="2325422"/>
            <a:chExt cx="465458" cy="872153"/>
          </a:xfrm>
        </p:grpSpPr>
        <p:sp>
          <p:nvSpPr>
            <p:cNvPr id="14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3764" y="232542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62544" y="255471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4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8224" y="306986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spTree>
    <p:extLst>
      <p:ext uri="{BB962C8B-B14F-4D97-AF65-F5344CB8AC3E}">
        <p14:creationId xmlns:p14="http://schemas.microsoft.com/office/powerpoint/2010/main" val="1737794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6E2E-418A-4E8D-A5A9-804D86D75022}"/>
              </a:ext>
            </a:extLst>
          </p:cNvPr>
          <p:cNvSpPr>
            <a:spLocks noGrp="1"/>
          </p:cNvSpPr>
          <p:nvPr>
            <p:ph type="title"/>
          </p:nvPr>
        </p:nvSpPr>
        <p:spPr/>
        <p:txBody>
          <a:bodyPr/>
          <a:lstStyle/>
          <a:p>
            <a:r>
              <a:rPr lang="en-US" dirty="0"/>
              <a:t>Meditation</a:t>
            </a:r>
          </a:p>
        </p:txBody>
      </p:sp>
      <p:sp>
        <p:nvSpPr>
          <p:cNvPr id="3" name="Content Placeholder 2">
            <a:extLst>
              <a:ext uri="{FF2B5EF4-FFF2-40B4-BE49-F238E27FC236}">
                <a16:creationId xmlns:a16="http://schemas.microsoft.com/office/drawing/2014/main" id="{FA6D0C5D-5EC6-47B1-AC65-0A043A7E7C3F}"/>
              </a:ext>
            </a:extLst>
          </p:cNvPr>
          <p:cNvSpPr>
            <a:spLocks noGrp="1"/>
          </p:cNvSpPr>
          <p:nvPr>
            <p:ph idx="1"/>
          </p:nvPr>
        </p:nvSpPr>
        <p:spPr/>
        <p:txBody>
          <a:bodyPr/>
          <a:lstStyle/>
          <a:p>
            <a:r>
              <a:rPr lang="en-US" dirty="0"/>
              <a:t>Whenever you bring awareness to what you’re directly experiencing via your senses, or to your state of mind via your thoughts and emotions, you’re being mindful. </a:t>
            </a:r>
          </a:p>
          <a:p>
            <a:r>
              <a:rPr lang="en-US" dirty="0"/>
              <a:t>And there’s growing research showing that when you train your brain to be mindful, you’re actually remodeling the physical structure of your brain.</a:t>
            </a:r>
          </a:p>
        </p:txBody>
      </p:sp>
    </p:spTree>
    <p:extLst>
      <p:ext uri="{BB962C8B-B14F-4D97-AF65-F5344CB8AC3E}">
        <p14:creationId xmlns:p14="http://schemas.microsoft.com/office/powerpoint/2010/main" val="495938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6E2E-418A-4E8D-A5A9-804D86D75022}"/>
              </a:ext>
            </a:extLst>
          </p:cNvPr>
          <p:cNvSpPr>
            <a:spLocks noGrp="1"/>
          </p:cNvSpPr>
          <p:nvPr>
            <p:ph type="title"/>
          </p:nvPr>
        </p:nvSpPr>
        <p:spPr/>
        <p:txBody>
          <a:bodyPr/>
          <a:lstStyle/>
          <a:p>
            <a:r>
              <a:rPr lang="en-US" dirty="0"/>
              <a:t>Meditation</a:t>
            </a:r>
          </a:p>
        </p:txBody>
      </p:sp>
      <p:sp>
        <p:nvSpPr>
          <p:cNvPr id="3" name="Content Placeholder 2">
            <a:extLst>
              <a:ext uri="{FF2B5EF4-FFF2-40B4-BE49-F238E27FC236}">
                <a16:creationId xmlns:a16="http://schemas.microsoft.com/office/drawing/2014/main" id="{FA6D0C5D-5EC6-47B1-AC65-0A043A7E7C3F}"/>
              </a:ext>
            </a:extLst>
          </p:cNvPr>
          <p:cNvSpPr>
            <a:spLocks noGrp="1"/>
          </p:cNvSpPr>
          <p:nvPr>
            <p:ph idx="1"/>
          </p:nvPr>
        </p:nvSpPr>
        <p:spPr/>
        <p:txBody>
          <a:bodyPr/>
          <a:lstStyle/>
          <a:p>
            <a:r>
              <a:rPr lang="en-US" dirty="0"/>
              <a:t>Researchers can measure brain changes both as function (how well our brains perform certain actions, and the interactions or connections between different brain regions) and structure (the physical make-up of the brain).</a:t>
            </a:r>
          </a:p>
          <a:p>
            <a:r>
              <a:rPr lang="en-US" dirty="0">
                <a:hlinkClick r:id="rId2">
                  <a:extLst>
                    <a:ext uri="{A12FA001-AC4F-418D-AE19-62706E023703}">
                      <ahyp:hlinkClr xmlns:ahyp="http://schemas.microsoft.com/office/drawing/2018/hyperlinkcolor" val="tx"/>
                    </a:ext>
                  </a:extLst>
                </a:hlinkClick>
              </a:rPr>
              <a:t>Previous research on brain structure</a:t>
            </a:r>
            <a:r>
              <a:rPr lang="en-US" dirty="0"/>
              <a:t> has found an increase in gray matter volume (GMV) and gray matter density (GMD) in various brain regions of participants who have completed the Mindfulness-Based Stress Reduction (MBSR) program. </a:t>
            </a:r>
          </a:p>
        </p:txBody>
      </p:sp>
    </p:spTree>
    <p:extLst>
      <p:ext uri="{BB962C8B-B14F-4D97-AF65-F5344CB8AC3E}">
        <p14:creationId xmlns:p14="http://schemas.microsoft.com/office/powerpoint/2010/main" val="580738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6E2E-418A-4E8D-A5A9-804D86D75022}"/>
              </a:ext>
            </a:extLst>
          </p:cNvPr>
          <p:cNvSpPr>
            <a:spLocks noGrp="1"/>
          </p:cNvSpPr>
          <p:nvPr>
            <p:ph type="title"/>
          </p:nvPr>
        </p:nvSpPr>
        <p:spPr/>
        <p:txBody>
          <a:bodyPr/>
          <a:lstStyle/>
          <a:p>
            <a:r>
              <a:rPr lang="en-US" dirty="0"/>
              <a:t>Concentrative Meditation</a:t>
            </a:r>
          </a:p>
        </p:txBody>
      </p:sp>
      <p:sp>
        <p:nvSpPr>
          <p:cNvPr id="3" name="Content Placeholder 2">
            <a:extLst>
              <a:ext uri="{FF2B5EF4-FFF2-40B4-BE49-F238E27FC236}">
                <a16:creationId xmlns:a16="http://schemas.microsoft.com/office/drawing/2014/main" id="{FA6D0C5D-5EC6-47B1-AC65-0A043A7E7C3F}"/>
              </a:ext>
            </a:extLst>
          </p:cNvPr>
          <p:cNvSpPr>
            <a:spLocks noGrp="1"/>
          </p:cNvSpPr>
          <p:nvPr>
            <p:ph idx="1"/>
          </p:nvPr>
        </p:nvSpPr>
        <p:spPr/>
        <p:txBody>
          <a:bodyPr/>
          <a:lstStyle/>
          <a:p>
            <a:r>
              <a:rPr lang="en-US" dirty="0"/>
              <a:t>Concentrative meditation is the art of staying on one thought. </a:t>
            </a:r>
          </a:p>
          <a:p>
            <a:r>
              <a:rPr lang="en-US" dirty="0"/>
              <a:t>It is specifically different to contemplative meditation in the sense that no intellectual examination is performed while practicing this meditation.</a:t>
            </a:r>
          </a:p>
          <a:p>
            <a:r>
              <a:rPr lang="en-US" dirty="0"/>
              <a:t>It is predominantly designed to help you settle your mind and attain stillness of the body. </a:t>
            </a:r>
          </a:p>
        </p:txBody>
      </p:sp>
    </p:spTree>
    <p:extLst>
      <p:ext uri="{BB962C8B-B14F-4D97-AF65-F5344CB8AC3E}">
        <p14:creationId xmlns:p14="http://schemas.microsoft.com/office/powerpoint/2010/main" val="2409369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6E2E-418A-4E8D-A5A9-804D86D75022}"/>
              </a:ext>
            </a:extLst>
          </p:cNvPr>
          <p:cNvSpPr>
            <a:spLocks noGrp="1"/>
          </p:cNvSpPr>
          <p:nvPr>
            <p:ph type="title"/>
          </p:nvPr>
        </p:nvSpPr>
        <p:spPr/>
        <p:txBody>
          <a:bodyPr/>
          <a:lstStyle/>
          <a:p>
            <a:r>
              <a:rPr lang="en-US" dirty="0"/>
              <a:t>Concentrative Meditation</a:t>
            </a:r>
          </a:p>
        </p:txBody>
      </p:sp>
      <p:sp>
        <p:nvSpPr>
          <p:cNvPr id="3" name="Content Placeholder 2">
            <a:extLst>
              <a:ext uri="{FF2B5EF4-FFF2-40B4-BE49-F238E27FC236}">
                <a16:creationId xmlns:a16="http://schemas.microsoft.com/office/drawing/2014/main" id="{FA6D0C5D-5EC6-47B1-AC65-0A043A7E7C3F}"/>
              </a:ext>
            </a:extLst>
          </p:cNvPr>
          <p:cNvSpPr>
            <a:spLocks noGrp="1"/>
          </p:cNvSpPr>
          <p:nvPr>
            <p:ph idx="1"/>
          </p:nvPr>
        </p:nvSpPr>
        <p:spPr/>
        <p:txBody>
          <a:bodyPr/>
          <a:lstStyle/>
          <a:p>
            <a:r>
              <a:rPr lang="en-US" dirty="0"/>
              <a:t>During a concentration meditation session, your mind and body focus all your attention on one thing. This usually involves focusing on your deep breathing as it enters and leaves your body. </a:t>
            </a:r>
          </a:p>
          <a:p>
            <a:r>
              <a:rPr lang="en-US" dirty="0"/>
              <a:t>Some people also like to focus on a saying or mantra to help them concentrate on their meditation. A mantra is a phrase that you silently repeat to yourself. For example, a mantra could be “I am not afraid” or “ Everything is okay.”</a:t>
            </a:r>
          </a:p>
        </p:txBody>
      </p:sp>
    </p:spTree>
    <p:extLst>
      <p:ext uri="{BB962C8B-B14F-4D97-AF65-F5344CB8AC3E}">
        <p14:creationId xmlns:p14="http://schemas.microsoft.com/office/powerpoint/2010/main" val="3240595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6E2E-418A-4E8D-A5A9-804D86D75022}"/>
              </a:ext>
            </a:extLst>
          </p:cNvPr>
          <p:cNvSpPr>
            <a:spLocks noGrp="1"/>
          </p:cNvSpPr>
          <p:nvPr>
            <p:ph type="title"/>
          </p:nvPr>
        </p:nvSpPr>
        <p:spPr/>
        <p:txBody>
          <a:bodyPr/>
          <a:lstStyle/>
          <a:p>
            <a:r>
              <a:rPr lang="en-US" dirty="0"/>
              <a:t>Concentrative Meditation</a:t>
            </a:r>
          </a:p>
        </p:txBody>
      </p:sp>
      <p:sp>
        <p:nvSpPr>
          <p:cNvPr id="3" name="Content Placeholder 2">
            <a:extLst>
              <a:ext uri="{FF2B5EF4-FFF2-40B4-BE49-F238E27FC236}">
                <a16:creationId xmlns:a16="http://schemas.microsoft.com/office/drawing/2014/main" id="{FA6D0C5D-5EC6-47B1-AC65-0A043A7E7C3F}"/>
              </a:ext>
            </a:extLst>
          </p:cNvPr>
          <p:cNvSpPr>
            <a:spLocks noGrp="1"/>
          </p:cNvSpPr>
          <p:nvPr>
            <p:ph idx="1"/>
          </p:nvPr>
        </p:nvSpPr>
        <p:spPr/>
        <p:txBody>
          <a:bodyPr/>
          <a:lstStyle/>
          <a:p>
            <a:r>
              <a:rPr lang="en-US" dirty="0"/>
              <a:t>When you repeat the mantra to yourself or focus on your deep breathing, you tend to focus less on other thoughts or feelings that could distract you. These practices help increase the level of calmness and relaxation you feel.</a:t>
            </a:r>
          </a:p>
        </p:txBody>
      </p:sp>
    </p:spTree>
    <p:extLst>
      <p:ext uri="{BB962C8B-B14F-4D97-AF65-F5344CB8AC3E}">
        <p14:creationId xmlns:p14="http://schemas.microsoft.com/office/powerpoint/2010/main" val="2582535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The Relaxation Response</a:t>
            </a:r>
            <a:endParaRPr dirty="0"/>
          </a:p>
        </p:txBody>
      </p:sp>
      <p:sp>
        <p:nvSpPr>
          <p:cNvPr id="3" name="Text Placeholder 2">
            <a:extLst>
              <a:ext uri="{FF2B5EF4-FFF2-40B4-BE49-F238E27FC236}">
                <a16:creationId xmlns:a16="http://schemas.microsoft.com/office/drawing/2014/main" id="{92AF0A5B-5877-49F6-9554-E5D478318AD7}"/>
              </a:ext>
            </a:extLst>
          </p:cNvPr>
          <p:cNvSpPr>
            <a:spLocks noGrp="1"/>
          </p:cNvSpPr>
          <p:nvPr>
            <p:ph idx="1"/>
          </p:nvPr>
        </p:nvSpPr>
        <p:spPr/>
        <p:txBody>
          <a:bodyPr>
            <a:normAutofit/>
          </a:bodyPr>
          <a:lstStyle/>
          <a:p>
            <a:pPr marL="76200" indent="0">
              <a:buNone/>
            </a:pPr>
            <a:r>
              <a:rPr lang="en-US" dirty="0"/>
              <a:t>An innate physiological pattern that opposes your body’s fight-or-flight mechanisms</a:t>
            </a:r>
          </a:p>
          <a:p>
            <a:r>
              <a:rPr lang="en-US" dirty="0"/>
              <a:t>Good for stress control</a:t>
            </a:r>
          </a:p>
          <a:p>
            <a:r>
              <a:rPr lang="en-US" dirty="0"/>
              <a:t>Physical benefits such as lowered heart rate, blood pressure, muscle tension, and other signs of stress, as well as immune system activity improvement</a:t>
            </a:r>
          </a:p>
          <a:p>
            <a:r>
              <a:rPr lang="en-US" dirty="0"/>
              <a:t>May foster mental well-being and positive mental skills, such as clarity, concentration, and calm</a:t>
            </a:r>
          </a:p>
          <a:p>
            <a:pPr marL="533400" indent="-457200">
              <a:buFont typeface="+mj-lt"/>
              <a:buAutoNum type="arabicPeriod"/>
            </a:pPr>
            <a:endParaRPr lang="en-US" dirty="0"/>
          </a:p>
          <a:p>
            <a:pPr marL="533400" indent="-457200">
              <a:buFont typeface="+mj-lt"/>
              <a:buAutoNum type="arabicPeriod"/>
            </a:pPr>
            <a:endParaRPr lang="en-US" dirty="0"/>
          </a:p>
        </p:txBody>
      </p:sp>
    </p:spTree>
    <p:extLst>
      <p:ext uri="{BB962C8B-B14F-4D97-AF65-F5344CB8AC3E}">
        <p14:creationId xmlns:p14="http://schemas.microsoft.com/office/powerpoint/2010/main" val="2059871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Arial"/>
              <a:buNone/>
            </a:pPr>
            <a:r>
              <a:rPr lang="en-US" dirty="0"/>
              <a:t>Unit 3</a:t>
            </a:r>
            <a:endParaRPr dirty="0"/>
          </a:p>
        </p:txBody>
      </p:sp>
      <p:sp>
        <p:nvSpPr>
          <p:cNvPr id="138" name="Google Shape;138;p4"/>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sz="3200" dirty="0"/>
              <a:t>Sleep: The Nightly Roller Coaster</a:t>
            </a:r>
            <a:endParaRPr dirty="0"/>
          </a:p>
        </p:txBody>
      </p:sp>
    </p:spTree>
    <p:extLst>
      <p:ext uri="{BB962C8B-B14F-4D97-AF65-F5344CB8AC3E}">
        <p14:creationId xmlns:p14="http://schemas.microsoft.com/office/powerpoint/2010/main" val="240027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Sleep Patterns</a:t>
            </a:r>
            <a:endParaRPr dirty="0"/>
          </a:p>
        </p:txBody>
      </p:sp>
      <p:sp>
        <p:nvSpPr>
          <p:cNvPr id="2" name="Content Placeholder 1">
            <a:extLst>
              <a:ext uri="{FF2B5EF4-FFF2-40B4-BE49-F238E27FC236}">
                <a16:creationId xmlns:a16="http://schemas.microsoft.com/office/drawing/2014/main" id="{5D4B822F-28FD-4F33-8CA1-B6C63F4E3650}"/>
              </a:ext>
            </a:extLst>
          </p:cNvPr>
          <p:cNvSpPr>
            <a:spLocks noGrp="1"/>
          </p:cNvSpPr>
          <p:nvPr>
            <p:ph idx="1"/>
          </p:nvPr>
        </p:nvSpPr>
        <p:spPr/>
        <p:txBody>
          <a:bodyPr/>
          <a:lstStyle/>
          <a:p>
            <a:pPr marL="0" indent="0">
              <a:buNone/>
            </a:pPr>
            <a:r>
              <a:rPr lang="en-US" dirty="0"/>
              <a:t>Sleep is an innate </a:t>
            </a:r>
            <a:r>
              <a:rPr lang="en-US" b="1" dirty="0"/>
              <a:t>biological rhythm:</a:t>
            </a:r>
            <a:r>
              <a:rPr lang="en-US" dirty="0"/>
              <a:t> cannot be completely ignored</a:t>
            </a:r>
          </a:p>
          <a:p>
            <a:pPr marL="0" indent="0">
              <a:buNone/>
            </a:pPr>
            <a:r>
              <a:rPr lang="en-US" dirty="0"/>
              <a:t>Light and dark help tie sleep rhythms to 24-hour days</a:t>
            </a:r>
          </a:p>
          <a:p>
            <a:r>
              <a:rPr lang="en-US" dirty="0"/>
              <a:t>Normal range of sleep: 7–8 hours per night</a:t>
            </a:r>
          </a:p>
          <a:p>
            <a:r>
              <a:rPr lang="en-US" dirty="0"/>
              <a:t>Short sleepers: Average 5 hours per night</a:t>
            </a:r>
          </a:p>
          <a:p>
            <a:r>
              <a:rPr lang="en-US" dirty="0"/>
              <a:t>Long sleepers: Average 9 or more hours</a:t>
            </a:r>
          </a:p>
        </p:txBody>
      </p:sp>
    </p:spTree>
    <p:extLst>
      <p:ext uri="{BB962C8B-B14F-4D97-AF65-F5344CB8AC3E}">
        <p14:creationId xmlns:p14="http://schemas.microsoft.com/office/powerpoint/2010/main" val="329293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xfrm>
            <a:off x="8041742" y="648930"/>
            <a:ext cx="3461281" cy="3347337"/>
          </a:xfrm>
          <a:prstGeom prst="rect">
            <a:avLst/>
          </a:prstGeom>
        </p:spPr>
        <p:txBody>
          <a:bodyPr spcFirstLastPara="1" vert="horz" lIns="91440" tIns="45720" rIns="91440" bIns="45720" rtlCol="0" anchor="b" anchorCtr="0">
            <a:normAutofit/>
          </a:bodyPr>
          <a:lstStyle/>
          <a:p>
            <a:pPr marL="0" lvl="0" indent="0" algn="r">
              <a:spcAft>
                <a:spcPts val="0"/>
              </a:spcAft>
              <a:buClr>
                <a:schemeClr val="accent1"/>
              </a:buClr>
              <a:buSzPts val="4000"/>
            </a:pPr>
            <a:r>
              <a:rPr lang="en-US" sz="4800" dirty="0"/>
              <a:t>Sleep Patterns</a:t>
            </a:r>
          </a:p>
        </p:txBody>
      </p:sp>
      <p:sp>
        <p:nvSpPr>
          <p:cNvPr id="2" name="Content Placeholder 1">
            <a:extLst>
              <a:ext uri="{FF2B5EF4-FFF2-40B4-BE49-F238E27FC236}">
                <a16:creationId xmlns:a16="http://schemas.microsoft.com/office/drawing/2014/main" id="{5D4B822F-28FD-4F33-8CA1-B6C63F4E3650}"/>
              </a:ext>
            </a:extLst>
          </p:cNvPr>
          <p:cNvSpPr>
            <a:spLocks noGrp="1"/>
          </p:cNvSpPr>
          <p:nvPr>
            <p:ph idx="1"/>
          </p:nvPr>
        </p:nvSpPr>
        <p:spPr>
          <a:xfrm>
            <a:off x="8041742" y="3996267"/>
            <a:ext cx="3461281" cy="1887008"/>
          </a:xfrm>
        </p:spPr>
        <p:txBody>
          <a:bodyPr vert="horz" lIns="91440" tIns="45720" rIns="91440" bIns="45720" rtlCol="0" anchor="t">
            <a:normAutofit fontScale="92500"/>
          </a:bodyPr>
          <a:lstStyle/>
          <a:p>
            <a:pPr marL="0" indent="0" algn="r">
              <a:buNone/>
            </a:pPr>
            <a:r>
              <a:rPr lang="en-US" dirty="0"/>
              <a:t>There are two main processes that regulate sleep: </a:t>
            </a:r>
            <a:r>
              <a:rPr lang="en-US" b="1" dirty="0"/>
              <a:t>circadian rhythms</a:t>
            </a:r>
            <a:r>
              <a:rPr lang="en-US" dirty="0"/>
              <a:t> and </a:t>
            </a:r>
            <a:r>
              <a:rPr lang="en-US" b="1" dirty="0"/>
              <a:t>sleep drive</a:t>
            </a:r>
            <a:r>
              <a:rPr lang="en-US" sz="1800" dirty="0"/>
              <a:t>.</a:t>
            </a:r>
          </a:p>
        </p:txBody>
      </p:sp>
      <p:pic>
        <p:nvPicPr>
          <p:cNvPr id="147" name="Graphic 146" descr="Alarm Clock">
            <a:extLst>
              <a:ext uri="{FF2B5EF4-FFF2-40B4-BE49-F238E27FC236}">
                <a16:creationId xmlns:a16="http://schemas.microsoft.com/office/drawing/2014/main" id="{E825092C-9666-55F6-1BA9-FFE9D8B07E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5585" y="1011765"/>
            <a:ext cx="4546708" cy="4546708"/>
          </a:xfrm>
          <a:prstGeom prst="rect">
            <a:avLst/>
          </a:prstGeom>
        </p:spPr>
      </p:pic>
    </p:spTree>
    <p:extLst>
      <p:ext uri="{BB962C8B-B14F-4D97-AF65-F5344CB8AC3E}">
        <p14:creationId xmlns:p14="http://schemas.microsoft.com/office/powerpoint/2010/main" val="3044875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Sleep Patterns</a:t>
            </a:r>
            <a:endParaRPr dirty="0"/>
          </a:p>
        </p:txBody>
      </p:sp>
      <p:sp>
        <p:nvSpPr>
          <p:cNvPr id="2" name="Content Placeholder 1">
            <a:extLst>
              <a:ext uri="{FF2B5EF4-FFF2-40B4-BE49-F238E27FC236}">
                <a16:creationId xmlns:a16="http://schemas.microsoft.com/office/drawing/2014/main" id="{B6D8B47F-B856-4A55-AA68-A8D8AC60C309}"/>
              </a:ext>
            </a:extLst>
          </p:cNvPr>
          <p:cNvSpPr>
            <a:spLocks noGrp="1"/>
          </p:cNvSpPr>
          <p:nvPr>
            <p:ph idx="1"/>
          </p:nvPr>
        </p:nvSpPr>
        <p:spPr>
          <a:xfrm>
            <a:off x="1484310" y="1466193"/>
            <a:ext cx="10018713" cy="4325007"/>
          </a:xfrm>
        </p:spPr>
        <p:txBody>
          <a:bodyPr>
            <a:normAutofit/>
          </a:bodyPr>
          <a:lstStyle/>
          <a:p>
            <a:pPr marL="0" indent="0">
              <a:buNone/>
            </a:pPr>
            <a:r>
              <a:rPr lang="en-US" sz="2800" dirty="0"/>
              <a:t>Circadian rhythms are controlled by a biological clock located in the brain. </a:t>
            </a:r>
          </a:p>
          <a:p>
            <a:pPr marL="0" indent="0">
              <a:buNone/>
            </a:pPr>
            <a:r>
              <a:rPr lang="en-US" sz="2800" dirty="0"/>
              <a:t>One key function of this clock is responding to light cues, ramping up production of the hormone melatonin at night, then switching it off when it senses light. People with total blindness often have trouble sleeping because they are unable to detect and respond to these light cues.</a:t>
            </a:r>
          </a:p>
        </p:txBody>
      </p:sp>
    </p:spTree>
    <p:extLst>
      <p:ext uri="{BB962C8B-B14F-4D97-AF65-F5344CB8AC3E}">
        <p14:creationId xmlns:p14="http://schemas.microsoft.com/office/powerpoint/2010/main" val="348967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9"/>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130;p3"/>
          <p:cNvSpPr txBox="1">
            <a:spLocks noGrp="1"/>
          </p:cNvSpPr>
          <p:nvPr>
            <p:ph type="title"/>
          </p:nvPr>
        </p:nvSpPr>
        <p:spPr>
          <a:xfrm>
            <a:off x="803775" y="1106007"/>
            <a:ext cx="10550025" cy="1182927"/>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accent1"/>
              </a:buClr>
              <a:buSzPts val="4000"/>
              <a:buFont typeface="Arial"/>
              <a:buNone/>
            </a:pPr>
            <a:r>
              <a:rPr lang="en-US" sz="5600"/>
              <a:t>Chapter Objectives (2 of 3)</a:t>
            </a:r>
          </a:p>
        </p:txBody>
      </p:sp>
      <p:cxnSp>
        <p:nvCxnSpPr>
          <p:cNvPr id="138" name="Straight Connector 137">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131" name="Google Shape;131;p3"/>
          <p:cNvSpPr txBox="1">
            <a:spLocks noGrp="1"/>
          </p:cNvSpPr>
          <p:nvPr>
            <p:ph idx="1"/>
          </p:nvPr>
        </p:nvSpPr>
        <p:spPr>
          <a:xfrm>
            <a:off x="803775" y="2598947"/>
            <a:ext cx="10550025" cy="3677348"/>
          </a:xfrm>
          <a:prstGeom prst="rect">
            <a:avLst/>
          </a:prstGeom>
        </p:spPr>
        <p:txBody>
          <a:bodyPr spcFirstLastPara="1" lIns="91425" tIns="45700" rIns="91425" bIns="45700" anchor="t" anchorCtr="0">
            <a:normAutofit/>
          </a:bodyPr>
          <a:lstStyle/>
          <a:p>
            <a:pPr marL="0" lvl="0" indent="0" rtl="0">
              <a:spcBef>
                <a:spcPts val="1000"/>
              </a:spcBef>
              <a:spcAft>
                <a:spcPts val="0"/>
              </a:spcAft>
              <a:buSzPts val="2400"/>
              <a:buNone/>
            </a:pPr>
            <a:r>
              <a:rPr lang="en-US" sz="1900">
                <a:solidFill>
                  <a:schemeClr val="tx1">
                    <a:alpha val="80000"/>
                  </a:schemeClr>
                </a:solidFill>
              </a:rPr>
              <a:t>By the end of this chapter, you should be able to: </a:t>
            </a:r>
          </a:p>
          <a:p>
            <a:pPr marL="0" lvl="0" indent="0" rtl="0">
              <a:spcBef>
                <a:spcPts val="1800"/>
              </a:spcBef>
              <a:spcAft>
                <a:spcPts val="0"/>
              </a:spcAft>
              <a:buSzPts val="2400"/>
              <a:buNone/>
            </a:pPr>
            <a:r>
              <a:rPr lang="en-US" sz="1900">
                <a:solidFill>
                  <a:schemeClr val="tx1">
                    <a:alpha val="80000"/>
                  </a:schemeClr>
                </a:solidFill>
              </a:rPr>
              <a:t>5.3.2 Describe NREM (non-REM) sleep, including its function and four stages.</a:t>
            </a:r>
          </a:p>
          <a:p>
            <a:pPr marL="0" lvl="0" indent="0" rtl="0">
              <a:spcBef>
                <a:spcPts val="1800"/>
              </a:spcBef>
              <a:spcAft>
                <a:spcPts val="0"/>
              </a:spcAft>
              <a:buSzPts val="2400"/>
              <a:buNone/>
            </a:pPr>
            <a:r>
              <a:rPr lang="en-US" sz="1900">
                <a:solidFill>
                  <a:schemeClr val="tx1">
                    <a:alpha val="80000"/>
                  </a:schemeClr>
                </a:solidFill>
              </a:rPr>
              <a:t>5.3.3 Describe REM sleep and its function.</a:t>
            </a:r>
          </a:p>
          <a:p>
            <a:pPr marL="0" lvl="0" indent="0" rtl="0">
              <a:spcBef>
                <a:spcPts val="1800"/>
              </a:spcBef>
              <a:spcAft>
                <a:spcPts val="0"/>
              </a:spcAft>
              <a:buSzPts val="2400"/>
              <a:buNone/>
            </a:pPr>
            <a:r>
              <a:rPr lang="en-US" sz="1900">
                <a:solidFill>
                  <a:schemeClr val="tx1">
                    <a:alpha val="80000"/>
                  </a:schemeClr>
                </a:solidFill>
              </a:rPr>
              <a:t>5.3.4 Explain why we need to sleep, and the consequences of not sleeping.</a:t>
            </a:r>
          </a:p>
          <a:p>
            <a:pPr marL="0" lvl="0" indent="0" rtl="0">
              <a:spcBef>
                <a:spcPts val="1800"/>
              </a:spcBef>
              <a:spcAft>
                <a:spcPts val="0"/>
              </a:spcAft>
              <a:buSzPts val="2400"/>
              <a:buNone/>
            </a:pPr>
            <a:r>
              <a:rPr lang="en-US" sz="1900">
                <a:solidFill>
                  <a:schemeClr val="tx1">
                    <a:alpha val="80000"/>
                  </a:schemeClr>
                </a:solidFill>
              </a:rPr>
              <a:t>5.3.5 Name and briefly describe the three theories of dreaming.</a:t>
            </a:r>
          </a:p>
          <a:p>
            <a:pPr marL="0" lvl="0" indent="0" rtl="0">
              <a:spcBef>
                <a:spcPts val="1800"/>
              </a:spcBef>
              <a:spcAft>
                <a:spcPts val="0"/>
              </a:spcAft>
              <a:buSzPts val="2400"/>
              <a:buNone/>
            </a:pPr>
            <a:r>
              <a:rPr lang="en-US" sz="1900">
                <a:solidFill>
                  <a:schemeClr val="tx1">
                    <a:alpha val="80000"/>
                  </a:schemeClr>
                </a:solidFill>
              </a:rPr>
              <a:t>5.3.6 Outline five sleep disorders.</a:t>
            </a:r>
          </a:p>
          <a:p>
            <a:pPr marL="0" lvl="0" indent="0" rtl="0">
              <a:spcBef>
                <a:spcPts val="1800"/>
              </a:spcBef>
              <a:spcAft>
                <a:spcPts val="0"/>
              </a:spcAft>
              <a:buSzPts val="2400"/>
              <a:buNone/>
            </a:pPr>
            <a:r>
              <a:rPr lang="en-US" sz="1900">
                <a:solidFill>
                  <a:schemeClr val="tx1">
                    <a:alpha val="80000"/>
                  </a:schemeClr>
                </a:solidFill>
              </a:rPr>
              <a:t>5.4.1 Explain the action of a psychoactive drug, and distinguish between 	recreational and instrumental drug use.</a:t>
            </a:r>
          </a:p>
          <a:p>
            <a:pPr marL="0" lvl="0" indent="0" rtl="0">
              <a:spcBef>
                <a:spcPts val="1800"/>
              </a:spcBef>
              <a:spcAft>
                <a:spcPts val="0"/>
              </a:spcAft>
              <a:buSzPts val="2400"/>
              <a:buNone/>
            </a:pPr>
            <a:endParaRPr lang="en-US" sz="1900">
              <a:solidFill>
                <a:schemeClr val="tx1">
                  <a:alpha val="80000"/>
                </a:schemeClr>
              </a:solidFill>
            </a:endParaRPr>
          </a:p>
          <a:p>
            <a:pPr marL="228600" lvl="0" indent="-76200" rtl="0">
              <a:spcBef>
                <a:spcPts val="1800"/>
              </a:spcBef>
              <a:spcAft>
                <a:spcPts val="800"/>
              </a:spcAft>
              <a:buSzPts val="2400"/>
              <a:buNone/>
            </a:pPr>
            <a:endParaRPr lang="en-US" sz="1900">
              <a:solidFill>
                <a:schemeClr val="tx1">
                  <a:alpha val="80000"/>
                </a:schemeClr>
              </a:solidFill>
            </a:endParaRPr>
          </a:p>
        </p:txBody>
      </p:sp>
      <p:grpSp>
        <p:nvGrpSpPr>
          <p:cNvPr id="140" name="Group 139">
            <a:extLst>
              <a:ext uri="{FF2B5EF4-FFF2-40B4-BE49-F238E27FC236}">
                <a16:creationId xmlns:a16="http://schemas.microsoft.com/office/drawing/2014/main" id="{78350D8D-73D6-4132-89B5-DD52F3962A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88224" y="2325422"/>
            <a:ext cx="465458" cy="872153"/>
            <a:chOff x="11388224" y="2325422"/>
            <a:chExt cx="465458" cy="872153"/>
          </a:xfrm>
        </p:grpSpPr>
        <p:sp>
          <p:nvSpPr>
            <p:cNvPr id="14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3764" y="232542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62544" y="255471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4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8224" y="306986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spTree>
    <p:extLst>
      <p:ext uri="{BB962C8B-B14F-4D97-AF65-F5344CB8AC3E}">
        <p14:creationId xmlns:p14="http://schemas.microsoft.com/office/powerpoint/2010/main" val="1611253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Sleep Patterns</a:t>
            </a:r>
            <a:endParaRPr dirty="0"/>
          </a:p>
        </p:txBody>
      </p:sp>
      <p:sp>
        <p:nvSpPr>
          <p:cNvPr id="2" name="Content Placeholder 1">
            <a:extLst>
              <a:ext uri="{FF2B5EF4-FFF2-40B4-BE49-F238E27FC236}">
                <a16:creationId xmlns:a16="http://schemas.microsoft.com/office/drawing/2014/main" id="{B6D8B47F-B856-4A55-AA68-A8D8AC60C309}"/>
              </a:ext>
            </a:extLst>
          </p:cNvPr>
          <p:cNvSpPr>
            <a:spLocks noGrp="1"/>
          </p:cNvSpPr>
          <p:nvPr>
            <p:ph idx="1"/>
          </p:nvPr>
        </p:nvSpPr>
        <p:spPr>
          <a:xfrm>
            <a:off x="1484310" y="1466193"/>
            <a:ext cx="10018713" cy="4325007"/>
          </a:xfrm>
        </p:spPr>
        <p:txBody>
          <a:bodyPr>
            <a:noAutofit/>
          </a:bodyPr>
          <a:lstStyle/>
          <a:p>
            <a:pPr marL="0" indent="0">
              <a:buNone/>
            </a:pPr>
            <a:r>
              <a:rPr lang="en-US" sz="2800" dirty="0"/>
              <a:t>Sleep drive also plays a key role: Your body craves sleep, much like it hungers for food. Throughout the day, your desire for sleep builds, and when it reaches a certain point, you need to sleep. A major difference between sleep and hunger: </a:t>
            </a:r>
          </a:p>
          <a:p>
            <a:pPr marL="0" indent="0">
              <a:buNone/>
            </a:pPr>
            <a:r>
              <a:rPr lang="en-US" sz="2800" dirty="0"/>
              <a:t>Your body can’t force you to eat when you’re hungry, but when you’re tired, it can put you to sleep, even if you’re in a meeting or behind the wheel of a car. When you’re exhausted, your body is even able to engage in microsleep episodes of one or two seconds while your eyes are open. Napping for more than 30 minutes later in the day can throw off your night’s sleep by decreasing your body’s sleep drive.</a:t>
            </a:r>
          </a:p>
        </p:txBody>
      </p:sp>
    </p:spTree>
    <p:extLst>
      <p:ext uri="{BB962C8B-B14F-4D97-AF65-F5344CB8AC3E}">
        <p14:creationId xmlns:p14="http://schemas.microsoft.com/office/powerpoint/2010/main" val="949036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p:spPr>
        <p:txBody>
          <a:bodyPr spcFirstLastPara="1" lIns="91425" tIns="45700" rIns="91425" bIns="45700" anchorCtr="0">
            <a:normAutofit/>
          </a:bodyPr>
          <a:lstStyle/>
          <a:p>
            <a:pPr marL="0" lvl="0" indent="0" rtl="0">
              <a:spcBef>
                <a:spcPts val="0"/>
              </a:spcBef>
              <a:spcAft>
                <a:spcPts val="0"/>
              </a:spcAft>
              <a:buClr>
                <a:schemeClr val="accent1"/>
              </a:buClr>
              <a:buSzPts val="4000"/>
              <a:buFont typeface="Arial"/>
              <a:buNone/>
            </a:pPr>
            <a:r>
              <a:rPr lang="en-US"/>
              <a:t>The Stages of Sleep</a:t>
            </a:r>
          </a:p>
        </p:txBody>
      </p:sp>
      <p:sp>
        <p:nvSpPr>
          <p:cNvPr id="2" name="Content Placeholder 1">
            <a:extLst>
              <a:ext uri="{FF2B5EF4-FFF2-40B4-BE49-F238E27FC236}">
                <a16:creationId xmlns:a16="http://schemas.microsoft.com/office/drawing/2014/main" id="{B6D8B47F-B856-4A55-AA68-A8D8AC60C309}"/>
              </a:ext>
            </a:extLst>
          </p:cNvPr>
          <p:cNvSpPr>
            <a:spLocks noGrp="1"/>
          </p:cNvSpPr>
          <p:nvPr>
            <p:ph idx="1"/>
          </p:nvPr>
        </p:nvSpPr>
        <p:spPr>
          <a:xfrm>
            <a:off x="6016336" y="2666999"/>
            <a:ext cx="5486687" cy="3124201"/>
          </a:xfrm>
        </p:spPr>
        <p:txBody>
          <a:bodyPr anchor="t">
            <a:normAutofit/>
          </a:bodyPr>
          <a:lstStyle/>
          <a:p>
            <a:pPr marL="0" indent="0">
              <a:lnSpc>
                <a:spcPct val="90000"/>
              </a:lnSpc>
              <a:buNone/>
            </a:pPr>
            <a:r>
              <a:rPr lang="en-US" sz="1900"/>
              <a:t>Changes in electrical activity in the brain waves show that sleep progresses through several stages every night:</a:t>
            </a:r>
          </a:p>
          <a:p>
            <a:pPr>
              <a:lnSpc>
                <a:spcPct val="90000"/>
              </a:lnSpc>
            </a:pPr>
            <a:r>
              <a:rPr lang="en-US" sz="1900" b="1"/>
              <a:t>Beta waves</a:t>
            </a:r>
            <a:r>
              <a:rPr lang="en-US" sz="1900"/>
              <a:t>: Awake and alert</a:t>
            </a:r>
          </a:p>
          <a:p>
            <a:pPr>
              <a:lnSpc>
                <a:spcPct val="90000"/>
              </a:lnSpc>
            </a:pPr>
            <a:r>
              <a:rPr lang="en-US" sz="1900" b="1"/>
              <a:t>Alpha waves</a:t>
            </a:r>
            <a:r>
              <a:rPr lang="en-US" sz="1900"/>
              <a:t>: Immediately before sleep; slower and larger waves</a:t>
            </a:r>
          </a:p>
          <a:p>
            <a:pPr>
              <a:lnSpc>
                <a:spcPct val="90000"/>
              </a:lnSpc>
            </a:pPr>
            <a:r>
              <a:rPr lang="en-US" sz="1900" b="1"/>
              <a:t>REM sleep</a:t>
            </a:r>
            <a:r>
              <a:rPr lang="en-US" sz="1900"/>
              <a:t>: Dreaming and return of high-frequency brain waves</a:t>
            </a:r>
          </a:p>
          <a:p>
            <a:pPr>
              <a:lnSpc>
                <a:spcPct val="90000"/>
              </a:lnSpc>
            </a:pPr>
            <a:r>
              <a:rPr lang="en-US" sz="1900" b="1"/>
              <a:t>Non-REM sleep</a:t>
            </a:r>
            <a:r>
              <a:rPr lang="en-US" sz="1900"/>
              <a:t>: Occurs during all sleep stages</a:t>
            </a:r>
          </a:p>
          <a:p>
            <a:pPr marL="0" indent="0">
              <a:lnSpc>
                <a:spcPct val="90000"/>
              </a:lnSpc>
              <a:buNone/>
            </a:pPr>
            <a:endParaRPr lang="en-US" sz="1900"/>
          </a:p>
        </p:txBody>
      </p:sp>
      <p:pic>
        <p:nvPicPr>
          <p:cNvPr id="147" name="Graphic 146" descr="Sleep">
            <a:extLst>
              <a:ext uri="{FF2B5EF4-FFF2-40B4-BE49-F238E27FC236}">
                <a16:creationId xmlns:a16="http://schemas.microsoft.com/office/drawing/2014/main" id="{AC18F184-A4AE-0D75-5D74-CA28B4EA9E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7761" y="2743199"/>
            <a:ext cx="3047999" cy="304799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200626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REM and Non-REM Sleep</a:t>
            </a:r>
            <a:endParaRPr dirty="0"/>
          </a:p>
        </p:txBody>
      </p:sp>
      <p:pic>
        <p:nvPicPr>
          <p:cNvPr id="3" name="Picture 2" descr="A pie chart shows the duration of Awake, N R E M, and REM stages in 24 hours. The N R E M stage takes a quarter of the circle. The REM stage take about one-fourth of a quarter. The rest of the circle is taken by the awake stage. A chart alongside the pie chart shows a table of 8 columns, where each column represents an hour of sleep. The table shows 5 rows, one for each stage of sleep. The stages shown are Awake, N R E M 1 through N R E M 4. The table shows a line that curves across the sleep stages over the 8 hour duration as follows: Hour 1: The line starts from the top of the Awake stage. It curves down steeply to N R E M 4 and towards the end, it curves up to stop at the end of the N R E M 3 stage. Hour 2: The curve continues to rise almost up to the top of N R E M 1. The line curves down and by the middle of the second hour, it reaches the end of N R E M 1 stage. In the remaining half-hour, the line drops less gradually in N R E M 2 stage and by the end of the second hour, it reaches the end of the N R E M 2 stage. Hour 3: The line curves down steeply from the end of the N R E M stage 2 and reaches the N R E M stage 4 by the middle of hour 3. The line then curves up steeply and reaches the top of the N R E M 2 stage by the end of the hour. Hour 4: The line curves up to the middle of N R E M 1 stage  by the middle of hour 4. The line then curves down. The line continues its downward journey, reaching the middle of N R E M 3 stage by the end of the hour. Hour 5: The line curves up gradually and reaches almost the top of the N R E M 1 stage  by the end of the hour. Hour 6: The line curves down, dropping almost to the end of N R E M 2 stage by the middle of hour 6. The line then curves up to reach a point slightly above the end of the N R E M 1 stage by the end of the hour. Hour 7: The line curves down and reaches almost the end of the N R E M 2 stage in the early part of the hour. The line then curves up steeply, reaching almost the top of the N R E M 1 stage and stays almost flat till the end of the hour. Hour 8: The line curves down steeply and reaches the middle of the N R E M 2 stage by the middle of the hour. The line then curves up for the remaining part of the hour, proceeding to the top of the awake stage. The areas of the curve in N R E M stage 1 when it rises and curves down are shaded and labeled REM. This shading is seen in the hours 2, 4, 5, 6, 7, and 8. The chart shows vertical strips of varying thickness below the table across the 8-hour duration. These strips are labeled dreams. The approximate positions of the strips are as follows: Early part of hour 2, middle of hour 2, first half of hour 4, early part of hour 5, second half of hour 5, early part of hour 6, second half of hour 7, and early part of hour 8. The strips in descending order of thickness are as follows: Second half of hour 7, second half of hour 5, first half of hour 4, early part of hour 6, early part of hour 2, middle of hour 2, early part of hour 5, and early part of hour 8.   ">
            <a:extLst>
              <a:ext uri="{FF2B5EF4-FFF2-40B4-BE49-F238E27FC236}">
                <a16:creationId xmlns:a16="http://schemas.microsoft.com/office/drawing/2014/main" id="{F3039D9F-E2E4-499B-B9B5-84327BA5FAE3}"/>
              </a:ext>
            </a:extLst>
          </p:cNvPr>
          <p:cNvPicPr>
            <a:picLocks noChangeAspect="1"/>
          </p:cNvPicPr>
          <p:nvPr/>
        </p:nvPicPr>
        <p:blipFill>
          <a:blip r:embed="rId3"/>
          <a:stretch>
            <a:fillRect/>
          </a:stretch>
        </p:blipFill>
        <p:spPr>
          <a:xfrm>
            <a:off x="809625" y="2488580"/>
            <a:ext cx="10572750" cy="3352800"/>
          </a:xfrm>
          <a:prstGeom prst="rect">
            <a:avLst/>
          </a:prstGeom>
        </p:spPr>
      </p:pic>
    </p:spTree>
    <p:extLst>
      <p:ext uri="{BB962C8B-B14F-4D97-AF65-F5344CB8AC3E}">
        <p14:creationId xmlns:p14="http://schemas.microsoft.com/office/powerpoint/2010/main" val="3252103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Non-REM Sleep</a:t>
            </a:r>
            <a:endParaRPr dirty="0"/>
          </a:p>
        </p:txBody>
      </p:sp>
      <p:sp>
        <p:nvSpPr>
          <p:cNvPr id="2" name="Content Placeholder 1">
            <a:extLst>
              <a:ext uri="{FF2B5EF4-FFF2-40B4-BE49-F238E27FC236}">
                <a16:creationId xmlns:a16="http://schemas.microsoft.com/office/drawing/2014/main" id="{B6D8B47F-B856-4A55-AA68-A8D8AC60C309}"/>
              </a:ext>
            </a:extLst>
          </p:cNvPr>
          <p:cNvSpPr>
            <a:spLocks noGrp="1"/>
          </p:cNvSpPr>
          <p:nvPr>
            <p:ph idx="1"/>
          </p:nvPr>
        </p:nvSpPr>
        <p:spPr/>
        <p:txBody>
          <a:bodyPr>
            <a:normAutofit/>
          </a:bodyPr>
          <a:lstStyle/>
          <a:p>
            <a:r>
              <a:rPr lang="en-US" b="1" dirty="0"/>
              <a:t>Non-REM sleep</a:t>
            </a:r>
          </a:p>
          <a:p>
            <a:r>
              <a:rPr lang="en-US" dirty="0"/>
              <a:t>Non-REM sleep has three stages, defined by measurements of brain activity taken in sleep studies.</a:t>
            </a:r>
          </a:p>
          <a:p>
            <a:pPr>
              <a:buFont typeface="Arial" panose="020B0604020202020204" pitchFamily="34" charset="0"/>
              <a:buChar char="•"/>
            </a:pPr>
            <a:r>
              <a:rPr lang="en-US" b="1" dirty="0"/>
              <a:t>Stage 1. </a:t>
            </a:r>
            <a:r>
              <a:rPr lang="en-US" dirty="0"/>
              <a:t>This stage is the transition between wakefulness and sleep.</a:t>
            </a:r>
          </a:p>
          <a:p>
            <a:pPr>
              <a:buFont typeface="Arial" panose="020B0604020202020204" pitchFamily="34" charset="0"/>
              <a:buChar char="•"/>
            </a:pPr>
            <a:r>
              <a:rPr lang="en-US" b="1" dirty="0"/>
              <a:t>Stage 2.</a:t>
            </a:r>
            <a:r>
              <a:rPr lang="en-US" dirty="0"/>
              <a:t> When you reach stage 2, you are asleep.</a:t>
            </a:r>
          </a:p>
          <a:p>
            <a:pPr>
              <a:buFont typeface="Arial" panose="020B0604020202020204" pitchFamily="34" charset="0"/>
              <a:buChar char="•"/>
            </a:pPr>
            <a:r>
              <a:rPr lang="en-US" b="1" dirty="0"/>
              <a:t>Stage 3.</a:t>
            </a:r>
            <a:r>
              <a:rPr lang="en-US" dirty="0"/>
              <a:t> This stage is called deep sleep or slow-wave sleep, after a particular pattern that appears in measurements of brain activity. You usually spend more time in this stage early in the night.</a:t>
            </a:r>
          </a:p>
          <a:p>
            <a:pPr marL="0" indent="0">
              <a:buNone/>
            </a:pPr>
            <a:endParaRPr lang="en-US" dirty="0"/>
          </a:p>
        </p:txBody>
      </p:sp>
    </p:spTree>
    <p:extLst>
      <p:ext uri="{BB962C8B-B14F-4D97-AF65-F5344CB8AC3E}">
        <p14:creationId xmlns:p14="http://schemas.microsoft.com/office/powerpoint/2010/main" val="399232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Non-REM Sleep</a:t>
            </a:r>
            <a:endParaRPr dirty="0"/>
          </a:p>
        </p:txBody>
      </p:sp>
      <p:sp>
        <p:nvSpPr>
          <p:cNvPr id="2" name="Content Placeholder 1">
            <a:extLst>
              <a:ext uri="{FF2B5EF4-FFF2-40B4-BE49-F238E27FC236}">
                <a16:creationId xmlns:a16="http://schemas.microsoft.com/office/drawing/2014/main" id="{B6D8B47F-B856-4A55-AA68-A8D8AC60C309}"/>
              </a:ext>
            </a:extLst>
          </p:cNvPr>
          <p:cNvSpPr>
            <a:spLocks noGrp="1"/>
          </p:cNvSpPr>
          <p:nvPr>
            <p:ph idx="1"/>
          </p:nvPr>
        </p:nvSpPr>
        <p:spPr/>
        <p:txBody>
          <a:bodyPr>
            <a:normAutofit/>
          </a:bodyPr>
          <a:lstStyle/>
          <a:p>
            <a:r>
              <a:rPr lang="en-US" b="1"/>
              <a:t>What is stage 1 NREM sleep?</a:t>
            </a:r>
          </a:p>
          <a:p>
            <a:r>
              <a:rPr lang="en-US"/>
              <a:t>Stage 1 NREM sleep is the lightest stage of sleep. You enter stage 1 right after you fall asleep. This stage usually lasts only a few minutes, making up about 5% of your sleep time. After that, your sleep gets deeper, and you move into stage 2 NREM sleep.</a:t>
            </a:r>
          </a:p>
        </p:txBody>
      </p:sp>
    </p:spTree>
    <p:extLst>
      <p:ext uri="{BB962C8B-B14F-4D97-AF65-F5344CB8AC3E}">
        <p14:creationId xmlns:p14="http://schemas.microsoft.com/office/powerpoint/2010/main" val="102541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Non-REM Sleep</a:t>
            </a:r>
            <a:endParaRPr dirty="0"/>
          </a:p>
        </p:txBody>
      </p:sp>
      <p:sp>
        <p:nvSpPr>
          <p:cNvPr id="2" name="Content Placeholder 1">
            <a:extLst>
              <a:ext uri="{FF2B5EF4-FFF2-40B4-BE49-F238E27FC236}">
                <a16:creationId xmlns:a16="http://schemas.microsoft.com/office/drawing/2014/main" id="{B6D8B47F-B856-4A55-AA68-A8D8AC60C309}"/>
              </a:ext>
            </a:extLst>
          </p:cNvPr>
          <p:cNvSpPr>
            <a:spLocks noGrp="1"/>
          </p:cNvSpPr>
          <p:nvPr>
            <p:ph idx="1"/>
          </p:nvPr>
        </p:nvSpPr>
        <p:spPr>
          <a:xfrm>
            <a:off x="1484310" y="1229711"/>
            <a:ext cx="10018713" cy="4561490"/>
          </a:xfrm>
        </p:spPr>
        <p:txBody>
          <a:bodyPr>
            <a:normAutofit lnSpcReduction="10000"/>
          </a:bodyPr>
          <a:lstStyle/>
          <a:p>
            <a:r>
              <a:rPr lang="en-US" b="1" dirty="0"/>
              <a:t>What is stage 2 NREM sleep?</a:t>
            </a:r>
          </a:p>
          <a:p>
            <a:r>
              <a:rPr lang="en-US" dirty="0"/>
              <a:t>Stage 2 is still light sleep, but deeper than stage 1. During this stage, your brain waves slow down and have noticeable pauses between short, powerful bursts of electrical activity. Experts think those bursts are your brain organizing memories and information from the time you spent awake.</a:t>
            </a:r>
          </a:p>
          <a:p>
            <a:r>
              <a:rPr lang="en-US" dirty="0"/>
              <a:t>Stage 2 NREM sleep accounts for about 45% of your time asleep (the most of any stage). You’ll go through multiple rounds of stage 2 NREM sleep, and usually, each one is longer than the last. After stage 2, you move deeper into stage 3 NREM sleep or enter REM sleep.</a:t>
            </a:r>
          </a:p>
          <a:p>
            <a:endParaRPr lang="en-US" dirty="0"/>
          </a:p>
        </p:txBody>
      </p:sp>
    </p:spTree>
    <p:extLst>
      <p:ext uri="{BB962C8B-B14F-4D97-AF65-F5344CB8AC3E}">
        <p14:creationId xmlns:p14="http://schemas.microsoft.com/office/powerpoint/2010/main" val="206545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Non-REM Sleep</a:t>
            </a:r>
            <a:endParaRPr dirty="0"/>
          </a:p>
        </p:txBody>
      </p:sp>
      <p:sp>
        <p:nvSpPr>
          <p:cNvPr id="2" name="Content Placeholder 1">
            <a:extLst>
              <a:ext uri="{FF2B5EF4-FFF2-40B4-BE49-F238E27FC236}">
                <a16:creationId xmlns:a16="http://schemas.microsoft.com/office/drawing/2014/main" id="{B6D8B47F-B856-4A55-AA68-A8D8AC60C309}"/>
              </a:ext>
            </a:extLst>
          </p:cNvPr>
          <p:cNvSpPr>
            <a:spLocks noGrp="1"/>
          </p:cNvSpPr>
          <p:nvPr>
            <p:ph idx="1"/>
          </p:nvPr>
        </p:nvSpPr>
        <p:spPr>
          <a:xfrm>
            <a:off x="1484310" y="1229711"/>
            <a:ext cx="10018713" cy="4561490"/>
          </a:xfrm>
        </p:spPr>
        <p:txBody>
          <a:bodyPr>
            <a:normAutofit/>
          </a:bodyPr>
          <a:lstStyle/>
          <a:p>
            <a:r>
              <a:rPr lang="en-US" b="1" dirty="0"/>
              <a:t>What is stage 3 NREM sleep?</a:t>
            </a:r>
          </a:p>
          <a:p>
            <a:r>
              <a:rPr lang="en-US" dirty="0"/>
              <a:t>The deepest stage of NREM sleep is stage 3. It makes up about 25% of your total sleep time in adults. But babies and children need more stage 3 sleep, and the older you get, the less you need.</a:t>
            </a:r>
          </a:p>
          <a:p>
            <a:endParaRPr lang="en-US" dirty="0"/>
          </a:p>
        </p:txBody>
      </p:sp>
    </p:spTree>
    <p:extLst>
      <p:ext uri="{BB962C8B-B14F-4D97-AF65-F5344CB8AC3E}">
        <p14:creationId xmlns:p14="http://schemas.microsoft.com/office/powerpoint/2010/main" val="2880810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Non-REM Sleep</a:t>
            </a:r>
            <a:endParaRPr dirty="0"/>
          </a:p>
        </p:txBody>
      </p:sp>
      <p:sp>
        <p:nvSpPr>
          <p:cNvPr id="2" name="Content Placeholder 1">
            <a:extLst>
              <a:ext uri="{FF2B5EF4-FFF2-40B4-BE49-F238E27FC236}">
                <a16:creationId xmlns:a16="http://schemas.microsoft.com/office/drawing/2014/main" id="{B6D8B47F-B856-4A55-AA68-A8D8AC60C309}"/>
              </a:ext>
            </a:extLst>
          </p:cNvPr>
          <p:cNvSpPr>
            <a:spLocks noGrp="1"/>
          </p:cNvSpPr>
          <p:nvPr>
            <p:ph idx="1"/>
          </p:nvPr>
        </p:nvSpPr>
        <p:spPr>
          <a:xfrm>
            <a:off x="1484310" y="1229711"/>
            <a:ext cx="10018713" cy="4561490"/>
          </a:xfrm>
        </p:spPr>
        <p:txBody>
          <a:bodyPr>
            <a:normAutofit/>
          </a:bodyPr>
          <a:lstStyle/>
          <a:p>
            <a:r>
              <a:rPr lang="en-US" dirty="0"/>
              <a:t>In stage 3, your brain waves are slow but strong. Your body takes advantage of this very deep sleep stage to repair injuries and reinforce your immune system. The same bursts of brain activity that happen in stage 2 can also happen in stage 3, and brain waves specific to stage 3 help regulate those bursts.</a:t>
            </a:r>
          </a:p>
        </p:txBody>
      </p:sp>
    </p:spTree>
    <p:extLst>
      <p:ext uri="{BB962C8B-B14F-4D97-AF65-F5344CB8AC3E}">
        <p14:creationId xmlns:p14="http://schemas.microsoft.com/office/powerpoint/2010/main" val="3845781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Non-REM Sleep</a:t>
            </a:r>
            <a:endParaRPr dirty="0"/>
          </a:p>
        </p:txBody>
      </p:sp>
      <p:sp>
        <p:nvSpPr>
          <p:cNvPr id="2" name="Content Placeholder 1">
            <a:extLst>
              <a:ext uri="{FF2B5EF4-FFF2-40B4-BE49-F238E27FC236}">
                <a16:creationId xmlns:a16="http://schemas.microsoft.com/office/drawing/2014/main" id="{B6D8B47F-B856-4A55-AA68-A8D8AC60C309}"/>
              </a:ext>
            </a:extLst>
          </p:cNvPr>
          <p:cNvSpPr>
            <a:spLocks noGrp="1"/>
          </p:cNvSpPr>
          <p:nvPr>
            <p:ph idx="1"/>
          </p:nvPr>
        </p:nvSpPr>
        <p:spPr>
          <a:xfrm>
            <a:off x="1484310" y="1229711"/>
            <a:ext cx="10018713" cy="4561490"/>
          </a:xfrm>
        </p:spPr>
        <p:txBody>
          <a:bodyPr>
            <a:normAutofit/>
          </a:bodyPr>
          <a:lstStyle/>
          <a:p>
            <a:r>
              <a:rPr lang="en-US" dirty="0"/>
              <a:t>You need stage 3 NREM sleep to wake up feeling rested. Without enough stage 3 sleep, you feel tired and drained even if you slept for a long time. That’s why your body automatically tries to get as much stage 3 sleep into your sleeping period as early as possible. After stage 3 NREM sleep, your body moves into stage 2 NREM, which is the gatekeeper of REM sleep.</a:t>
            </a:r>
          </a:p>
          <a:p>
            <a:r>
              <a:rPr lang="en-US" dirty="0"/>
              <a:t>Because stage 3 NREM sleep is so deep, it’s hard to wake someone up from it. If they do wake up, they’ll probably have “sleep inertia,” a state of confusion or “mental fog.” Sleep inertia lasts about 30 minutes.</a:t>
            </a:r>
          </a:p>
          <a:p>
            <a:endParaRPr lang="en-US" dirty="0"/>
          </a:p>
        </p:txBody>
      </p:sp>
    </p:spTree>
    <p:extLst>
      <p:ext uri="{BB962C8B-B14F-4D97-AF65-F5344CB8AC3E}">
        <p14:creationId xmlns:p14="http://schemas.microsoft.com/office/powerpoint/2010/main" val="1048201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nl-NL" sz="4000" dirty="0"/>
              <a:t>REM Sleep and Dreaming</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r>
              <a:rPr lang="en-US" b="1" dirty="0"/>
              <a:t>What is REM sleep?</a:t>
            </a:r>
          </a:p>
          <a:p>
            <a:r>
              <a:rPr lang="en-US" dirty="0"/>
              <a:t>Rapid eye movement (REM) sleep is the stage of sleep where most dreams happen. Its name comes from how your eyes move behind your eyelids while you’re dreaming. During REM sleep, your brain activity looks very similar to brain activity while you’re awake.</a:t>
            </a:r>
          </a:p>
          <a:p>
            <a:r>
              <a:rPr lang="en-US" dirty="0"/>
              <a:t>REM sleep makes up about 25% of your total time asleep. Your first REM cycle of a sleep period is typically the shortest, around 10 minutes. Each one that follows is longer than the last, up to an hour.</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79429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Chapter Objectives (3 of 3)</a:t>
            </a:r>
            <a:endParaRPr dirty="0"/>
          </a:p>
        </p:txBody>
      </p:sp>
      <p:sp>
        <p:nvSpPr>
          <p:cNvPr id="131" name="Google Shape;131;p3"/>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By the end of this chapter, you should be able to: </a:t>
            </a:r>
            <a:endParaRPr dirty="0"/>
          </a:p>
          <a:p>
            <a:pPr marL="0" lvl="0" indent="0" algn="l" rtl="0">
              <a:lnSpc>
                <a:spcPct val="100000"/>
              </a:lnSpc>
              <a:spcBef>
                <a:spcPts val="1800"/>
              </a:spcBef>
              <a:spcAft>
                <a:spcPts val="0"/>
              </a:spcAft>
              <a:buSzPts val="2400"/>
              <a:buNone/>
            </a:pPr>
            <a:r>
              <a:rPr lang="en-US" dirty="0"/>
              <a:t>5.4.2 Outline three reasons for drug abuse. </a:t>
            </a:r>
          </a:p>
          <a:p>
            <a:pPr marL="0" lvl="0" indent="0" algn="l" rtl="0">
              <a:lnSpc>
                <a:spcPct val="100000"/>
              </a:lnSpc>
              <a:spcBef>
                <a:spcPts val="1800"/>
              </a:spcBef>
              <a:spcAft>
                <a:spcPts val="0"/>
              </a:spcAft>
              <a:buSzPts val="2400"/>
              <a:buNone/>
            </a:pPr>
            <a:r>
              <a:rPr lang="en-US" dirty="0"/>
              <a:t>5.4.3 Name five common stimulants.</a:t>
            </a:r>
          </a:p>
          <a:p>
            <a:pPr marL="0" lvl="0" indent="0" algn="l" rtl="0">
              <a:lnSpc>
                <a:spcPct val="100000"/>
              </a:lnSpc>
              <a:spcBef>
                <a:spcPts val="1800"/>
              </a:spcBef>
              <a:spcAft>
                <a:spcPts val="0"/>
              </a:spcAft>
              <a:buSzPts val="2400"/>
              <a:buNone/>
            </a:pPr>
            <a:r>
              <a:rPr lang="en-US" dirty="0"/>
              <a:t>5.4.4 Name five common depressants.</a:t>
            </a:r>
          </a:p>
          <a:p>
            <a:pPr marL="0" lvl="0" indent="0" algn="l" rtl="0">
              <a:lnSpc>
                <a:spcPct val="100000"/>
              </a:lnSpc>
              <a:spcBef>
                <a:spcPts val="1800"/>
              </a:spcBef>
              <a:spcAft>
                <a:spcPts val="0"/>
              </a:spcAft>
              <a:buSzPts val="2400"/>
              <a:buNone/>
            </a:pPr>
            <a:r>
              <a:rPr lang="en-US" dirty="0"/>
              <a:t>5.4.5 Name two common hallucinogens.</a:t>
            </a:r>
          </a:p>
          <a:p>
            <a:pPr marL="0" lvl="0" indent="0" algn="l" rtl="0">
              <a:lnSpc>
                <a:spcPct val="100000"/>
              </a:lnSpc>
              <a:spcBef>
                <a:spcPts val="1800"/>
              </a:spcBef>
              <a:spcAft>
                <a:spcPts val="0"/>
              </a:spcAft>
              <a:buSzPts val="2400"/>
              <a:buNone/>
            </a:pPr>
            <a:r>
              <a:rPr lang="en-US" dirty="0"/>
              <a:t>5.5.1 Define metacognition, and describe its three elements.</a:t>
            </a:r>
          </a:p>
          <a:p>
            <a:pPr marL="0" lvl="0" indent="0" algn="l" rtl="0">
              <a:lnSpc>
                <a:spcPct val="100000"/>
              </a:lnSpc>
              <a:spcBef>
                <a:spcPts val="1800"/>
              </a:spcBef>
              <a:spcAft>
                <a:spcPts val="0"/>
              </a:spcAft>
              <a:buSzPts val="2400"/>
              <a:buNone/>
            </a:pPr>
            <a:r>
              <a:rPr lang="en-US" dirty="0"/>
              <a:t>5.5.2 Create a plan to improve your own metacognitive skills.</a:t>
            </a:r>
            <a:endParaRPr dirty="0"/>
          </a:p>
        </p:txBody>
      </p:sp>
    </p:spTree>
    <p:extLst>
      <p:ext uri="{BB962C8B-B14F-4D97-AF65-F5344CB8AC3E}">
        <p14:creationId xmlns:p14="http://schemas.microsoft.com/office/powerpoint/2010/main" val="3775228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nl-NL" sz="4000" dirty="0"/>
              <a:t>REM Sleep and Dreaming</a:t>
            </a:r>
            <a:endParaRPr dirty="0"/>
          </a:p>
        </p:txBody>
      </p:sp>
      <p:sp>
        <p:nvSpPr>
          <p:cNvPr id="144" name="Google Shape;144;p5"/>
          <p:cNvSpPr txBox="1">
            <a:spLocks noGrp="1"/>
          </p:cNvSpPr>
          <p:nvPr>
            <p:ph idx="1"/>
          </p:nvPr>
        </p:nvSpPr>
        <p:spPr>
          <a:xfrm>
            <a:off x="1484310" y="1560787"/>
            <a:ext cx="10018713" cy="4230414"/>
          </a:xfrm>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spcBef>
                <a:spcPts val="624"/>
              </a:spcBef>
              <a:spcAft>
                <a:spcPct val="0"/>
              </a:spcAft>
              <a:buClr>
                <a:srgbClr val="004A78"/>
              </a:buClr>
              <a:buSzTx/>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Brain areas associated with imagery and emotion more active during REM sleep</a:t>
            </a:r>
          </a:p>
          <a:p>
            <a:pPr marL="122237" marR="0" lvl="0" indent="0" algn="l" defTabSz="914400" rtl="0" eaLnBrk="1" fontAlgn="base" latinLnBrk="0" hangingPunct="1">
              <a:lnSpc>
                <a:spcPct val="100000"/>
              </a:lnSpc>
              <a:spcBef>
                <a:spcPts val="624"/>
              </a:spcBef>
              <a:spcAft>
                <a:spcPct val="0"/>
              </a:spcAft>
              <a:buClr>
                <a:srgbClr val="004A78"/>
              </a:buClr>
              <a:buSzTx/>
              <a:buNone/>
              <a:tabLst/>
              <a:defRPr/>
            </a:pPr>
            <a:endParaRPr lang="en-US" kern="1200" dirty="0">
              <a:latin typeface="Arial" charset="0"/>
              <a:cs typeface="Arial" charset="0"/>
            </a:endParaRPr>
          </a:p>
          <a:p>
            <a:pPr marL="122237" marR="0" lvl="0" indent="0" algn="l" defTabSz="914400" rtl="0" eaLnBrk="1" fontAlgn="base" latinLnBrk="0" hangingPunct="1">
              <a:lnSpc>
                <a:spcPct val="100000"/>
              </a:lnSpc>
              <a:spcBef>
                <a:spcPts val="624"/>
              </a:spcBef>
              <a:spcAft>
                <a:spcPct val="0"/>
              </a:spcAft>
              <a:buClr>
                <a:srgbClr val="004A78"/>
              </a:buClr>
              <a:buSzTx/>
              <a:buNone/>
              <a:tabLst/>
              <a:defRPr/>
            </a:pPr>
            <a:r>
              <a:rPr lang="en-US" kern="1200" dirty="0">
                <a:latin typeface="Arial" charset="0"/>
                <a:cs typeface="Arial" charset="0"/>
              </a:rPr>
              <a:t>Includes: </a:t>
            </a:r>
          </a:p>
          <a:p>
            <a:pPr marL="579437" indent="-457200" fontAlgn="base">
              <a:spcBef>
                <a:spcPts val="624"/>
              </a:spcBef>
              <a:spcAft>
                <a:spcPct val="0"/>
              </a:spcAft>
              <a:buClr>
                <a:srgbClr val="004A78"/>
              </a:buClr>
              <a:buSzTx/>
              <a:defRPr/>
            </a:pPr>
            <a:r>
              <a:rPr kumimoji="0" lang="en-US" b="0" i="0" u="none" strike="noStrike" kern="1200" cap="none" spc="0" normalizeH="0" baseline="0" noProof="0" dirty="0">
                <a:ln>
                  <a:noFill/>
                </a:ln>
                <a:solidFill>
                  <a:srgbClr val="000000"/>
                </a:solidFill>
                <a:effectLst/>
                <a:uLnTx/>
                <a:uFillTx/>
                <a:latin typeface="Arial" charset="0"/>
                <a:cs typeface="Arial" charset="0"/>
              </a:rPr>
              <a:t>Rapid eye movement</a:t>
            </a:r>
          </a:p>
          <a:p>
            <a:pPr marL="579437" indent="-457200" fontAlgn="base">
              <a:spcBef>
                <a:spcPts val="624"/>
              </a:spcBef>
              <a:spcAft>
                <a:spcPct val="0"/>
              </a:spcAft>
              <a:buClr>
                <a:srgbClr val="004A78"/>
              </a:buClr>
              <a:buSzTx/>
              <a:defRPr/>
            </a:pPr>
            <a:r>
              <a:rPr lang="en-US" kern="1200" dirty="0">
                <a:latin typeface="Arial" charset="0"/>
                <a:cs typeface="Arial" charset="0"/>
              </a:rPr>
              <a:t>Irregular heartbeat</a:t>
            </a:r>
          </a:p>
          <a:p>
            <a:pPr marL="579437" indent="-457200" fontAlgn="base">
              <a:spcBef>
                <a:spcPts val="624"/>
              </a:spcBef>
              <a:spcAft>
                <a:spcPct val="0"/>
              </a:spcAft>
              <a:buClr>
                <a:srgbClr val="004A78"/>
              </a:buClr>
              <a:buSzTx/>
              <a:defRPr/>
            </a:pPr>
            <a:r>
              <a:rPr lang="en-US" kern="1200" dirty="0">
                <a:latin typeface="Arial" charset="0"/>
                <a:cs typeface="Arial" charset="0"/>
              </a:rPr>
              <a:t>Wavering blood pressure and breathing</a:t>
            </a:r>
          </a:p>
          <a:p>
            <a:pPr marL="579437" indent="-457200" fontAlgn="base">
              <a:spcBef>
                <a:spcPts val="624"/>
              </a:spcBef>
              <a:spcAft>
                <a:spcPct val="0"/>
              </a:spcAft>
              <a:buClr>
                <a:srgbClr val="004A78"/>
              </a:buClr>
              <a:buSzTx/>
              <a:defRPr/>
            </a:pPr>
            <a:r>
              <a:rPr kumimoji="0" lang="en-US" b="0" i="0" u="none" strike="noStrike" kern="1200" cap="none" spc="0" normalizeH="0" baseline="0" noProof="0" dirty="0">
                <a:ln>
                  <a:noFill/>
                </a:ln>
                <a:solidFill>
                  <a:srgbClr val="000000"/>
                </a:solidFill>
                <a:effectLst/>
                <a:uLnTx/>
                <a:uFillTx/>
                <a:latin typeface="Arial" charset="0"/>
                <a:cs typeface="Arial" charset="0"/>
              </a:rPr>
              <a:t>Sleep paralysis</a:t>
            </a:r>
          </a:p>
          <a:p>
            <a:pPr marL="579437" indent="-457200" fontAlgn="base">
              <a:spcBef>
                <a:spcPts val="624"/>
              </a:spcBef>
              <a:spcAft>
                <a:spcPct val="0"/>
              </a:spcAft>
              <a:buClr>
                <a:srgbClr val="004A78"/>
              </a:buClr>
              <a:buSzTx/>
              <a:defRPr/>
            </a:pPr>
            <a:r>
              <a:rPr lang="en-US" kern="1200" dirty="0">
                <a:latin typeface="Arial" charset="0"/>
                <a:cs typeface="Arial" charset="0"/>
              </a:rPr>
              <a:t>Sharpening or completing consolidation of memories</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192095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Need for Sleep</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Repair/restorative theories </a:t>
            </a:r>
            <a:r>
              <a:rPr kumimoji="0" lang="en-US" b="0" i="0" u="none" strike="noStrike" kern="1200" cap="none" spc="0" normalizeH="0" baseline="0" noProof="0" dirty="0">
                <a:ln>
                  <a:noFill/>
                </a:ln>
                <a:solidFill>
                  <a:srgbClr val="000000"/>
                </a:solidFill>
                <a:effectLst/>
                <a:uLnTx/>
                <a:uFillTx/>
                <a:latin typeface="Arial" charset="0"/>
                <a:cs typeface="Arial" charset="0"/>
              </a:rPr>
              <a:t>of sleep: Replenish and conserve energy and lengthen life</a:t>
            </a:r>
            <a:endParaRPr lang="en-US" kern="1200" dirty="0">
              <a:latin typeface="Arial" charset="0"/>
              <a:cs typeface="Arial" charset="0"/>
            </a:endParaRPr>
          </a:p>
          <a:p>
            <a:pPr fontAlgn="base">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When sleep deprivation occurs:</a:t>
            </a:r>
          </a:p>
          <a:p>
            <a:pPr fontAlgn="base">
              <a:buClr>
                <a:srgbClr val="004A78"/>
              </a:buClr>
              <a:defRPr/>
            </a:pPr>
            <a:r>
              <a:rPr lang="en-US" kern="1200" dirty="0">
                <a:latin typeface="Arial" charset="0"/>
                <a:cs typeface="Arial" charset="0"/>
              </a:rPr>
              <a:t>Susceptibility to microsleeps</a:t>
            </a:r>
          </a:p>
          <a:p>
            <a:pPr fontAlgn="base">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Sleep-deprivation psychosis</a:t>
            </a:r>
          </a:p>
          <a:p>
            <a:pPr fontAlgn="base">
              <a:buClr>
                <a:srgbClr val="004A78"/>
              </a:buClr>
              <a:defRPr/>
            </a:pPr>
            <a:r>
              <a:rPr lang="en-US" kern="1200" dirty="0">
                <a:latin typeface="Arial" charset="0"/>
                <a:cs typeface="Arial" charset="0"/>
              </a:rPr>
              <a:t>Confusion, disorientation, delusions, and hallucinations</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122237" indent="0" fontAlgn="base">
              <a:spcBef>
                <a:spcPts val="624"/>
              </a:spcBef>
              <a:spcAft>
                <a:spcPct val="0"/>
              </a:spcAft>
              <a:buClr>
                <a:srgbClr val="004A78"/>
              </a:buClr>
              <a:buNone/>
              <a:defRPr/>
            </a:pPr>
            <a:endParaRPr kumimoji="0" lang="en-US" sz="2800"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1170554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Need for Sleep</a:t>
            </a:r>
            <a:endParaRPr dirty="0"/>
          </a:p>
        </p:txBody>
      </p:sp>
      <p:sp>
        <p:nvSpPr>
          <p:cNvPr id="144" name="Google Shape;144;p5"/>
          <p:cNvSpPr txBox="1">
            <a:spLocks noGrp="1"/>
          </p:cNvSpPr>
          <p:nvPr>
            <p:ph idx="1"/>
          </p:nvPr>
        </p:nvSpPr>
        <p:spPr>
          <a:xfrm>
            <a:off x="1484310" y="1340069"/>
            <a:ext cx="10018713" cy="4451131"/>
          </a:xfrm>
          <a:prstGeom prst="rect">
            <a:avLst/>
          </a:prstGeom>
          <a:noFill/>
          <a:ln>
            <a:noFill/>
          </a:ln>
        </p:spPr>
        <p:txBody>
          <a:bodyPr spcFirstLastPara="1" wrap="square" lIns="91425" tIns="45700" rIns="91425" bIns="45700" anchor="t" anchorCtr="0">
            <a:noAutofit/>
          </a:bodyPr>
          <a:lstStyle/>
          <a:p>
            <a:pPr marL="0" indent="0">
              <a:buNone/>
            </a:pPr>
            <a:r>
              <a:rPr lang="en-US" b="1" dirty="0"/>
              <a:t>Why You Need Sleep</a:t>
            </a:r>
          </a:p>
          <a:p>
            <a:r>
              <a:rPr lang="en-US" dirty="0"/>
              <a:t>If you have ever felt foggy after a poor night’s sleep, it won’t surprise you that sleep significantly impacts brain function.</a:t>
            </a:r>
          </a:p>
          <a:p>
            <a:r>
              <a:rPr lang="en-US" dirty="0"/>
              <a:t> First, a healthy amount of sleep is vital for “brain plasticity,” or the brain’s ability to adapt to input. If we sleep too little, we become unable to process what we’ve learned during the day </a:t>
            </a:r>
            <a:r>
              <a:rPr lang="en-US" i="1" dirty="0"/>
              <a:t>and</a:t>
            </a:r>
            <a:r>
              <a:rPr lang="en-US" dirty="0"/>
              <a:t> we have more trouble remembering it in the future. </a:t>
            </a:r>
          </a:p>
          <a:p>
            <a:r>
              <a:rPr lang="en-US" dirty="0"/>
              <a:t>Researchers also believe that sleep may promote the removal of waste products from brain cells—something that seems to occur less efficiently when the brain is awake</a:t>
            </a:r>
          </a:p>
          <a:p>
            <a:endParaRPr lang="en-US" dirty="0"/>
          </a:p>
          <a:p>
            <a:endParaRPr lang="en-US" dirty="0"/>
          </a:p>
          <a:p>
            <a:r>
              <a:rPr lang="en-US" dirty="0"/>
              <a:t>.</a:t>
            </a:r>
          </a:p>
          <a:p>
            <a:endParaRPr lang="en-US" dirty="0"/>
          </a:p>
          <a:p>
            <a:endParaRPr lang="en-US" dirty="0"/>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085246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Need for Sleep</a:t>
            </a:r>
            <a:endParaRPr dirty="0"/>
          </a:p>
        </p:txBody>
      </p:sp>
      <p:sp>
        <p:nvSpPr>
          <p:cNvPr id="144" name="Google Shape;144;p5"/>
          <p:cNvSpPr txBox="1">
            <a:spLocks noGrp="1"/>
          </p:cNvSpPr>
          <p:nvPr>
            <p:ph idx="1"/>
          </p:nvPr>
        </p:nvSpPr>
        <p:spPr>
          <a:xfrm>
            <a:off x="1484310" y="1340069"/>
            <a:ext cx="10018713" cy="4451131"/>
          </a:xfrm>
          <a:prstGeom prst="rect">
            <a:avLst/>
          </a:prstGeom>
          <a:noFill/>
          <a:ln>
            <a:noFill/>
          </a:ln>
        </p:spPr>
        <p:txBody>
          <a:bodyPr spcFirstLastPara="1" wrap="square" lIns="91425" tIns="45700" rIns="91425" bIns="45700" anchor="t" anchorCtr="0">
            <a:noAutofit/>
          </a:bodyPr>
          <a:lstStyle/>
          <a:p>
            <a:r>
              <a:rPr lang="en-US" dirty="0"/>
              <a:t>Sleep is vital to the rest of the body too. When people don’t get enough sleep, their health risks rise. </a:t>
            </a:r>
          </a:p>
          <a:p>
            <a:r>
              <a:rPr lang="en-US" dirty="0"/>
              <a:t>Symptoms of depression, seizures, high blood pressure and migraines worsen. Immunity is compromised, increasing the likelihood of illness and infection. </a:t>
            </a:r>
          </a:p>
          <a:p>
            <a:r>
              <a:rPr lang="en-US" dirty="0"/>
              <a:t>Sleep also plays a role in metabolism: Even one night of missed sleep can create a prediabetic state in an otherwise healthy person. “There are many important connections between health and sleep,” </a:t>
            </a:r>
          </a:p>
          <a:p>
            <a:endParaRPr lang="en-US" dirty="0"/>
          </a:p>
          <a:p>
            <a:r>
              <a:rPr lang="en-US" dirty="0"/>
              <a:t>.</a:t>
            </a:r>
          </a:p>
          <a:p>
            <a:endParaRPr lang="en-US" dirty="0"/>
          </a:p>
          <a:p>
            <a:endParaRPr lang="en-US" dirty="0"/>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017166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Psychodynamic Dream </a:t>
            </a:r>
            <a:r>
              <a:rPr lang="en-US" dirty="0"/>
              <a:t>Theory</a:t>
            </a:r>
            <a:endParaRPr dirty="0"/>
          </a:p>
        </p:txBody>
      </p:sp>
      <p:sp>
        <p:nvSpPr>
          <p:cNvPr id="144" name="Google Shape;144;p5"/>
          <p:cNvSpPr txBox="1">
            <a:spLocks noGrp="1"/>
          </p:cNvSpPr>
          <p:nvPr>
            <p:ph idx="1"/>
          </p:nvPr>
        </p:nvSpPr>
        <p:spPr>
          <a:xfrm>
            <a:off x="476844" y="1825625"/>
            <a:ext cx="5619156" cy="4351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Emphasizes internal conflicts and unconscious forces</a:t>
            </a:r>
            <a:endParaRPr lang="en-US" kern="1200" dirty="0">
              <a:latin typeface="Arial" charset="0"/>
              <a:cs typeface="Arial" charset="0"/>
            </a:endParaRP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Sigmund Freud's key proposals:</a:t>
            </a:r>
          </a:p>
          <a:p>
            <a:pPr fontAlgn="base">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Dream symbols: </a:t>
            </a:r>
            <a:r>
              <a:rPr kumimoji="0" lang="en-US" b="0" i="0" u="none" strike="noStrike" kern="1200" cap="none" spc="0" normalizeH="0" baseline="0" noProof="0" dirty="0">
                <a:ln>
                  <a:noFill/>
                </a:ln>
                <a:solidFill>
                  <a:srgbClr val="000000"/>
                </a:solidFill>
                <a:effectLst/>
                <a:uLnTx/>
                <a:uFillTx/>
                <a:latin typeface="Arial" charset="0"/>
                <a:cs typeface="Arial" charset="0"/>
              </a:rPr>
              <a:t>Images that have deeper symbolic meaning</a:t>
            </a:r>
          </a:p>
          <a:p>
            <a:pPr fontAlgn="base">
              <a:buClr>
                <a:srgbClr val="004A78"/>
              </a:buClr>
              <a:defRPr/>
            </a:pPr>
            <a:r>
              <a:rPr lang="en-US" b="1" kern="1200" dirty="0">
                <a:latin typeface="Arial" charset="0"/>
                <a:cs typeface="Arial" charset="0"/>
              </a:rPr>
              <a:t>Manifest content: </a:t>
            </a:r>
            <a:r>
              <a:rPr lang="en-US" kern="1200" dirty="0">
                <a:latin typeface="Arial" charset="0"/>
                <a:cs typeface="Arial" charset="0"/>
              </a:rPr>
              <a:t>Obvious, visible meaning</a:t>
            </a:r>
          </a:p>
          <a:p>
            <a:pPr fontAlgn="base">
              <a:buClr>
                <a:srgbClr val="004A78"/>
              </a:buClr>
              <a:defRPr/>
            </a:pPr>
            <a:r>
              <a:rPr lang="en-US" b="1" kern="1200" dirty="0">
                <a:latin typeface="Arial" charset="0"/>
                <a:cs typeface="Arial" charset="0"/>
              </a:rPr>
              <a:t>Latent content: </a:t>
            </a:r>
            <a:r>
              <a:rPr lang="en-US" kern="1200" dirty="0">
                <a:latin typeface="Arial" charset="0"/>
                <a:cs typeface="Arial" charset="0"/>
              </a:rPr>
              <a:t>Hidden, symbolic meaning</a:t>
            </a:r>
            <a:endParaRPr sz="2000" dirty="0"/>
          </a:p>
        </p:txBody>
      </p:sp>
      <p:pic>
        <p:nvPicPr>
          <p:cNvPr id="2" name="Picture 1" descr="A painting shows a woman dancing on a boat. The boat appears to be flying among clouds.">
            <a:extLst>
              <a:ext uri="{FF2B5EF4-FFF2-40B4-BE49-F238E27FC236}">
                <a16:creationId xmlns:a16="http://schemas.microsoft.com/office/drawing/2014/main" id="{E0C10318-2C0F-47FC-975C-ED4851C6ECBF}"/>
              </a:ext>
            </a:extLst>
          </p:cNvPr>
          <p:cNvPicPr>
            <a:picLocks noChangeAspect="1"/>
          </p:cNvPicPr>
          <p:nvPr/>
        </p:nvPicPr>
        <p:blipFill>
          <a:blip r:embed="rId3"/>
          <a:stretch>
            <a:fillRect/>
          </a:stretch>
        </p:blipFill>
        <p:spPr>
          <a:xfrm>
            <a:off x="6407154" y="1825625"/>
            <a:ext cx="5238750" cy="3486150"/>
          </a:xfrm>
          <a:prstGeom prst="rect">
            <a:avLst/>
          </a:prstGeom>
        </p:spPr>
      </p:pic>
    </p:spTree>
    <p:extLst>
      <p:ext uri="{BB962C8B-B14F-4D97-AF65-F5344CB8AC3E}">
        <p14:creationId xmlns:p14="http://schemas.microsoft.com/office/powerpoint/2010/main" val="3571150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Psychodynamic Dream </a:t>
            </a:r>
            <a:r>
              <a:rPr lang="en-US" dirty="0"/>
              <a:t>Theory</a:t>
            </a:r>
            <a:endParaRPr dirty="0"/>
          </a:p>
        </p:txBody>
      </p:sp>
      <p:sp>
        <p:nvSpPr>
          <p:cNvPr id="144" name="Google Shape;144;p5"/>
          <p:cNvSpPr txBox="1">
            <a:spLocks noGrp="1"/>
          </p:cNvSpPr>
          <p:nvPr>
            <p:ph idx="1"/>
          </p:nvPr>
        </p:nvSpPr>
        <p:spPr>
          <a:xfrm>
            <a:off x="476844" y="1825625"/>
            <a:ext cx="10876956" cy="4351338"/>
          </a:xfrm>
          <a:prstGeom prst="rect">
            <a:avLst/>
          </a:prstGeom>
          <a:noFill/>
          <a:ln>
            <a:noFill/>
          </a:ln>
        </p:spPr>
        <p:txBody>
          <a:bodyPr spcFirstLastPara="1" wrap="square" lIns="91425" tIns="45700" rIns="91425" bIns="45700" anchor="t" anchorCtr="0">
            <a:noAutofit/>
          </a:bodyPr>
          <a:lstStyle/>
          <a:p>
            <a:r>
              <a:rPr lang="en-US" sz="2400" b="1" dirty="0"/>
              <a:t>Manifest Content</a:t>
            </a:r>
          </a:p>
          <a:p>
            <a:r>
              <a:rPr lang="en-US" dirty="0"/>
              <a:t>According to the psychoanalyst Sigmund Freud, the manifest content of a dream includes </a:t>
            </a:r>
            <a:r>
              <a:rPr lang="en-US" b="1" dirty="0"/>
              <a:t>the actual images, thoughts, and content contained within the dream</a:t>
            </a:r>
            <a:r>
              <a:rPr lang="en-US" dirty="0"/>
              <a:t>. The manifest content is the elements of the dream that you remember upon awakening.</a:t>
            </a:r>
          </a:p>
        </p:txBody>
      </p:sp>
    </p:spTree>
    <p:extLst>
      <p:ext uri="{BB962C8B-B14F-4D97-AF65-F5344CB8AC3E}">
        <p14:creationId xmlns:p14="http://schemas.microsoft.com/office/powerpoint/2010/main" val="4250366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Psychodynamic Dream </a:t>
            </a:r>
            <a:r>
              <a:rPr lang="en-US" dirty="0"/>
              <a:t>Theory</a:t>
            </a:r>
            <a:endParaRPr dirty="0"/>
          </a:p>
        </p:txBody>
      </p:sp>
      <p:sp>
        <p:nvSpPr>
          <p:cNvPr id="144" name="Google Shape;144;p5"/>
          <p:cNvSpPr txBox="1">
            <a:spLocks noGrp="1"/>
          </p:cNvSpPr>
          <p:nvPr>
            <p:ph idx="1"/>
          </p:nvPr>
        </p:nvSpPr>
        <p:spPr>
          <a:xfrm>
            <a:off x="476844" y="1825625"/>
            <a:ext cx="10876956" cy="4351338"/>
          </a:xfrm>
          <a:prstGeom prst="rect">
            <a:avLst/>
          </a:prstGeom>
          <a:noFill/>
          <a:ln>
            <a:noFill/>
          </a:ln>
        </p:spPr>
        <p:txBody>
          <a:bodyPr spcFirstLastPara="1" wrap="square" lIns="91425" tIns="45700" rIns="91425" bIns="45700" anchor="t" anchorCtr="0">
            <a:noAutofit/>
          </a:bodyPr>
          <a:lstStyle/>
          <a:p>
            <a:r>
              <a:rPr lang="en-US" b="1" dirty="0"/>
              <a:t>Latent Content</a:t>
            </a:r>
          </a:p>
          <a:p>
            <a:r>
              <a:rPr lang="en-US" dirty="0"/>
              <a:t>According to Freud, the latent content of a dream is </a:t>
            </a:r>
            <a:r>
              <a:rPr lang="en-US" b="1" dirty="0"/>
              <a:t>the hidden psychological meaning of the dream</a:t>
            </a:r>
            <a:r>
              <a:rPr lang="en-US" dirty="0"/>
              <a:t>. This content appears in disguise symbolically and contains things that are hidden from conscious awareness, often because it may be upsetting or traumatic.</a:t>
            </a:r>
          </a:p>
        </p:txBody>
      </p:sp>
    </p:spTree>
    <p:extLst>
      <p:ext uri="{BB962C8B-B14F-4D97-AF65-F5344CB8AC3E}">
        <p14:creationId xmlns:p14="http://schemas.microsoft.com/office/powerpoint/2010/main" val="2343727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Psychodynamic Dream </a:t>
            </a:r>
            <a:r>
              <a:rPr lang="en-US" dirty="0"/>
              <a:t>Theory</a:t>
            </a:r>
            <a:endParaRPr dirty="0"/>
          </a:p>
        </p:txBody>
      </p:sp>
      <p:sp>
        <p:nvSpPr>
          <p:cNvPr id="144" name="Google Shape;144;p5"/>
          <p:cNvSpPr txBox="1">
            <a:spLocks noGrp="1"/>
          </p:cNvSpPr>
          <p:nvPr>
            <p:ph idx="1"/>
          </p:nvPr>
        </p:nvSpPr>
        <p:spPr>
          <a:xfrm>
            <a:off x="476844" y="1825625"/>
            <a:ext cx="10876956" cy="4351338"/>
          </a:xfrm>
          <a:prstGeom prst="rect">
            <a:avLst/>
          </a:prstGeom>
          <a:noFill/>
          <a:ln>
            <a:noFill/>
          </a:ln>
        </p:spPr>
        <p:txBody>
          <a:bodyPr spcFirstLastPara="1" wrap="square" lIns="91425" tIns="45700" rIns="91425" bIns="45700" anchor="t" anchorCtr="0">
            <a:noAutofit/>
          </a:bodyPr>
          <a:lstStyle/>
          <a:p>
            <a:pPr marL="0" indent="0">
              <a:buNone/>
            </a:pPr>
            <a:endParaRPr lang="en-US" sz="2400" dirty="0"/>
          </a:p>
          <a:p>
            <a:r>
              <a:rPr lang="en-US" sz="2400" dirty="0"/>
              <a:t>According to the Freud, people do not just dream for its sake but to reflect fears, secrets, and desires. Subordinate review, concentration, representability, and supplanting are the four main components of dreams, and they all denote the imagery of the brain's work in reflecting past, future, and imaginary events. Therefore, dreams are the brain's activity in remembering past events, revealing the worst fears of an individual, and, more importantly, revealing desires.</a:t>
            </a:r>
          </a:p>
          <a:p>
            <a:endParaRPr lang="en-US" sz="2400" dirty="0"/>
          </a:p>
        </p:txBody>
      </p:sp>
    </p:spTree>
    <p:extLst>
      <p:ext uri="{BB962C8B-B14F-4D97-AF65-F5344CB8AC3E}">
        <p14:creationId xmlns:p14="http://schemas.microsoft.com/office/powerpoint/2010/main" val="2595718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Psychodynamic Dream </a:t>
            </a:r>
            <a:r>
              <a:rPr lang="en-US" dirty="0"/>
              <a:t>Theory</a:t>
            </a:r>
            <a:endParaRPr dirty="0"/>
          </a:p>
        </p:txBody>
      </p:sp>
      <p:sp>
        <p:nvSpPr>
          <p:cNvPr id="144" name="Google Shape;144;p5"/>
          <p:cNvSpPr txBox="1">
            <a:spLocks noGrp="1"/>
          </p:cNvSpPr>
          <p:nvPr>
            <p:ph idx="1"/>
          </p:nvPr>
        </p:nvSpPr>
        <p:spPr>
          <a:xfrm>
            <a:off x="476844" y="1825625"/>
            <a:ext cx="10876956" cy="4351338"/>
          </a:xfrm>
          <a:prstGeom prst="rect">
            <a:avLst/>
          </a:prstGeom>
          <a:noFill/>
          <a:ln>
            <a:noFill/>
          </a:ln>
        </p:spPr>
        <p:txBody>
          <a:bodyPr spcFirstLastPara="1" wrap="square" lIns="91425" tIns="45700" rIns="91425" bIns="45700" anchor="t" anchorCtr="0">
            <a:noAutofit/>
          </a:bodyPr>
          <a:lstStyle/>
          <a:p>
            <a:r>
              <a:rPr lang="en-US" sz="2400" b="1" dirty="0"/>
              <a:t>Freudian Dream Symbols</a:t>
            </a:r>
          </a:p>
          <a:p>
            <a:r>
              <a:rPr lang="en-US" sz="2400" dirty="0"/>
              <a:t>Freud wrote about dreams in many different places, most notably in his book </a:t>
            </a:r>
            <a:r>
              <a:rPr lang="en-US" sz="2400" i="1" dirty="0">
                <a:hlinkClick r:id="rId3"/>
              </a:rPr>
              <a:t>The Interpretation of Dreams</a:t>
            </a:r>
            <a:r>
              <a:rPr lang="en-US" sz="2400" dirty="0"/>
              <a:t>. According to Freud, the number of things represented by symbols in dreams is not great: The human body, parents, children, siblings, birth, death, nakedness, and a few others.</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sz="2000" dirty="0"/>
          </a:p>
        </p:txBody>
      </p:sp>
    </p:spTree>
    <p:extLst>
      <p:ext uri="{BB962C8B-B14F-4D97-AF65-F5344CB8AC3E}">
        <p14:creationId xmlns:p14="http://schemas.microsoft.com/office/powerpoint/2010/main" val="963726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Psychodynamic Dream </a:t>
            </a:r>
            <a:r>
              <a:rPr lang="en-US" dirty="0"/>
              <a:t>Theory</a:t>
            </a:r>
            <a:endParaRPr dirty="0"/>
          </a:p>
        </p:txBody>
      </p:sp>
      <p:sp>
        <p:nvSpPr>
          <p:cNvPr id="144" name="Google Shape;144;p5"/>
          <p:cNvSpPr txBox="1">
            <a:spLocks noGrp="1"/>
          </p:cNvSpPr>
          <p:nvPr>
            <p:ph idx="1"/>
          </p:nvPr>
        </p:nvSpPr>
        <p:spPr>
          <a:xfrm>
            <a:off x="476844" y="1825625"/>
            <a:ext cx="10876956" cy="4351338"/>
          </a:xfrm>
          <a:prstGeom prst="rect">
            <a:avLst/>
          </a:prstGeom>
          <a:noFill/>
          <a:ln>
            <a:noFill/>
          </a:ln>
        </p:spPr>
        <p:txBody>
          <a:bodyPr spcFirstLastPara="1" wrap="square" lIns="91425" tIns="45700" rIns="91425" bIns="45700" anchor="t" anchorCtr="0">
            <a:noAutofit/>
          </a:bodyPr>
          <a:lstStyle/>
          <a:p>
            <a:r>
              <a:rPr lang="en-US" sz="2400" dirty="0"/>
              <a:t>The person as a whole is often represented in the form of a house—houses with smooth walls are men, and those with projections and balconies to which one might cling are women. Parents appear in dreams as kings, queens, or other highly respected persons; children and siblings are symbolized as small animals or vermin.</a:t>
            </a:r>
          </a:p>
        </p:txBody>
      </p:sp>
    </p:spTree>
    <p:extLst>
      <p:ext uri="{BB962C8B-B14F-4D97-AF65-F5344CB8AC3E}">
        <p14:creationId xmlns:p14="http://schemas.microsoft.com/office/powerpoint/2010/main" val="2671896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Arial"/>
              <a:buNone/>
            </a:pPr>
            <a:r>
              <a:rPr lang="en-US" dirty="0"/>
              <a:t>Unit 1</a:t>
            </a:r>
            <a:endParaRPr dirty="0"/>
          </a:p>
        </p:txBody>
      </p:sp>
      <p:sp>
        <p:nvSpPr>
          <p:cNvPr id="138" name="Google Shape;138;p4"/>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dirty="0"/>
              <a:t>States of Consciousness: </a:t>
            </a:r>
          </a:p>
          <a:p>
            <a:pPr marL="0" lvl="0" indent="0" algn="ctr" rtl="0">
              <a:lnSpc>
                <a:spcPct val="100000"/>
              </a:lnSpc>
              <a:spcBef>
                <a:spcPts val="0"/>
              </a:spcBef>
              <a:spcAft>
                <a:spcPts val="0"/>
              </a:spcAft>
              <a:buSzPts val="3600"/>
              <a:buNone/>
            </a:pPr>
            <a:r>
              <a:rPr lang="en-US" dirty="0"/>
              <a:t>The Many Faces of Awareness</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Psychodynamic Dream </a:t>
            </a:r>
            <a:r>
              <a:rPr lang="en-US" dirty="0"/>
              <a:t>Theory</a:t>
            </a:r>
            <a:endParaRPr dirty="0"/>
          </a:p>
        </p:txBody>
      </p:sp>
      <p:sp>
        <p:nvSpPr>
          <p:cNvPr id="144" name="Google Shape;144;p5"/>
          <p:cNvSpPr txBox="1">
            <a:spLocks noGrp="1"/>
          </p:cNvSpPr>
          <p:nvPr>
            <p:ph idx="1"/>
          </p:nvPr>
        </p:nvSpPr>
        <p:spPr>
          <a:xfrm>
            <a:off x="476844" y="1825625"/>
            <a:ext cx="10876956" cy="4351338"/>
          </a:xfrm>
          <a:prstGeom prst="rect">
            <a:avLst/>
          </a:prstGeom>
          <a:noFill/>
          <a:ln>
            <a:noFill/>
          </a:ln>
        </p:spPr>
        <p:txBody>
          <a:bodyPr spcFirstLastPara="1" wrap="square" lIns="91425" tIns="45700" rIns="91425" bIns="45700" anchor="t" anchorCtr="0">
            <a:noAutofit/>
          </a:bodyPr>
          <a:lstStyle/>
          <a:p>
            <a:r>
              <a:rPr lang="en-US" sz="2400" dirty="0"/>
              <a:t>Birth is almost always represented by some reference to water: Either one plunges into water or climbs out of it, rescues someone from water or gets rescued from water (indicating a mother-like relationship to that person). </a:t>
            </a:r>
          </a:p>
          <a:p>
            <a:endParaRPr lang="en-US" sz="2400" dirty="0"/>
          </a:p>
          <a:p>
            <a:r>
              <a:rPr lang="en-US" sz="2400" dirty="0"/>
              <a:t>Death is replaced in dreams by taking a journey; nakedness is symbolized by clothing, especially uniforms.</a:t>
            </a:r>
          </a:p>
        </p:txBody>
      </p:sp>
    </p:spTree>
    <p:extLst>
      <p:ext uri="{BB962C8B-B14F-4D97-AF65-F5344CB8AC3E}">
        <p14:creationId xmlns:p14="http://schemas.microsoft.com/office/powerpoint/2010/main" val="2865595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Psychodynamic Dream </a:t>
            </a:r>
            <a:r>
              <a:rPr lang="en-US" dirty="0"/>
              <a:t>Theory</a:t>
            </a:r>
            <a:endParaRPr dirty="0"/>
          </a:p>
        </p:txBody>
      </p:sp>
      <p:sp>
        <p:nvSpPr>
          <p:cNvPr id="144" name="Google Shape;144;p5"/>
          <p:cNvSpPr txBox="1">
            <a:spLocks noGrp="1"/>
          </p:cNvSpPr>
          <p:nvPr>
            <p:ph idx="1"/>
          </p:nvPr>
        </p:nvSpPr>
        <p:spPr>
          <a:xfrm>
            <a:off x="476844" y="1825625"/>
            <a:ext cx="10876956" cy="4351338"/>
          </a:xfrm>
          <a:prstGeom prst="rect">
            <a:avLst/>
          </a:prstGeom>
          <a:noFill/>
          <a:ln>
            <a:noFill/>
          </a:ln>
        </p:spPr>
        <p:txBody>
          <a:bodyPr spcFirstLastPara="1" wrap="square" lIns="91425" tIns="45700" rIns="91425" bIns="45700" anchor="t" anchorCtr="0">
            <a:noAutofit/>
          </a:bodyPr>
          <a:lstStyle/>
          <a:p>
            <a:r>
              <a:rPr lang="en-US" sz="2400" dirty="0"/>
              <a:t>The richest collection of symbols, however, is reserved for the sphere of </a:t>
            </a:r>
            <a:r>
              <a:rPr lang="en-US" sz="2400" dirty="0">
                <a:hlinkClick r:id="rId3" tooltip="Psychology Today looks at sexual"/>
              </a:rPr>
              <a:t>sexual</a:t>
            </a:r>
            <a:r>
              <a:rPr lang="en-US" sz="2400" dirty="0"/>
              <a:t> life. According to Freud, the great majority of symbols in dreams are sex symbols. The number three is a symbolic substitute for the entire male genital, whereas the penis alone is represented by long and upright objects such as sticks, umbrellas, poles, trees, or the Washington Monument. </a:t>
            </a:r>
          </a:p>
          <a:p>
            <a:r>
              <a:rPr lang="en-US" sz="2400" dirty="0"/>
              <a:t>It can also be symbolized by objects that can penetrate the body and cause injury—think of knives, daggers, lances, swords, and firearms (especially revolvers). Also substituted for male genitalia are objects out of which water flows, such as faucets and fountains, or objects that can be elongated such as telescopes and collapsible pencils.</a:t>
            </a:r>
          </a:p>
        </p:txBody>
      </p:sp>
    </p:spTree>
    <p:extLst>
      <p:ext uri="{BB962C8B-B14F-4D97-AF65-F5344CB8AC3E}">
        <p14:creationId xmlns:p14="http://schemas.microsoft.com/office/powerpoint/2010/main" val="4120668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4D5433-EF3A-4496-BE53-964BA0679746}"/>
              </a:ext>
            </a:extLst>
          </p:cNvPr>
          <p:cNvSpPr>
            <a:spLocks noGrp="1"/>
          </p:cNvSpPr>
          <p:nvPr>
            <p:ph type="title"/>
          </p:nvPr>
        </p:nvSpPr>
        <p:spPr/>
        <p:txBody>
          <a:bodyPr/>
          <a:lstStyle/>
          <a:p>
            <a:r>
              <a:rPr lang="en-US" dirty="0"/>
              <a:t>Dream Theories</a:t>
            </a:r>
          </a:p>
        </p:txBody>
      </p:sp>
      <p:sp>
        <p:nvSpPr>
          <p:cNvPr id="12" name="Content Placeholder 11">
            <a:extLst>
              <a:ext uri="{FF2B5EF4-FFF2-40B4-BE49-F238E27FC236}">
                <a16:creationId xmlns:a16="http://schemas.microsoft.com/office/drawing/2014/main" id="{D8A6340F-E029-4007-9172-EFE57FA0342C}"/>
              </a:ext>
            </a:extLst>
          </p:cNvPr>
          <p:cNvSpPr>
            <a:spLocks noGrp="1"/>
          </p:cNvSpPr>
          <p:nvPr>
            <p:ph idx="10"/>
          </p:nvPr>
        </p:nvSpPr>
        <p:spPr>
          <a:xfrm>
            <a:off x="476843" y="1764071"/>
            <a:ext cx="5542956" cy="553998"/>
          </a:xfrm>
        </p:spPr>
        <p:txBody>
          <a:bodyPr/>
          <a:lstStyle/>
          <a:p>
            <a:r>
              <a:rPr lang="en-US" sz="2400" dirty="0"/>
              <a:t>Activation-Synthesis Hypothesis</a:t>
            </a:r>
          </a:p>
        </p:txBody>
      </p:sp>
      <p:sp>
        <p:nvSpPr>
          <p:cNvPr id="10" name="Content Placeholder 9">
            <a:extLst>
              <a:ext uri="{FF2B5EF4-FFF2-40B4-BE49-F238E27FC236}">
                <a16:creationId xmlns:a16="http://schemas.microsoft.com/office/drawing/2014/main" id="{F75D83B1-A792-4F98-B78B-7493BDBCA271}"/>
              </a:ext>
            </a:extLst>
          </p:cNvPr>
          <p:cNvSpPr>
            <a:spLocks noGrp="1"/>
          </p:cNvSpPr>
          <p:nvPr>
            <p:ph sz="half" idx="1"/>
          </p:nvPr>
        </p:nvSpPr>
        <p:spPr/>
        <p:txBody>
          <a:bodyPr>
            <a:normAutofit/>
          </a:bodyPr>
          <a:lstStyle/>
          <a:p>
            <a:r>
              <a:rPr lang="en-US" dirty="0"/>
              <a:t>Allan Hobson and Robert McCarley</a:t>
            </a:r>
          </a:p>
          <a:p>
            <a:r>
              <a:rPr lang="en-US" dirty="0"/>
              <a:t>During REM sleep, lower brain centers are activated in random fashion</a:t>
            </a:r>
          </a:p>
          <a:p>
            <a:r>
              <a:rPr lang="en-US" dirty="0"/>
              <a:t>Brain tries to interpret random information by searching through stored memories and creates dreams</a:t>
            </a:r>
          </a:p>
        </p:txBody>
      </p:sp>
      <p:sp>
        <p:nvSpPr>
          <p:cNvPr id="13" name="Content Placeholder 12">
            <a:extLst>
              <a:ext uri="{FF2B5EF4-FFF2-40B4-BE49-F238E27FC236}">
                <a16:creationId xmlns:a16="http://schemas.microsoft.com/office/drawing/2014/main" id="{C385DD59-00A2-4523-930A-61FE50BFD366}"/>
              </a:ext>
            </a:extLst>
          </p:cNvPr>
          <p:cNvSpPr>
            <a:spLocks noGrp="1"/>
          </p:cNvSpPr>
          <p:nvPr>
            <p:ph idx="11"/>
          </p:nvPr>
        </p:nvSpPr>
        <p:spPr>
          <a:xfrm>
            <a:off x="6172200" y="1764071"/>
            <a:ext cx="5542956" cy="553998"/>
          </a:xfrm>
        </p:spPr>
        <p:txBody>
          <a:bodyPr/>
          <a:lstStyle/>
          <a:p>
            <a:r>
              <a:rPr lang="en-US" sz="2400" dirty="0"/>
              <a:t>Neurocognitive Dream Theory</a:t>
            </a:r>
          </a:p>
        </p:txBody>
      </p:sp>
      <p:sp>
        <p:nvSpPr>
          <p:cNvPr id="11" name="Content Placeholder 10">
            <a:extLst>
              <a:ext uri="{FF2B5EF4-FFF2-40B4-BE49-F238E27FC236}">
                <a16:creationId xmlns:a16="http://schemas.microsoft.com/office/drawing/2014/main" id="{AA495E97-996A-4878-A80C-E4B6A349F1AE}"/>
              </a:ext>
            </a:extLst>
          </p:cNvPr>
          <p:cNvSpPr>
            <a:spLocks noGrp="1"/>
          </p:cNvSpPr>
          <p:nvPr>
            <p:ph sz="half" idx="2"/>
          </p:nvPr>
        </p:nvSpPr>
        <p:spPr/>
        <p:txBody>
          <a:bodyPr>
            <a:normAutofit/>
          </a:bodyPr>
          <a:lstStyle/>
          <a:p>
            <a:r>
              <a:rPr lang="en-US" dirty="0"/>
              <a:t>William Domhoff</a:t>
            </a:r>
          </a:p>
          <a:p>
            <a:r>
              <a:rPr lang="en-US" dirty="0"/>
              <a:t>Dreams have much in common with waking thought</a:t>
            </a:r>
          </a:p>
          <a:p>
            <a:r>
              <a:rPr lang="en-US" dirty="0"/>
              <a:t>Dreams are conscious expression of REM sleep processes that sort and store daily experiences</a:t>
            </a:r>
          </a:p>
          <a:p>
            <a:r>
              <a:rPr lang="en-US" dirty="0"/>
              <a:t>No deeper, symbolic meaning to dreams</a:t>
            </a:r>
          </a:p>
        </p:txBody>
      </p:sp>
    </p:spTree>
    <p:extLst>
      <p:ext uri="{BB962C8B-B14F-4D97-AF65-F5344CB8AC3E}">
        <p14:creationId xmlns:p14="http://schemas.microsoft.com/office/powerpoint/2010/main" val="1242392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3400" kern="1200" dirty="0">
                <a:solidFill>
                  <a:srgbClr val="004A78"/>
                </a:solidFill>
                <a:latin typeface="Arial" charset="0"/>
                <a:cs typeface="Arial" charset="0"/>
              </a:rPr>
              <a:t>Insomnia Disorder</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90000"/>
              </a:lnSpc>
              <a:spcBef>
                <a:spcPts val="1000"/>
              </a:spcBef>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Difficulty getting to sleep or staying asleep</a:t>
            </a:r>
            <a:endParaRPr lang="en-US" kern="1200" dirty="0">
              <a:latin typeface="Arial" charset="0"/>
              <a:cs typeface="Arial" charset="0"/>
            </a:endParaRPr>
          </a:p>
          <a:p>
            <a:pPr marL="0" marR="0" lvl="0" indent="0" algn="l" defTabSz="914400" rtl="0" eaLnBrk="1" fontAlgn="base" latinLnBrk="0" hangingPunct="1">
              <a:lnSpc>
                <a:spcPct val="90000"/>
              </a:lnSpc>
              <a:spcBef>
                <a:spcPts val="1000"/>
              </a:spcBef>
              <a:buClrTx/>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Temporary insomnia: </a:t>
            </a:r>
            <a:r>
              <a:rPr kumimoji="0" lang="en-US" b="0" i="0" u="none" strike="noStrike" kern="1200" cap="none" spc="0" normalizeH="0" baseline="0" noProof="0" dirty="0">
                <a:ln>
                  <a:noFill/>
                </a:ln>
                <a:solidFill>
                  <a:srgbClr val="000000"/>
                </a:solidFill>
                <a:effectLst/>
                <a:uLnTx/>
                <a:uFillTx/>
                <a:latin typeface="Arial" charset="0"/>
                <a:cs typeface="Arial" charset="0"/>
              </a:rPr>
              <a:t>Caused by worry, stress, and excitement</a:t>
            </a:r>
          </a:p>
          <a:p>
            <a:pPr marL="0" marR="0" lvl="0" indent="0" algn="l" defTabSz="914400" rtl="0" eaLnBrk="1" fontAlgn="base" latinLnBrk="0" hangingPunct="1">
              <a:lnSpc>
                <a:spcPct val="90000"/>
              </a:lnSpc>
              <a:spcBef>
                <a:spcPts val="1000"/>
              </a:spcBef>
              <a:buClrTx/>
              <a:buSzTx/>
              <a:buFont typeface="Arial" panose="020B0604020202020204" pitchFamily="34" charset="0"/>
              <a:buNone/>
              <a:tabLst/>
              <a:defRPr/>
            </a:pPr>
            <a:r>
              <a:rPr lang="en-US" b="1" kern="1200" dirty="0">
                <a:latin typeface="Arial" charset="0"/>
                <a:cs typeface="Arial" charset="0"/>
              </a:rPr>
              <a:t>Drug-dependency insomnia: </a:t>
            </a:r>
            <a:r>
              <a:rPr lang="en-US" kern="1200" dirty="0">
                <a:latin typeface="Arial" charset="0"/>
                <a:cs typeface="Arial" charset="0"/>
              </a:rPr>
              <a:t>Caused by withdrawal from sleeping pills</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0" marR="0" lvl="0" indent="0" algn="l" defTabSz="914400" rtl="0" eaLnBrk="1" fontAlgn="base" latinLnBrk="0" hangingPunct="1">
              <a:lnSpc>
                <a:spcPct val="90000"/>
              </a:lnSpc>
              <a:spcBef>
                <a:spcPts val="1000"/>
              </a:spcBef>
              <a:buClrTx/>
              <a:buSzTx/>
              <a:buFont typeface="Arial" panose="020B0604020202020204" pitchFamily="34" charset="0"/>
              <a:buNone/>
              <a:tabLst/>
              <a:defRPr/>
            </a:pPr>
            <a:r>
              <a:rPr lang="en-US" kern="1200" dirty="0">
                <a:latin typeface="Arial" charset="0"/>
                <a:cs typeface="Arial" charset="0"/>
              </a:rPr>
              <a:t>Alcohol and other depressants may help a person get to sleep but reduce the sleep quality</a:t>
            </a:r>
            <a:r>
              <a:rPr lang="en-US" dirty="0">
                <a:latin typeface="Arial" charset="0"/>
                <a:cs typeface="Arial" charset="0"/>
              </a:rPr>
              <a:t>.</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262123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sz="3600" b="1" i="0" u="none" strike="noStrike" kern="1200" cap="none" spc="0" normalizeH="0" baseline="0" noProof="0" dirty="0">
                <a:ln>
                  <a:noFill/>
                </a:ln>
                <a:solidFill>
                  <a:srgbClr val="004A78"/>
                </a:solidFill>
                <a:effectLst/>
                <a:uLnTx/>
                <a:uFillTx/>
                <a:latin typeface="Arial" charset="0"/>
                <a:cs typeface="Arial" charset="0"/>
              </a:rPr>
              <a:t>Behavioral Remedies for Insomnia</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600"/>
              </a:spcBef>
              <a:spcAft>
                <a:spcPts val="60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Best to treat with lifestyle changes and behavioral techniques:</a:t>
            </a:r>
          </a:p>
          <a:p>
            <a:pPr marL="0" marR="0" lvl="0" indent="-514350" algn="l" defTabSz="914400" rtl="0" eaLnBrk="1" fontAlgn="base" latinLnBrk="0" hangingPunct="1">
              <a:lnSpc>
                <a:spcPct val="100000"/>
              </a:lnSpc>
              <a:spcBef>
                <a:spcPts val="600"/>
              </a:spcBef>
              <a:spcAft>
                <a:spcPts val="600"/>
              </a:spcAft>
              <a:buClr>
                <a:srgbClr val="004A78"/>
              </a:buClr>
              <a:buSzTx/>
              <a:buFont typeface="+mj-lt"/>
              <a:buAutoNum type="arabicPeriod"/>
              <a:tabLst/>
              <a:defRPr/>
            </a:pPr>
            <a:r>
              <a:rPr lang="en-US" kern="1200" dirty="0">
                <a:latin typeface="Arial" charset="0"/>
                <a:cs typeface="Arial" charset="0"/>
              </a:rPr>
              <a:t>Stimulus control</a:t>
            </a:r>
          </a:p>
          <a:p>
            <a:pPr marL="0" marR="0" lvl="0" indent="-514350" algn="l" defTabSz="914400" rtl="0" eaLnBrk="1" fontAlgn="base" latinLnBrk="0" hangingPunct="1">
              <a:lnSpc>
                <a:spcPct val="100000"/>
              </a:lnSpc>
              <a:spcBef>
                <a:spcPts val="600"/>
              </a:spcBef>
              <a:spcAft>
                <a:spcPts val="600"/>
              </a:spcAft>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Sleep restriction</a:t>
            </a:r>
          </a:p>
          <a:p>
            <a:pPr marL="0" marR="0" lvl="0" indent="-514350" algn="l" defTabSz="914400" rtl="0" eaLnBrk="1" fontAlgn="base" latinLnBrk="0" hangingPunct="1">
              <a:lnSpc>
                <a:spcPct val="100000"/>
              </a:lnSpc>
              <a:spcBef>
                <a:spcPts val="600"/>
              </a:spcBef>
              <a:spcAft>
                <a:spcPts val="600"/>
              </a:spcAft>
              <a:buClr>
                <a:srgbClr val="004A78"/>
              </a:buClr>
              <a:buSzTx/>
              <a:buFont typeface="+mj-lt"/>
              <a:buAutoNum type="arabicPeriod"/>
              <a:tabLst/>
              <a:defRPr/>
            </a:pPr>
            <a:r>
              <a:rPr lang="en-US" kern="1200" dirty="0">
                <a:latin typeface="Arial" charset="0"/>
                <a:cs typeface="Arial" charset="0"/>
              </a:rPr>
              <a:t>Paradoxical intention</a:t>
            </a:r>
          </a:p>
          <a:p>
            <a:pPr marL="0" marR="0" lvl="0" indent="-514350" algn="l" defTabSz="914400" rtl="0" eaLnBrk="1" fontAlgn="base" latinLnBrk="0" hangingPunct="1">
              <a:lnSpc>
                <a:spcPct val="100000"/>
              </a:lnSpc>
              <a:spcBef>
                <a:spcPts val="600"/>
              </a:spcBef>
              <a:spcAft>
                <a:spcPts val="600"/>
              </a:spcAft>
              <a:buClr>
                <a:srgbClr val="004A78"/>
              </a:buClr>
              <a:buSzTx/>
              <a:buFont typeface="+mj-lt"/>
              <a:buAutoNum type="arabicPeriod"/>
              <a:tabLst/>
              <a:defRPr/>
            </a:pPr>
            <a:r>
              <a:rPr lang="en-US" kern="1200" dirty="0">
                <a:latin typeface="Arial" charset="0"/>
                <a:cs typeface="Arial" charset="0"/>
              </a:rPr>
              <a:t>Relaxation</a:t>
            </a:r>
          </a:p>
          <a:p>
            <a:pPr marL="0" marR="0" lvl="0" indent="-514350" algn="l" defTabSz="914400" rtl="0" eaLnBrk="1" fontAlgn="base" latinLnBrk="0" hangingPunct="1">
              <a:lnSpc>
                <a:spcPct val="100000"/>
              </a:lnSpc>
              <a:spcBef>
                <a:spcPts val="600"/>
              </a:spcBef>
              <a:spcAft>
                <a:spcPts val="600"/>
              </a:spcAft>
              <a:buClr>
                <a:srgbClr val="004A78"/>
              </a:buClr>
              <a:buSzTx/>
              <a:buFont typeface="+mj-lt"/>
              <a:buAutoNum type="arabicPeriod"/>
              <a:tabLst/>
              <a:defRPr/>
            </a:pPr>
            <a:r>
              <a:rPr lang="en-US" kern="1200" dirty="0">
                <a:latin typeface="Arial" charset="0"/>
                <a:cs typeface="Arial" charset="0"/>
              </a:rPr>
              <a:t>Exercise</a:t>
            </a:r>
          </a:p>
          <a:p>
            <a:pPr marL="0" marR="0" lvl="0" indent="-514350" algn="l" defTabSz="914400" rtl="0" eaLnBrk="1" fontAlgn="base" latinLnBrk="0" hangingPunct="1">
              <a:lnSpc>
                <a:spcPct val="100000"/>
              </a:lnSpc>
              <a:spcBef>
                <a:spcPts val="600"/>
              </a:spcBef>
              <a:spcAft>
                <a:spcPts val="600"/>
              </a:spcAft>
              <a:buClr>
                <a:srgbClr val="004A78"/>
              </a:buClr>
              <a:buSzTx/>
              <a:buFont typeface="+mj-lt"/>
              <a:buAutoNum type="arabicPeriod"/>
              <a:tabLst/>
              <a:defRPr/>
            </a:pPr>
            <a:r>
              <a:rPr lang="en-US" kern="1200" dirty="0">
                <a:latin typeface="Arial" charset="0"/>
                <a:cs typeface="Arial" charset="0"/>
              </a:rPr>
              <a:t>Food intake</a:t>
            </a:r>
          </a:p>
          <a:p>
            <a:pPr marL="0" marR="0" lvl="0" indent="-514350" algn="l" defTabSz="914400" rtl="0" eaLnBrk="1" fontAlgn="base" latinLnBrk="0" hangingPunct="1">
              <a:lnSpc>
                <a:spcPct val="100000"/>
              </a:lnSpc>
              <a:spcBef>
                <a:spcPts val="600"/>
              </a:spcBef>
              <a:spcAft>
                <a:spcPts val="600"/>
              </a:spcAft>
              <a:buClr>
                <a:srgbClr val="004A78"/>
              </a:buClr>
              <a:buSzTx/>
              <a:buFont typeface="+mj-lt"/>
              <a:buAutoNum type="arabicPeriod"/>
              <a:tabLst/>
              <a:defRPr/>
            </a:pPr>
            <a:r>
              <a:rPr lang="en-US" kern="1200" dirty="0">
                <a:latin typeface="Arial" charset="0"/>
                <a:cs typeface="Arial" charset="0"/>
              </a:rPr>
              <a:t>Stimulant avoidance</a:t>
            </a:r>
          </a:p>
          <a:p>
            <a:pPr marL="636587" marR="0" lvl="0" indent="-514350" algn="l" defTabSz="914400" rtl="0" eaLnBrk="1" fontAlgn="base" latinLnBrk="0" hangingPunct="1">
              <a:lnSpc>
                <a:spcPct val="100000"/>
              </a:lnSpc>
              <a:spcBef>
                <a:spcPts val="624"/>
              </a:spcBef>
              <a:spcAft>
                <a:spcPct val="0"/>
              </a:spcAft>
              <a:buClr>
                <a:srgbClr val="004A78"/>
              </a:buClr>
              <a:buSzTx/>
              <a:buFont typeface="+mj-lt"/>
              <a:buAutoNum type="arabicPeriod"/>
              <a:tabLst/>
              <a:defRPr/>
            </a:pPr>
            <a:endParaRPr kumimoji="0" lang="en-US" sz="2800"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66169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sz="3600" b="1" i="0" u="none" strike="noStrike" kern="1200" cap="none" spc="0" normalizeH="0" baseline="0" noProof="0" dirty="0">
                <a:ln>
                  <a:noFill/>
                </a:ln>
                <a:solidFill>
                  <a:srgbClr val="004A78"/>
                </a:solidFill>
                <a:effectLst/>
                <a:uLnTx/>
                <a:uFillTx/>
                <a:latin typeface="Arial" charset="0"/>
                <a:cs typeface="Arial" charset="0"/>
              </a:rPr>
              <a:t>Other Sleep Disorders</a:t>
            </a:r>
            <a:endParaRPr dirty="0"/>
          </a:p>
        </p:txBody>
      </p:sp>
      <p:sp>
        <p:nvSpPr>
          <p:cNvPr id="144" name="Google Shape;144;p5"/>
          <p:cNvSpPr txBox="1">
            <a:spLocks noGrp="1"/>
          </p:cNvSpPr>
          <p:nvPr>
            <p:ph idx="1"/>
          </p:nvPr>
        </p:nvSpPr>
        <p:spPr>
          <a:xfrm>
            <a:off x="1484310" y="1403131"/>
            <a:ext cx="10018713" cy="4388069"/>
          </a:xfrm>
          <a:prstGeom prst="rect">
            <a:avLst/>
          </a:prstGeom>
          <a:noFill/>
          <a:ln>
            <a:noFill/>
          </a:ln>
        </p:spPr>
        <p:txBody>
          <a:bodyPr spcFirstLastPara="1" wrap="square" lIns="91425" tIns="45700" rIns="91425" bIns="45700" anchor="t" anchorCtr="0">
            <a:noAutofit/>
          </a:bodyPr>
          <a:lstStyle/>
          <a:p>
            <a:r>
              <a:rPr lang="en-US" sz="2000" b="1" dirty="0"/>
              <a:t>What are sleep disorders, and which of them are more common?</a:t>
            </a:r>
          </a:p>
          <a:p>
            <a:r>
              <a:rPr lang="en-US" sz="2000" dirty="0"/>
              <a:t>Conditions that disrupt sleep or wakefulness are called sleep disorders. There are six main categories of sleep disorders:</a:t>
            </a:r>
          </a:p>
          <a:p>
            <a:pPr>
              <a:buFont typeface="Arial" panose="020B0604020202020204" pitchFamily="34" charset="0"/>
              <a:buChar char="•"/>
            </a:pPr>
            <a:r>
              <a:rPr lang="en-US" sz="2000" dirty="0"/>
              <a:t>Central disorders of hypersomnolence (like </a:t>
            </a:r>
            <a:r>
              <a:rPr lang="en-US" sz="2000" dirty="0">
                <a:hlinkClick r:id="rId3">
                  <a:extLst>
                    <a:ext uri="{A12FA001-AC4F-418D-AE19-62706E023703}">
                      <ahyp:hlinkClr xmlns:ahyp="http://schemas.microsoft.com/office/drawing/2018/hyperlinkcolor" val="tx"/>
                    </a:ext>
                  </a:extLst>
                </a:hlinkClick>
              </a:rPr>
              <a:t>narcolepsy</a:t>
            </a:r>
            <a:r>
              <a:rPr lang="en-US" sz="2000" dirty="0"/>
              <a:t>).</a:t>
            </a:r>
          </a:p>
          <a:p>
            <a:pPr>
              <a:buFont typeface="Arial" panose="020B0604020202020204" pitchFamily="34" charset="0"/>
              <a:buChar char="•"/>
            </a:pPr>
            <a:r>
              <a:rPr lang="en-US" sz="2000" dirty="0">
                <a:hlinkClick r:id="rId4">
                  <a:extLst>
                    <a:ext uri="{A12FA001-AC4F-418D-AE19-62706E023703}">
                      <ahyp:hlinkClr xmlns:ahyp="http://schemas.microsoft.com/office/drawing/2018/hyperlinkcolor" val="tx"/>
                    </a:ext>
                  </a:extLst>
                </a:hlinkClick>
              </a:rPr>
              <a:t>Circadian rhythm sleep-wake disorders</a:t>
            </a:r>
            <a:r>
              <a:rPr lang="en-US" sz="2000" dirty="0"/>
              <a:t> (such as </a:t>
            </a:r>
            <a:r>
              <a:rPr lang="en-US" sz="2000" dirty="0">
                <a:hlinkClick r:id="rId5">
                  <a:extLst>
                    <a:ext uri="{A12FA001-AC4F-418D-AE19-62706E023703}">
                      <ahyp:hlinkClr xmlns:ahyp="http://schemas.microsoft.com/office/drawing/2018/hyperlinkcolor" val="tx"/>
                    </a:ext>
                  </a:extLst>
                </a:hlinkClick>
              </a:rPr>
              <a:t>jet lag</a:t>
            </a:r>
            <a:r>
              <a:rPr lang="en-US" sz="2000" dirty="0"/>
              <a:t> or </a:t>
            </a:r>
            <a:r>
              <a:rPr lang="en-US" sz="2000" dirty="0">
                <a:hlinkClick r:id="rId6">
                  <a:extLst>
                    <a:ext uri="{A12FA001-AC4F-418D-AE19-62706E023703}">
                      <ahyp:hlinkClr xmlns:ahyp="http://schemas.microsoft.com/office/drawing/2018/hyperlinkcolor" val="tx"/>
                    </a:ext>
                  </a:extLst>
                </a:hlinkClick>
              </a:rPr>
              <a:t>shift work sleep disorder</a:t>
            </a:r>
            <a:r>
              <a:rPr lang="en-US" sz="2000" dirty="0"/>
              <a:t>).</a:t>
            </a:r>
          </a:p>
          <a:p>
            <a:pPr>
              <a:buFont typeface="Arial" panose="020B0604020202020204" pitchFamily="34" charset="0"/>
              <a:buChar char="•"/>
            </a:pPr>
            <a:r>
              <a:rPr lang="en-US" sz="2000" dirty="0">
                <a:hlinkClick r:id="rId7">
                  <a:extLst>
                    <a:ext uri="{A12FA001-AC4F-418D-AE19-62706E023703}">
                      <ahyp:hlinkClr xmlns:ahyp="http://schemas.microsoft.com/office/drawing/2018/hyperlinkcolor" val="tx"/>
                    </a:ext>
                  </a:extLst>
                </a:hlinkClick>
              </a:rPr>
              <a:t>Insomnia</a:t>
            </a:r>
            <a:r>
              <a:rPr lang="en-US" sz="2000" dirty="0"/>
              <a:t>.</a:t>
            </a:r>
          </a:p>
          <a:p>
            <a:pPr>
              <a:buFont typeface="Arial" panose="020B0604020202020204" pitchFamily="34" charset="0"/>
              <a:buChar char="•"/>
            </a:pPr>
            <a:r>
              <a:rPr lang="en-US" sz="2000" dirty="0">
                <a:hlinkClick r:id="rId8">
                  <a:extLst>
                    <a:ext uri="{A12FA001-AC4F-418D-AE19-62706E023703}">
                      <ahyp:hlinkClr xmlns:ahyp="http://schemas.microsoft.com/office/drawing/2018/hyperlinkcolor" val="tx"/>
                    </a:ext>
                  </a:extLst>
                </a:hlinkClick>
              </a:rPr>
              <a:t>Parasomnias</a:t>
            </a:r>
            <a:r>
              <a:rPr lang="en-US" sz="2000" dirty="0"/>
              <a:t>.</a:t>
            </a:r>
          </a:p>
          <a:p>
            <a:pPr>
              <a:buFont typeface="Arial" panose="020B0604020202020204" pitchFamily="34" charset="0"/>
              <a:buChar char="•"/>
            </a:pPr>
            <a:r>
              <a:rPr lang="en-US" sz="2000" dirty="0"/>
              <a:t>Sleep-disordered breathing (such as </a:t>
            </a:r>
            <a:r>
              <a:rPr lang="en-US" sz="2000" dirty="0">
                <a:hlinkClick r:id="rId9">
                  <a:extLst>
                    <a:ext uri="{A12FA001-AC4F-418D-AE19-62706E023703}">
                      <ahyp:hlinkClr xmlns:ahyp="http://schemas.microsoft.com/office/drawing/2018/hyperlinkcolor" val="tx"/>
                    </a:ext>
                  </a:extLst>
                </a:hlinkClick>
              </a:rPr>
              <a:t>sleep apnea</a:t>
            </a:r>
            <a:r>
              <a:rPr lang="en-US" sz="2000" dirty="0"/>
              <a:t>).</a:t>
            </a:r>
          </a:p>
          <a:p>
            <a:pPr>
              <a:buFont typeface="Arial" panose="020B0604020202020204" pitchFamily="34" charset="0"/>
              <a:buChar char="•"/>
            </a:pPr>
            <a:r>
              <a:rPr lang="en-US" sz="2000" dirty="0"/>
              <a:t>Sleep-related movement disorders (like </a:t>
            </a:r>
            <a:r>
              <a:rPr lang="en-US" sz="2000" dirty="0">
                <a:hlinkClick r:id="rId10">
                  <a:extLst>
                    <a:ext uri="{A12FA001-AC4F-418D-AE19-62706E023703}">
                      <ahyp:hlinkClr xmlns:ahyp="http://schemas.microsoft.com/office/drawing/2018/hyperlinkcolor" val="tx"/>
                    </a:ext>
                  </a:extLst>
                </a:hlinkClick>
              </a:rPr>
              <a:t>restless leg syndrome</a:t>
            </a:r>
            <a:r>
              <a:rPr lang="en-US" sz="2000" dirty="0"/>
              <a:t>).</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sz="2000" dirty="0"/>
          </a:p>
        </p:txBody>
      </p:sp>
    </p:spTree>
    <p:extLst>
      <p:ext uri="{BB962C8B-B14F-4D97-AF65-F5344CB8AC3E}">
        <p14:creationId xmlns:p14="http://schemas.microsoft.com/office/powerpoint/2010/main" val="3783933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sz="3600" b="1" i="0" u="none" strike="noStrike" kern="1200" cap="none" spc="0" normalizeH="0" baseline="0" noProof="0" dirty="0">
                <a:ln>
                  <a:noFill/>
                </a:ln>
                <a:solidFill>
                  <a:srgbClr val="004A78"/>
                </a:solidFill>
                <a:effectLst/>
                <a:uLnTx/>
                <a:uFillTx/>
                <a:latin typeface="Arial" charset="0"/>
                <a:cs typeface="Arial" charset="0"/>
              </a:rPr>
              <a:t>Other Sleep Disorders</a:t>
            </a:r>
            <a:endParaRPr dirty="0"/>
          </a:p>
        </p:txBody>
      </p:sp>
      <p:sp>
        <p:nvSpPr>
          <p:cNvPr id="144" name="Google Shape;144;p5"/>
          <p:cNvSpPr txBox="1">
            <a:spLocks noGrp="1"/>
          </p:cNvSpPr>
          <p:nvPr>
            <p:ph idx="1"/>
          </p:nvPr>
        </p:nvSpPr>
        <p:spPr>
          <a:xfrm>
            <a:off x="1484310" y="1403131"/>
            <a:ext cx="10018713" cy="4388069"/>
          </a:xfrm>
          <a:prstGeom prst="rect">
            <a:avLst/>
          </a:prstGeom>
          <a:noFill/>
          <a:ln>
            <a:noFill/>
          </a:ln>
        </p:spPr>
        <p:txBody>
          <a:bodyPr spcFirstLastPara="1" wrap="square" lIns="91425" tIns="45700" rIns="91425" bIns="45700" anchor="t" anchorCtr="0">
            <a:noAutofit/>
          </a:bodyPr>
          <a:lstStyle/>
          <a:p>
            <a:r>
              <a:rPr lang="en-US" sz="2000" dirty="0"/>
              <a:t>Parasomnias can vary widely. Some affect NREM sleep only, while others affect REM sleep only. Organized by possible NREM or REM stage, they include:</a:t>
            </a:r>
          </a:p>
          <a:p>
            <a:r>
              <a:rPr lang="en-US" sz="2000" b="1" dirty="0"/>
              <a:t>Stages 1 and 2 NREM sleep</a:t>
            </a:r>
          </a:p>
          <a:p>
            <a:pPr>
              <a:buFont typeface="Arial" panose="020B0604020202020204" pitchFamily="34" charset="0"/>
              <a:buChar char="•"/>
            </a:pPr>
            <a:r>
              <a:rPr lang="en-US" sz="2000" dirty="0"/>
              <a:t>Sleep starts or twitches (sleep myoclonus).</a:t>
            </a:r>
          </a:p>
          <a:p>
            <a:pPr>
              <a:buFont typeface="Arial" panose="020B0604020202020204" pitchFamily="34" charset="0"/>
              <a:buChar char="•"/>
            </a:pPr>
            <a:r>
              <a:rPr lang="en-US" sz="2000" dirty="0">
                <a:hlinkClick r:id="rId3">
                  <a:extLst>
                    <a:ext uri="{A12FA001-AC4F-418D-AE19-62706E023703}">
                      <ahyp:hlinkClr xmlns:ahyp="http://schemas.microsoft.com/office/drawing/2018/hyperlinkcolor" val="tx"/>
                    </a:ext>
                  </a:extLst>
                </a:hlinkClick>
              </a:rPr>
              <a:t>Exploding head syndrome</a:t>
            </a:r>
            <a:r>
              <a:rPr lang="en-US" sz="2000" dirty="0"/>
              <a:t>.</a:t>
            </a:r>
          </a:p>
          <a:p>
            <a:pPr>
              <a:buFont typeface="Arial" panose="020B0604020202020204" pitchFamily="34" charset="0"/>
              <a:buChar char="•"/>
            </a:pPr>
            <a:r>
              <a:rPr lang="en-US" sz="2000" dirty="0">
                <a:hlinkClick r:id="rId4">
                  <a:extLst>
                    <a:ext uri="{A12FA001-AC4F-418D-AE19-62706E023703}">
                      <ahyp:hlinkClr xmlns:ahyp="http://schemas.microsoft.com/office/drawing/2018/hyperlinkcolor" val="tx"/>
                    </a:ext>
                  </a:extLst>
                </a:hlinkClick>
              </a:rPr>
              <a:t>Teeth grinding (bruxism)</a:t>
            </a:r>
            <a:r>
              <a:rPr lang="en-US" sz="2000" dirty="0"/>
              <a:t>.</a:t>
            </a:r>
          </a:p>
          <a:p>
            <a:pPr>
              <a:buFont typeface="Arial" panose="020B0604020202020204" pitchFamily="34" charset="0"/>
              <a:buChar char="•"/>
            </a:pPr>
            <a:r>
              <a:rPr lang="en-US" sz="2000" dirty="0"/>
              <a:t>Periodic limb movement disorder (PLMD).</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sz="2000" dirty="0"/>
          </a:p>
        </p:txBody>
      </p:sp>
    </p:spTree>
    <p:extLst>
      <p:ext uri="{BB962C8B-B14F-4D97-AF65-F5344CB8AC3E}">
        <p14:creationId xmlns:p14="http://schemas.microsoft.com/office/powerpoint/2010/main" val="1010427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sz="3600" b="1" i="0" u="none" strike="noStrike" kern="1200" cap="none" spc="0" normalizeH="0" baseline="0" noProof="0" dirty="0">
                <a:ln>
                  <a:noFill/>
                </a:ln>
                <a:solidFill>
                  <a:srgbClr val="004A78"/>
                </a:solidFill>
                <a:effectLst/>
                <a:uLnTx/>
                <a:uFillTx/>
                <a:latin typeface="Arial" charset="0"/>
                <a:cs typeface="Arial" charset="0"/>
              </a:rPr>
              <a:t>Other Sleep Disorders</a:t>
            </a:r>
            <a:endParaRPr dirty="0"/>
          </a:p>
        </p:txBody>
      </p:sp>
      <p:sp>
        <p:nvSpPr>
          <p:cNvPr id="144" name="Google Shape;144;p5"/>
          <p:cNvSpPr txBox="1">
            <a:spLocks noGrp="1"/>
          </p:cNvSpPr>
          <p:nvPr>
            <p:ph idx="1"/>
          </p:nvPr>
        </p:nvSpPr>
        <p:spPr>
          <a:xfrm>
            <a:off x="1484310" y="1403131"/>
            <a:ext cx="10018713" cy="4388069"/>
          </a:xfrm>
          <a:prstGeom prst="rect">
            <a:avLst/>
          </a:prstGeom>
          <a:noFill/>
          <a:ln>
            <a:noFill/>
          </a:ln>
        </p:spPr>
        <p:txBody>
          <a:bodyPr spcFirstLastPara="1" wrap="square" lIns="91425" tIns="45700" rIns="91425" bIns="45700" anchor="t" anchorCtr="0">
            <a:noAutofit/>
          </a:bodyPr>
          <a:lstStyle/>
          <a:p>
            <a:r>
              <a:rPr lang="en-US" sz="2400" b="1" dirty="0"/>
              <a:t>Fact:</a:t>
            </a:r>
          </a:p>
          <a:p>
            <a:endParaRPr lang="en-US" sz="2000" dirty="0"/>
          </a:p>
          <a:p>
            <a:r>
              <a:rPr lang="en-US" sz="2400" dirty="0"/>
              <a:t>Exploding head syndrome (EHS) is a type of sleep disorder in which you hear a loud noise or explosive crashing sound in your head. The sound isn't real or heard by anyone else. The episode typically happens suddenly either when you're beginning to fall asleep or when you wake up during the night.</a:t>
            </a:r>
          </a:p>
          <a:p>
            <a:r>
              <a:rPr lang="en-US" sz="2400" dirty="0"/>
              <a:t>Along with the loud sound, EHS can occur along with flashes of light and muscle jerks (myoclonic jerks). Unlike its painful-sounding name, the episode is painless.</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lang="en-US" sz="2000" dirty="0"/>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lang="en-US" sz="2000" dirty="0"/>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lang="en-US" sz="2000" dirty="0"/>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sz="2000" dirty="0"/>
          </a:p>
        </p:txBody>
      </p:sp>
    </p:spTree>
    <p:extLst>
      <p:ext uri="{BB962C8B-B14F-4D97-AF65-F5344CB8AC3E}">
        <p14:creationId xmlns:p14="http://schemas.microsoft.com/office/powerpoint/2010/main" val="15311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sz="3600" b="1" i="0" u="none" strike="noStrike" kern="1200" cap="none" spc="0" normalizeH="0" baseline="0" noProof="0" dirty="0">
                <a:ln>
                  <a:noFill/>
                </a:ln>
                <a:solidFill>
                  <a:srgbClr val="004A78"/>
                </a:solidFill>
                <a:effectLst/>
                <a:uLnTx/>
                <a:uFillTx/>
                <a:latin typeface="Arial" charset="0"/>
                <a:cs typeface="Arial" charset="0"/>
              </a:rPr>
              <a:t>Other Sleep Disorders</a:t>
            </a:r>
            <a:endParaRPr dirty="0"/>
          </a:p>
        </p:txBody>
      </p:sp>
      <p:sp>
        <p:nvSpPr>
          <p:cNvPr id="144" name="Google Shape;144;p5"/>
          <p:cNvSpPr txBox="1">
            <a:spLocks noGrp="1"/>
          </p:cNvSpPr>
          <p:nvPr>
            <p:ph idx="1"/>
          </p:nvPr>
        </p:nvSpPr>
        <p:spPr>
          <a:xfrm>
            <a:off x="1484310" y="1403131"/>
            <a:ext cx="10018713" cy="4388069"/>
          </a:xfrm>
          <a:prstGeom prst="rect">
            <a:avLst/>
          </a:prstGeom>
          <a:noFill/>
          <a:ln>
            <a:noFill/>
          </a:ln>
        </p:spPr>
        <p:txBody>
          <a:bodyPr spcFirstLastPara="1" wrap="square" lIns="91425" tIns="45700" rIns="91425" bIns="45700" anchor="t" anchorCtr="0">
            <a:noAutofit/>
          </a:bodyPr>
          <a:lstStyle/>
          <a:p>
            <a:r>
              <a:rPr lang="en-US" sz="2000" b="1" dirty="0"/>
              <a:t>Stage 3 NREM sleep</a:t>
            </a:r>
          </a:p>
          <a:p>
            <a:pPr>
              <a:buFont typeface="Arial" panose="020B0604020202020204" pitchFamily="34" charset="0"/>
              <a:buChar char="•"/>
            </a:pPr>
            <a:r>
              <a:rPr lang="en-US" sz="2000" dirty="0"/>
              <a:t>Night terrors (also known as sleep terrors).</a:t>
            </a:r>
          </a:p>
          <a:p>
            <a:pPr>
              <a:buFont typeface="Arial" panose="020B0604020202020204" pitchFamily="34" charset="0"/>
              <a:buChar char="•"/>
            </a:pPr>
            <a:r>
              <a:rPr lang="en-US" sz="2000" dirty="0">
                <a:hlinkClick r:id="rId3">
                  <a:extLst>
                    <a:ext uri="{A12FA001-AC4F-418D-AE19-62706E023703}">
                      <ahyp:hlinkClr xmlns:ahyp="http://schemas.microsoft.com/office/drawing/2018/hyperlinkcolor" val="tx"/>
                    </a:ext>
                  </a:extLst>
                </a:hlinkClick>
              </a:rPr>
              <a:t>Sleepwalking (somnambulism)</a:t>
            </a:r>
            <a:r>
              <a:rPr lang="en-US" sz="2000" dirty="0"/>
              <a:t>.</a:t>
            </a:r>
          </a:p>
          <a:p>
            <a:pPr>
              <a:buFont typeface="Arial" panose="020B0604020202020204" pitchFamily="34" charset="0"/>
              <a:buChar char="•"/>
            </a:pPr>
            <a:r>
              <a:rPr lang="en-US" sz="2000" dirty="0" err="1"/>
              <a:t>Confusional</a:t>
            </a:r>
            <a:r>
              <a:rPr lang="en-US" sz="2000" dirty="0"/>
              <a:t> arousals (partial waking with sleep inertia).</a:t>
            </a:r>
          </a:p>
          <a:p>
            <a:pPr>
              <a:buFont typeface="Arial" panose="020B0604020202020204" pitchFamily="34" charset="0"/>
              <a:buChar char="•"/>
            </a:pPr>
            <a:r>
              <a:rPr lang="en-US" sz="2000" dirty="0">
                <a:hlinkClick r:id="rId4">
                  <a:extLst>
                    <a:ext uri="{A12FA001-AC4F-418D-AE19-62706E023703}">
                      <ahyp:hlinkClr xmlns:ahyp="http://schemas.microsoft.com/office/drawing/2018/hyperlinkcolor" val="tx"/>
                    </a:ext>
                  </a:extLst>
                </a:hlinkClick>
              </a:rPr>
              <a:t>Periodic limb movement disorder (PLMD)</a:t>
            </a:r>
            <a:r>
              <a:rPr lang="en-US" sz="2000" dirty="0"/>
              <a:t>.</a:t>
            </a:r>
          </a:p>
          <a:p>
            <a:pPr>
              <a:buFont typeface="Arial" panose="020B0604020202020204" pitchFamily="34" charset="0"/>
              <a:buChar char="•"/>
            </a:pPr>
            <a:r>
              <a:rPr lang="en-US" sz="2000" dirty="0">
                <a:hlinkClick r:id="rId5">
                  <a:extLst>
                    <a:ext uri="{A12FA001-AC4F-418D-AE19-62706E023703}">
                      <ahyp:hlinkClr xmlns:ahyp="http://schemas.microsoft.com/office/drawing/2018/hyperlinkcolor" val="tx"/>
                    </a:ext>
                  </a:extLst>
                </a:hlinkClick>
              </a:rPr>
              <a:t>Sleep-related eating disorder</a:t>
            </a:r>
            <a:r>
              <a:rPr lang="en-US" sz="2000" dirty="0"/>
              <a:t>.</a:t>
            </a:r>
          </a:p>
          <a:p>
            <a:r>
              <a:rPr lang="en-US" sz="2000" b="1" dirty="0"/>
              <a:t>REM sleep</a:t>
            </a:r>
          </a:p>
          <a:p>
            <a:pPr>
              <a:buFont typeface="Arial" panose="020B0604020202020204" pitchFamily="34" charset="0"/>
              <a:buChar char="•"/>
            </a:pPr>
            <a:r>
              <a:rPr lang="en-US" sz="2000" dirty="0"/>
              <a:t>Nightmares and </a:t>
            </a:r>
            <a:r>
              <a:rPr lang="en-US" sz="2000" dirty="0">
                <a:hlinkClick r:id="rId6">
                  <a:extLst>
                    <a:ext uri="{A12FA001-AC4F-418D-AE19-62706E023703}">
                      <ahyp:hlinkClr xmlns:ahyp="http://schemas.microsoft.com/office/drawing/2018/hyperlinkcolor" val="tx"/>
                    </a:ext>
                  </a:extLst>
                </a:hlinkClick>
              </a:rPr>
              <a:t>nightmare disorder</a:t>
            </a:r>
            <a:r>
              <a:rPr lang="en-US" sz="2000" dirty="0"/>
              <a:t>.</a:t>
            </a:r>
          </a:p>
          <a:p>
            <a:pPr>
              <a:buFont typeface="Arial" panose="020B0604020202020204" pitchFamily="34" charset="0"/>
              <a:buChar char="•"/>
            </a:pPr>
            <a:r>
              <a:rPr lang="en-US" sz="2000" dirty="0">
                <a:hlinkClick r:id="rId7">
                  <a:extLst>
                    <a:ext uri="{A12FA001-AC4F-418D-AE19-62706E023703}">
                      <ahyp:hlinkClr xmlns:ahyp="http://schemas.microsoft.com/office/drawing/2018/hyperlinkcolor" val="tx"/>
                    </a:ext>
                  </a:extLst>
                </a:hlinkClick>
              </a:rPr>
              <a:t>REM sleep behavior disorder</a:t>
            </a:r>
            <a:r>
              <a:rPr lang="en-US" sz="2000" dirty="0"/>
              <a:t>.</a:t>
            </a:r>
          </a:p>
          <a:p>
            <a:pPr>
              <a:buFont typeface="Arial" panose="020B0604020202020204" pitchFamily="34" charset="0"/>
              <a:buChar char="•"/>
            </a:pPr>
            <a:r>
              <a:rPr lang="en-US" sz="2000" dirty="0"/>
              <a:t>Hypnagogic and hypnopompic hallucinations.</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sz="2000" dirty="0"/>
          </a:p>
        </p:txBody>
      </p:sp>
    </p:spTree>
    <p:extLst>
      <p:ext uri="{BB962C8B-B14F-4D97-AF65-F5344CB8AC3E}">
        <p14:creationId xmlns:p14="http://schemas.microsoft.com/office/powerpoint/2010/main" val="7774583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Knowledge Check Activity 1</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90000"/>
              </a:lnSpc>
              <a:spcBef>
                <a:spcPts val="1000"/>
              </a:spcBef>
              <a:spcAft>
                <a:spcPct val="0"/>
              </a:spcAft>
              <a:buClr>
                <a:srgbClr val="004A78"/>
              </a:buClr>
              <a:buSzTx/>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Which of the following is a mismatch between the sleep–wake schedule demanded by a person’s bodily rhythm and the demands of the environment? </a:t>
            </a:r>
          </a:p>
          <a:p>
            <a:pPr marL="0" marR="0" lvl="0" indent="0" algn="l" defTabSz="914400" rtl="0" eaLnBrk="1" fontAlgn="base" latinLnBrk="0" hangingPunct="1">
              <a:lnSpc>
                <a:spcPct val="90000"/>
              </a:lnSpc>
              <a:spcBef>
                <a:spcPts val="1000"/>
              </a:spcBef>
              <a:spcAft>
                <a:spcPct val="0"/>
              </a:spcAft>
              <a:buClr>
                <a:srgbClr val="004A78"/>
              </a:buClr>
              <a:buSzTx/>
              <a:buNone/>
              <a:tabLst/>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514350" marR="0" lvl="0" indent="-514350" algn="l" defTabSz="914400" rtl="0" eaLnBrk="1" fontAlgn="base" latinLnBrk="0" hangingPunct="1">
              <a:lnSpc>
                <a:spcPct val="90000"/>
              </a:lnSpc>
              <a:spcBef>
                <a:spcPts val="1000"/>
              </a:spcBef>
              <a:spcAft>
                <a:spcPct val="0"/>
              </a:spcAft>
              <a:buClr>
                <a:srgbClr val="004A78"/>
              </a:buClr>
              <a:buSzTx/>
              <a:buAutoNum type="alphaL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Insomnia disorder</a:t>
            </a:r>
          </a:p>
          <a:p>
            <a:pPr marL="514350" marR="0" lvl="0" indent="-514350" algn="l" defTabSz="914400" rtl="0" eaLnBrk="1" fontAlgn="base" latinLnBrk="0" hangingPunct="1">
              <a:lnSpc>
                <a:spcPct val="90000"/>
              </a:lnSpc>
              <a:spcBef>
                <a:spcPts val="1000"/>
              </a:spcBef>
              <a:spcAft>
                <a:spcPct val="0"/>
              </a:spcAft>
              <a:buClr>
                <a:srgbClr val="004A78"/>
              </a:buClr>
              <a:buSzTx/>
              <a:buAutoNum type="alphaLcPeriod"/>
              <a:tabLst/>
              <a:defRPr/>
            </a:pPr>
            <a:r>
              <a:rPr lang="en-US" kern="1200" dirty="0">
                <a:latin typeface="Arial" charset="0"/>
                <a:cs typeface="Arial" charset="0"/>
              </a:rPr>
              <a:t>Circadian rhythm sleep–wake disorder</a:t>
            </a:r>
          </a:p>
          <a:p>
            <a:pPr marL="514350" marR="0" lvl="0" indent="-514350" algn="l" defTabSz="914400" rtl="0" eaLnBrk="1" fontAlgn="base" latinLnBrk="0" hangingPunct="1">
              <a:lnSpc>
                <a:spcPct val="90000"/>
              </a:lnSpc>
              <a:spcBef>
                <a:spcPts val="1000"/>
              </a:spcBef>
              <a:spcAft>
                <a:spcPct val="0"/>
              </a:spcAft>
              <a:buClr>
                <a:srgbClr val="004A78"/>
              </a:buClr>
              <a:buSzTx/>
              <a:buAutoNum type="alphaL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REM sleep behavior disorder</a:t>
            </a:r>
          </a:p>
          <a:p>
            <a:pPr marL="514350" marR="0" lvl="0" indent="-514350" algn="l" defTabSz="914400" rtl="0" eaLnBrk="1" fontAlgn="base" latinLnBrk="0" hangingPunct="1">
              <a:lnSpc>
                <a:spcPct val="90000"/>
              </a:lnSpc>
              <a:spcBef>
                <a:spcPts val="1000"/>
              </a:spcBef>
              <a:spcAft>
                <a:spcPct val="0"/>
              </a:spcAft>
              <a:buClr>
                <a:srgbClr val="004A78"/>
              </a:buClr>
              <a:buSzTx/>
              <a:buAutoNum type="alphaLcPeriod"/>
              <a:tabLst/>
              <a:defRPr/>
            </a:pPr>
            <a:r>
              <a:rPr lang="en-US" kern="1200" dirty="0">
                <a:latin typeface="Arial" charset="0"/>
                <a:cs typeface="Arial" charset="0"/>
              </a:rPr>
              <a:t>Hypersomnolence disorder</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2743566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DC8EAF-3A27-43F0-8331-A7246387F5BD}"/>
              </a:ext>
            </a:extLst>
          </p:cNvPr>
          <p:cNvSpPr>
            <a:spLocks noGrp="1"/>
          </p:cNvSpPr>
          <p:nvPr>
            <p:ph type="title"/>
          </p:nvPr>
        </p:nvSpPr>
        <p:spPr/>
        <p:txBody>
          <a:bodyPr/>
          <a:lstStyle/>
          <a:p>
            <a:r>
              <a:rPr lang="en-US" dirty="0"/>
              <a:t>Consciousness</a:t>
            </a:r>
          </a:p>
        </p:txBody>
      </p:sp>
      <p:sp>
        <p:nvSpPr>
          <p:cNvPr id="10" name="Content Placeholder 9">
            <a:extLst>
              <a:ext uri="{FF2B5EF4-FFF2-40B4-BE49-F238E27FC236}">
                <a16:creationId xmlns:a16="http://schemas.microsoft.com/office/drawing/2014/main" id="{9D955BF3-1D14-465F-B3A8-ACEFB7F5FD04}"/>
              </a:ext>
            </a:extLst>
          </p:cNvPr>
          <p:cNvSpPr>
            <a:spLocks noGrp="1"/>
          </p:cNvSpPr>
          <p:nvPr>
            <p:ph idx="10"/>
          </p:nvPr>
        </p:nvSpPr>
        <p:spPr>
          <a:xfrm>
            <a:off x="476843" y="1764071"/>
            <a:ext cx="5542956" cy="553998"/>
          </a:xfrm>
        </p:spPr>
        <p:txBody>
          <a:bodyPr/>
          <a:lstStyle/>
          <a:p>
            <a:r>
              <a:rPr lang="en-US" sz="2400" dirty="0"/>
              <a:t>Disorders of Consciousness</a:t>
            </a:r>
          </a:p>
        </p:txBody>
      </p:sp>
      <p:sp>
        <p:nvSpPr>
          <p:cNvPr id="8" name="Content Placeholder 7">
            <a:extLst>
              <a:ext uri="{FF2B5EF4-FFF2-40B4-BE49-F238E27FC236}">
                <a16:creationId xmlns:a16="http://schemas.microsoft.com/office/drawing/2014/main" id="{659335E8-32E3-4EB4-8472-8A314AE3F0A7}"/>
              </a:ext>
            </a:extLst>
          </p:cNvPr>
          <p:cNvSpPr>
            <a:spLocks noGrp="1"/>
          </p:cNvSpPr>
          <p:nvPr>
            <p:ph sz="half" idx="1"/>
          </p:nvPr>
        </p:nvSpPr>
        <p:spPr/>
        <p:txBody>
          <a:bodyPr>
            <a:normAutofit/>
          </a:bodyPr>
          <a:lstStyle/>
          <a:p>
            <a:r>
              <a:rPr lang="en-US" dirty="0"/>
              <a:t>Waking consciousness: Clear, organized alertness</a:t>
            </a:r>
          </a:p>
          <a:p>
            <a:r>
              <a:rPr lang="en-US" dirty="0"/>
              <a:t>Disorder of consciousness: A long-term lack of consciousness and responsiveness (coma)</a:t>
            </a:r>
          </a:p>
          <a:p>
            <a:r>
              <a:rPr lang="en-US" dirty="0"/>
              <a:t>Difficult to diagnose</a:t>
            </a:r>
          </a:p>
          <a:p>
            <a:r>
              <a:rPr lang="en-US" dirty="0"/>
              <a:t>Persistent vegetative state: Waking state without signs of awareness</a:t>
            </a:r>
          </a:p>
        </p:txBody>
      </p:sp>
      <p:sp>
        <p:nvSpPr>
          <p:cNvPr id="11" name="Content Placeholder 10">
            <a:extLst>
              <a:ext uri="{FF2B5EF4-FFF2-40B4-BE49-F238E27FC236}">
                <a16:creationId xmlns:a16="http://schemas.microsoft.com/office/drawing/2014/main" id="{E491581B-AC09-43E4-BC90-49B3E286EB9F}"/>
              </a:ext>
            </a:extLst>
          </p:cNvPr>
          <p:cNvSpPr>
            <a:spLocks noGrp="1"/>
          </p:cNvSpPr>
          <p:nvPr>
            <p:ph idx="11"/>
          </p:nvPr>
        </p:nvSpPr>
        <p:spPr>
          <a:xfrm>
            <a:off x="6172200" y="1764071"/>
            <a:ext cx="5542956" cy="553998"/>
          </a:xfrm>
        </p:spPr>
        <p:txBody>
          <a:bodyPr/>
          <a:lstStyle/>
          <a:p>
            <a:r>
              <a:rPr lang="en-US" sz="2400" dirty="0"/>
              <a:t>Altered States of Consciousness</a:t>
            </a:r>
          </a:p>
        </p:txBody>
      </p:sp>
      <p:sp>
        <p:nvSpPr>
          <p:cNvPr id="9" name="Content Placeholder 8">
            <a:extLst>
              <a:ext uri="{FF2B5EF4-FFF2-40B4-BE49-F238E27FC236}">
                <a16:creationId xmlns:a16="http://schemas.microsoft.com/office/drawing/2014/main" id="{2468E1EE-1D3C-44B9-9A53-77EAB67D727A}"/>
              </a:ext>
            </a:extLst>
          </p:cNvPr>
          <p:cNvSpPr>
            <a:spLocks noGrp="1"/>
          </p:cNvSpPr>
          <p:nvPr>
            <p:ph sz="half" idx="2"/>
          </p:nvPr>
        </p:nvSpPr>
        <p:spPr/>
        <p:txBody>
          <a:bodyPr>
            <a:normAutofit/>
          </a:bodyPr>
          <a:lstStyle/>
          <a:p>
            <a:r>
              <a:rPr lang="en-US" dirty="0"/>
              <a:t>Fatigue, delirium, hypnosis, drugs, and euphoria</a:t>
            </a:r>
          </a:p>
          <a:p>
            <a:r>
              <a:rPr lang="en-US" dirty="0"/>
              <a:t>Everyone experiences some altered states, such as sleep, dreaming, and daydreaming.</a:t>
            </a:r>
          </a:p>
          <a:p>
            <a:r>
              <a:rPr lang="en-US" dirty="0"/>
              <a:t>Heightened awareness</a:t>
            </a:r>
          </a:p>
          <a:p>
            <a:r>
              <a:rPr lang="en-US" dirty="0"/>
              <a:t>Marked by changes in quality and pattern of mental activity</a:t>
            </a:r>
          </a:p>
        </p:txBody>
      </p:sp>
    </p:spTree>
    <p:extLst>
      <p:ext uri="{BB962C8B-B14F-4D97-AF65-F5344CB8AC3E}">
        <p14:creationId xmlns:p14="http://schemas.microsoft.com/office/powerpoint/2010/main" val="1900774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Knowledge Check Activity 1: Answer </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90000"/>
              </a:lnSpc>
              <a:spcBef>
                <a:spcPts val="1000"/>
              </a:spcBef>
              <a:spcAft>
                <a:spcPct val="0"/>
              </a:spcAft>
              <a:buClr>
                <a:srgbClr val="004A78"/>
              </a:buClr>
              <a:buSzTx/>
              <a:buNone/>
              <a:tabLst/>
              <a:defRPr/>
            </a:pPr>
            <a:r>
              <a:rPr kumimoji="0" lang="en-US" b="0" i="0" u="none" strike="noStrike" kern="1200" cap="none" spc="0" normalizeH="0" baseline="0" noProof="0" dirty="0">
                <a:ln>
                  <a:noFill/>
                </a:ln>
                <a:solidFill>
                  <a:srgbClr val="000000"/>
                </a:solidFill>
                <a:effectLst/>
                <a:uLnTx/>
                <a:uFillTx/>
                <a:cs typeface="Arial" charset="0"/>
              </a:rPr>
              <a:t>Which of the following is a mismatch between the sleep–wake schedule demanded by a person’s bodily rhythm and the demands of the environment? </a:t>
            </a:r>
          </a:p>
          <a:p>
            <a:pPr marL="0" marR="0" lvl="0" indent="0" algn="l" defTabSz="914400" rtl="0" eaLnBrk="1" fontAlgn="base" latinLnBrk="0" hangingPunct="1">
              <a:lnSpc>
                <a:spcPct val="90000"/>
              </a:lnSpc>
              <a:spcBef>
                <a:spcPts val="1000"/>
              </a:spcBef>
              <a:spcAft>
                <a:spcPct val="0"/>
              </a:spcAft>
              <a:buClr>
                <a:srgbClr val="004A78"/>
              </a:buClr>
              <a:buSzTx/>
              <a:buNone/>
              <a:tabLst/>
              <a:defRPr/>
            </a:pPr>
            <a:endParaRPr lang="en-US" kern="1200" dirty="0">
              <a:cs typeface="Arial" charset="0"/>
            </a:endParaRPr>
          </a:p>
          <a:p>
            <a:pPr marL="0" marR="0" lvl="0" indent="0" algn="l" defTabSz="914400" rtl="0" eaLnBrk="1" fontAlgn="base" latinLnBrk="0" hangingPunct="1">
              <a:lnSpc>
                <a:spcPct val="90000"/>
              </a:lnSpc>
              <a:spcBef>
                <a:spcPts val="1000"/>
              </a:spcBef>
              <a:spcAft>
                <a:spcPct val="0"/>
              </a:spcAft>
              <a:buClr>
                <a:srgbClr val="004A78"/>
              </a:buClr>
              <a:buSzTx/>
              <a:buNone/>
              <a:tabLst/>
              <a:defRPr/>
            </a:pPr>
            <a:r>
              <a:rPr lang="en-US" kern="1200" dirty="0">
                <a:cs typeface="Arial" charset="0"/>
              </a:rPr>
              <a:t>b. Circadian rhythm sleep–wake disorder</a:t>
            </a:r>
          </a:p>
          <a:p>
            <a:pPr marL="0" marR="0" lvl="0" indent="0" algn="l" defTabSz="914400" rtl="0" eaLnBrk="1" fontAlgn="base" latinLnBrk="0" hangingPunct="1">
              <a:lnSpc>
                <a:spcPct val="90000"/>
              </a:lnSpc>
              <a:spcBef>
                <a:spcPts val="1000"/>
              </a:spcBef>
              <a:spcAft>
                <a:spcPct val="0"/>
              </a:spcAft>
              <a:buClr>
                <a:srgbClr val="004A78"/>
              </a:buClr>
              <a:buSzTx/>
              <a:buNone/>
              <a:tabLst/>
              <a:defRPr/>
            </a:pPr>
            <a:r>
              <a:rPr lang="en-US" dirty="0"/>
              <a:t>This disorder is caused by a mismatch between a person’s natural sleep cycle and the environment. Those who work shift work or rotating schedules might be susceptible to this disorder. </a:t>
            </a:r>
            <a:endParaRPr dirty="0"/>
          </a:p>
        </p:txBody>
      </p:sp>
    </p:spTree>
    <p:extLst>
      <p:ext uri="{BB962C8B-B14F-4D97-AF65-F5344CB8AC3E}">
        <p14:creationId xmlns:p14="http://schemas.microsoft.com/office/powerpoint/2010/main" val="2171841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Arial"/>
              <a:buNone/>
            </a:pPr>
            <a:r>
              <a:rPr lang="en-US" dirty="0"/>
              <a:t>Unit 4</a:t>
            </a:r>
            <a:endParaRPr dirty="0"/>
          </a:p>
        </p:txBody>
      </p:sp>
      <p:sp>
        <p:nvSpPr>
          <p:cNvPr id="138" name="Google Shape;138;p4"/>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sz="3200" dirty="0"/>
              <a:t>Drug-Altered Consciousness: The High and Low of It</a:t>
            </a:r>
            <a:endParaRPr dirty="0"/>
          </a:p>
        </p:txBody>
      </p:sp>
    </p:spTree>
    <p:extLst>
      <p:ext uri="{BB962C8B-B14F-4D97-AF65-F5344CB8AC3E}">
        <p14:creationId xmlns:p14="http://schemas.microsoft.com/office/powerpoint/2010/main" val="1706919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2B547D4-0F44-4D35-ADB5-F3AAA0720AF4}"/>
              </a:ext>
            </a:extLst>
          </p:cNvPr>
          <p:cNvSpPr>
            <a:spLocks noGrp="1"/>
          </p:cNvSpPr>
          <p:nvPr>
            <p:ph type="title"/>
          </p:nvPr>
        </p:nvSpPr>
        <p:spPr/>
        <p:txBody>
          <a:bodyPr/>
          <a:lstStyle/>
          <a:p>
            <a:r>
              <a:rPr lang="en-US" dirty="0"/>
              <a:t>Drug-Altered Consciousness (1 of 2)</a:t>
            </a:r>
          </a:p>
        </p:txBody>
      </p:sp>
      <p:sp>
        <p:nvSpPr>
          <p:cNvPr id="13" name="Content Placeholder 12">
            <a:extLst>
              <a:ext uri="{FF2B5EF4-FFF2-40B4-BE49-F238E27FC236}">
                <a16:creationId xmlns:a16="http://schemas.microsoft.com/office/drawing/2014/main" id="{2DCCA923-0213-427D-9BB7-6E02079E57E6}"/>
              </a:ext>
            </a:extLst>
          </p:cNvPr>
          <p:cNvSpPr>
            <a:spLocks noGrp="1"/>
          </p:cNvSpPr>
          <p:nvPr>
            <p:ph idx="11"/>
          </p:nvPr>
        </p:nvSpPr>
        <p:spPr>
          <a:xfrm>
            <a:off x="476844" y="1829160"/>
            <a:ext cx="3344530" cy="553998"/>
          </a:xfrm>
        </p:spPr>
        <p:txBody>
          <a:bodyPr/>
          <a:lstStyle/>
          <a:p>
            <a:r>
              <a:rPr lang="en-US" sz="2400" dirty="0"/>
              <a:t>Psychoactive Drug</a:t>
            </a:r>
          </a:p>
        </p:txBody>
      </p:sp>
      <p:sp>
        <p:nvSpPr>
          <p:cNvPr id="10" name="Content Placeholder 9">
            <a:extLst>
              <a:ext uri="{FF2B5EF4-FFF2-40B4-BE49-F238E27FC236}">
                <a16:creationId xmlns:a16="http://schemas.microsoft.com/office/drawing/2014/main" id="{1C33F66F-1BA5-48E4-B993-112650C268AF}"/>
              </a:ext>
            </a:extLst>
          </p:cNvPr>
          <p:cNvSpPr>
            <a:spLocks noGrp="1"/>
          </p:cNvSpPr>
          <p:nvPr>
            <p:ph sz="half" idx="1"/>
          </p:nvPr>
        </p:nvSpPr>
        <p:spPr/>
        <p:txBody>
          <a:bodyPr/>
          <a:lstStyle/>
          <a:p>
            <a:r>
              <a:rPr lang="en-US" dirty="0"/>
              <a:t>Capable of altering attention, emotion, judgment, memory, time sense, self-control, or perception</a:t>
            </a:r>
          </a:p>
          <a:p>
            <a:endParaRPr lang="en-US" dirty="0"/>
          </a:p>
        </p:txBody>
      </p:sp>
      <p:sp>
        <p:nvSpPr>
          <p:cNvPr id="14" name="Content Placeholder 13">
            <a:extLst>
              <a:ext uri="{FF2B5EF4-FFF2-40B4-BE49-F238E27FC236}">
                <a16:creationId xmlns:a16="http://schemas.microsoft.com/office/drawing/2014/main" id="{65475B11-091B-4CAC-AC83-0CA319871AFD}"/>
              </a:ext>
            </a:extLst>
          </p:cNvPr>
          <p:cNvSpPr>
            <a:spLocks noGrp="1"/>
          </p:cNvSpPr>
          <p:nvPr>
            <p:ph idx="12"/>
          </p:nvPr>
        </p:nvSpPr>
        <p:spPr>
          <a:xfrm>
            <a:off x="4423735" y="1829159"/>
            <a:ext cx="3344530" cy="553998"/>
          </a:xfrm>
        </p:spPr>
        <p:txBody>
          <a:bodyPr/>
          <a:lstStyle/>
          <a:p>
            <a:r>
              <a:rPr lang="en-US" sz="2400" dirty="0"/>
              <a:t>Stimulant</a:t>
            </a:r>
          </a:p>
        </p:txBody>
      </p:sp>
      <p:sp>
        <p:nvSpPr>
          <p:cNvPr id="12" name="Content Placeholder 11">
            <a:extLst>
              <a:ext uri="{FF2B5EF4-FFF2-40B4-BE49-F238E27FC236}">
                <a16:creationId xmlns:a16="http://schemas.microsoft.com/office/drawing/2014/main" id="{81BB57C1-A33C-4C26-ABBB-24E3595DF1D7}"/>
              </a:ext>
            </a:extLst>
          </p:cNvPr>
          <p:cNvSpPr>
            <a:spLocks noGrp="1"/>
          </p:cNvSpPr>
          <p:nvPr>
            <p:ph sz="half" idx="10"/>
          </p:nvPr>
        </p:nvSpPr>
        <p:spPr/>
        <p:txBody>
          <a:bodyPr/>
          <a:lstStyle/>
          <a:p>
            <a:r>
              <a:rPr lang="en-US" dirty="0"/>
              <a:t>Type of psychoactive drug that increases activity in the body and nervous system</a:t>
            </a:r>
          </a:p>
          <a:p>
            <a:endParaRPr lang="en-US" dirty="0"/>
          </a:p>
        </p:txBody>
      </p:sp>
      <p:sp>
        <p:nvSpPr>
          <p:cNvPr id="15" name="Content Placeholder 14">
            <a:extLst>
              <a:ext uri="{FF2B5EF4-FFF2-40B4-BE49-F238E27FC236}">
                <a16:creationId xmlns:a16="http://schemas.microsoft.com/office/drawing/2014/main" id="{96B3BC55-123A-476D-B601-39CB0C5465F7}"/>
              </a:ext>
            </a:extLst>
          </p:cNvPr>
          <p:cNvSpPr>
            <a:spLocks noGrp="1"/>
          </p:cNvSpPr>
          <p:nvPr>
            <p:ph idx="13"/>
          </p:nvPr>
        </p:nvSpPr>
        <p:spPr>
          <a:xfrm>
            <a:off x="8366760" y="1834876"/>
            <a:ext cx="3344530" cy="553998"/>
          </a:xfrm>
        </p:spPr>
        <p:txBody>
          <a:bodyPr/>
          <a:lstStyle/>
          <a:p>
            <a:r>
              <a:rPr lang="en-US" sz="2400" dirty="0"/>
              <a:t>Depressant</a:t>
            </a:r>
          </a:p>
        </p:txBody>
      </p:sp>
      <p:sp>
        <p:nvSpPr>
          <p:cNvPr id="11" name="Content Placeholder 10">
            <a:extLst>
              <a:ext uri="{FF2B5EF4-FFF2-40B4-BE49-F238E27FC236}">
                <a16:creationId xmlns:a16="http://schemas.microsoft.com/office/drawing/2014/main" id="{42AE913D-97AE-4DD8-A58B-0925571A81F0}"/>
              </a:ext>
            </a:extLst>
          </p:cNvPr>
          <p:cNvSpPr>
            <a:spLocks noGrp="1"/>
          </p:cNvSpPr>
          <p:nvPr>
            <p:ph sz="half" idx="2"/>
          </p:nvPr>
        </p:nvSpPr>
        <p:spPr/>
        <p:txBody>
          <a:bodyPr/>
          <a:lstStyle/>
          <a:p>
            <a:r>
              <a:rPr lang="en-US" dirty="0"/>
              <a:t>Type of psychoactive drug that decreases, or slows down, activity in the body and nervous system</a:t>
            </a:r>
          </a:p>
          <a:p>
            <a:endParaRPr lang="en-US" dirty="0"/>
          </a:p>
        </p:txBody>
      </p:sp>
    </p:spTree>
    <p:extLst>
      <p:ext uri="{BB962C8B-B14F-4D97-AF65-F5344CB8AC3E}">
        <p14:creationId xmlns:p14="http://schemas.microsoft.com/office/powerpoint/2010/main" val="31227884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Drug-Altered Consciousness (2 of 2)</a:t>
            </a:r>
            <a:endParaRPr dirty="0"/>
          </a:p>
        </p:txBody>
      </p:sp>
      <p:sp>
        <p:nvSpPr>
          <p:cNvPr id="144" name="Google Shape;144;p5"/>
          <p:cNvSpPr txBox="1">
            <a:spLocks noGrp="1"/>
          </p:cNvSpPr>
          <p:nvPr>
            <p:ph idx="1"/>
          </p:nvPr>
        </p:nvSpPr>
        <p:spPr>
          <a:xfrm>
            <a:off x="476844" y="1825625"/>
            <a:ext cx="5455606" cy="4351338"/>
          </a:xfrm>
          <a:prstGeom prst="rect">
            <a:avLst/>
          </a:prstGeom>
          <a:noFill/>
          <a:ln>
            <a:noFill/>
          </a:ln>
        </p:spPr>
        <p:txBody>
          <a:bodyPr spcFirstLastPara="1" wrap="square" lIns="91425" tIns="45700" rIns="91425" bIns="45700" anchor="t" anchorCtr="0">
            <a:noAutofit/>
          </a:bodyPr>
          <a:lstStyle/>
          <a:p>
            <a:pPr marL="465137" indent="-342900" fontAlgn="base">
              <a:spcBef>
                <a:spcPts val="624"/>
              </a:spcBef>
              <a:spcAft>
                <a:spcPct val="0"/>
              </a:spcAft>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Social-recreational use: Pleasure or relaxation</a:t>
            </a:r>
          </a:p>
          <a:p>
            <a:pPr marL="465137" indent="-342900" fontAlgn="base">
              <a:spcBef>
                <a:spcPts val="624"/>
              </a:spcBef>
              <a:spcAft>
                <a:spcPct val="0"/>
              </a:spcAft>
              <a:buClr>
                <a:srgbClr val="004A78"/>
              </a:buClr>
              <a:defRPr/>
            </a:pPr>
            <a:r>
              <a:rPr lang="en-US" kern="1200" dirty="0">
                <a:latin typeface="Arial" charset="0"/>
                <a:cs typeface="Arial" charset="0"/>
              </a:rPr>
              <a:t>Intensive use: Daily use with elements of dependence</a:t>
            </a:r>
          </a:p>
          <a:p>
            <a:pPr marL="465137" indent="-342900" fontAlgn="base">
              <a:spcBef>
                <a:spcPts val="624"/>
              </a:spcBef>
              <a:spcAft>
                <a:spcPct val="0"/>
              </a:spcAft>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Compulsive use: Intense use and extreme </a:t>
            </a:r>
            <a:r>
              <a:rPr lang="en-US" kern="1200" dirty="0">
                <a:latin typeface="Arial" charset="0"/>
                <a:cs typeface="Arial" charset="0"/>
              </a:rPr>
              <a:t>dependence</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pic>
        <p:nvPicPr>
          <p:cNvPr id="2" name="Picture 1" descr="A vertical continuum shows the drug groups and the drug effects. The continuum ranges from depression to stimulation. Its middle part is labeled neutral area. The drug effects on both ends of the continuum are labeled death. The drug groups and the effects between the neutral area and depression are as follows: Tranquilizers: anxiety relief; Narcotics, barbiturates, alcohol (small dose): From feeling of well-being and euphoria to loss of pain;  Narcotics (medium dose): From loss of pain to drowsiness; , Barbiturates, alcohol (medium dose): From drowsiness to sleep; Hypnotics: From sleep to loss of consciousness; Narcotics, barbiturates, alcohol (large dose) and anesthetics: From loss of consciousness to convulsions. The drug groups and the effects between the neutral area and stimulation are as follows: Caffeine and Nicotine: Increased alertness; Hallucinogens (L S D, mescaline, and marijuana): Distortion of time and space; Cocaine (small dose) and Antidepressants: From feeling of well-being and euphoria to anxiety and palpitations; Cocaine (large dose)  and Amphetamines: From anxiety and palpitations to extreme nervousness, tremors, and convulsions; Strychnine: From convulsions to death.  ">
            <a:extLst>
              <a:ext uri="{FF2B5EF4-FFF2-40B4-BE49-F238E27FC236}">
                <a16:creationId xmlns:a16="http://schemas.microsoft.com/office/drawing/2014/main" id="{48B0C3C2-B36E-41F6-B338-F6E6037C9F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7986" y="1406990"/>
            <a:ext cx="4005676" cy="4977765"/>
          </a:xfrm>
          <a:prstGeom prst="rect">
            <a:avLst/>
          </a:prstGeom>
        </p:spPr>
      </p:pic>
    </p:spTree>
    <p:extLst>
      <p:ext uri="{BB962C8B-B14F-4D97-AF65-F5344CB8AC3E}">
        <p14:creationId xmlns:p14="http://schemas.microsoft.com/office/powerpoint/2010/main" val="28452626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Reasons for Drug Abuse (1 of 2)</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Coping efforts: </a:t>
            </a:r>
            <a:r>
              <a:rPr kumimoji="0" lang="en-US" b="0" i="0" u="none" strike="noStrike" kern="1200" cap="none" spc="0" normalizeH="0" baseline="0" noProof="0" dirty="0">
                <a:ln>
                  <a:noFill/>
                </a:ln>
                <a:solidFill>
                  <a:srgbClr val="000000"/>
                </a:solidFill>
                <a:effectLst/>
                <a:uLnTx/>
                <a:uFillTx/>
                <a:latin typeface="Arial" charset="0"/>
                <a:cs typeface="Arial" charset="0"/>
              </a:rPr>
              <a:t>Self-defeating attempt to cope with life</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b="1" kern="1200" dirty="0">
                <a:latin typeface="Arial" charset="0"/>
                <a:cs typeface="Arial" charset="0"/>
              </a:rPr>
              <a:t>Effects on the brain: </a:t>
            </a:r>
            <a:r>
              <a:rPr lang="en-US" kern="1200" dirty="0">
                <a:latin typeface="Arial" charset="0"/>
                <a:cs typeface="Arial" charset="0"/>
              </a:rPr>
              <a:t>Addictive drugs stimulate the brain’s reward circuitry</a:t>
            </a:r>
          </a:p>
          <a:p>
            <a:pPr fontAlgn="base">
              <a:buClr>
                <a:srgbClr val="004A78"/>
              </a:buClr>
              <a:defRPr/>
            </a:pPr>
            <a:r>
              <a:rPr lang="en-US" kern="1200" dirty="0">
                <a:latin typeface="Arial" charset="0"/>
                <a:cs typeface="Arial" charset="0"/>
              </a:rPr>
              <a:t>Nucleus accumbens release dopamine, a neurotransmitter that intensifies feelings of pleasure</a:t>
            </a:r>
          </a:p>
          <a:p>
            <a:pPr marL="0" indent="0" fontAlgn="base">
              <a:buClr>
                <a:srgbClr val="004A78"/>
              </a:buClr>
              <a:buSzTx/>
              <a:buNone/>
              <a:defRPr/>
            </a:pPr>
            <a:r>
              <a:rPr lang="en-US" b="1" kern="1200" dirty="0">
                <a:latin typeface="Arial" charset="0"/>
                <a:cs typeface="Arial" charset="0"/>
              </a:rPr>
              <a:t>Dependency: </a:t>
            </a:r>
            <a:r>
              <a:rPr lang="en-US" kern="1200" dirty="0">
                <a:latin typeface="Arial" charset="0"/>
                <a:cs typeface="Arial" charset="0"/>
              </a:rPr>
              <a:t>To maintain bodily comfort, a physical dependence exists</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503169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Reasons for Drug Abuse (2 of 2)</a:t>
            </a:r>
            <a:endParaRPr dirty="0"/>
          </a:p>
        </p:txBody>
      </p:sp>
      <p:sp>
        <p:nvSpPr>
          <p:cNvPr id="144" name="Google Shape;144;p5"/>
          <p:cNvSpPr txBox="1">
            <a:spLocks noGrp="1"/>
          </p:cNvSpPr>
          <p:nvPr>
            <p:ph idx="1"/>
          </p:nvPr>
        </p:nvSpPr>
        <p:spPr>
          <a:xfrm>
            <a:off x="476843" y="1825625"/>
            <a:ext cx="5442097" cy="4351338"/>
          </a:xfrm>
          <a:prstGeom prst="rect">
            <a:avLst/>
          </a:prstGeom>
          <a:noFill/>
          <a:ln>
            <a:noFill/>
          </a:ln>
        </p:spPr>
        <p:txBody>
          <a:bodyPr spcFirstLastPara="1" wrap="square" lIns="91425" tIns="45700" rIns="91425" bIns="45700" anchor="t" anchorCtr="0">
            <a:noAutofit/>
          </a:bodyPr>
          <a:lstStyle/>
          <a:p>
            <a:pPr fontAlgn="base">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Withdrawal symptoms: </a:t>
            </a:r>
            <a:r>
              <a:rPr lang="en-US" kern="1200" dirty="0">
                <a:latin typeface="Arial" charset="0"/>
                <a:cs typeface="Arial" charset="0"/>
              </a:rPr>
              <a:t>Physical illness and discomfort from removal of a drug</a:t>
            </a:r>
          </a:p>
          <a:p>
            <a:pPr fontAlgn="base">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Drug tolerance: </a:t>
            </a:r>
            <a:r>
              <a:rPr kumimoji="0" lang="en-US" i="0" u="none" strike="noStrike" kern="1200" cap="none" spc="0" normalizeH="0" baseline="0" noProof="0" dirty="0">
                <a:ln>
                  <a:noFill/>
                </a:ln>
                <a:solidFill>
                  <a:srgbClr val="000000"/>
                </a:solidFill>
                <a:effectLst/>
                <a:uLnTx/>
                <a:uFillTx/>
                <a:latin typeface="Arial" charset="0"/>
                <a:cs typeface="Arial" charset="0"/>
              </a:rPr>
              <a:t>Progressive decrease in responsiveness to a drug</a:t>
            </a:r>
          </a:p>
          <a:p>
            <a:pPr fontAlgn="base">
              <a:buClr>
                <a:srgbClr val="004A78"/>
              </a:buClr>
              <a:defRPr/>
            </a:pPr>
            <a:r>
              <a:rPr lang="en-US" b="1" kern="1200" dirty="0">
                <a:latin typeface="Arial" charset="0"/>
                <a:cs typeface="Arial" charset="0"/>
              </a:rPr>
              <a:t>Psychological dependence: </a:t>
            </a:r>
            <a:r>
              <a:rPr lang="en-US" kern="1200" dirty="0">
                <a:latin typeface="Arial" charset="0"/>
                <a:cs typeface="Arial" charset="0"/>
              </a:rPr>
              <a:t>Feeling that drug is necessary to maintain well-being</a:t>
            </a:r>
            <a:endPar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lvl="0" indent="-76200" algn="l" rtl="0">
              <a:lnSpc>
                <a:spcPct val="100000"/>
              </a:lnSpc>
              <a:spcBef>
                <a:spcPts val="0"/>
              </a:spcBef>
              <a:spcAft>
                <a:spcPts val="0"/>
              </a:spcAft>
              <a:buSzPts val="2400"/>
              <a:buNone/>
            </a:pPr>
            <a:endParaRPr dirty="0"/>
          </a:p>
        </p:txBody>
      </p:sp>
      <p:pic>
        <p:nvPicPr>
          <p:cNvPr id="2" name="Picture 1" descr="An illustration shows the lateral view of a brain. The illustration shows a small patch at the top of the brain stem. The patch is labeled area in midbrain. Arrows start from the area in midbrain and go through the temporal lobe to the frontal lobe. The area of the brain just above the midbrain is labeled medial forebrain bundle (a path of axons that release dopamine). The illustration also labels the arrow as they pass through the temporal lobe as nucleus accumbens. The part of the arrows at the frontal lobe are labeled dopamine projections to prefrontal area.">
            <a:extLst>
              <a:ext uri="{FF2B5EF4-FFF2-40B4-BE49-F238E27FC236}">
                <a16:creationId xmlns:a16="http://schemas.microsoft.com/office/drawing/2014/main" id="{76773045-EEF5-46DD-87B7-F2F3FA24A8CE}"/>
              </a:ext>
            </a:extLst>
          </p:cNvPr>
          <p:cNvPicPr>
            <a:picLocks noChangeAspect="1"/>
          </p:cNvPicPr>
          <p:nvPr/>
        </p:nvPicPr>
        <p:blipFill>
          <a:blip r:embed="rId3"/>
          <a:stretch>
            <a:fillRect/>
          </a:stretch>
        </p:blipFill>
        <p:spPr>
          <a:xfrm>
            <a:off x="6273062" y="2006272"/>
            <a:ext cx="5195646" cy="3658548"/>
          </a:xfrm>
          <a:prstGeom prst="rect">
            <a:avLst/>
          </a:prstGeom>
        </p:spPr>
      </p:pic>
    </p:spTree>
    <p:extLst>
      <p:ext uri="{BB962C8B-B14F-4D97-AF65-F5344CB8AC3E}">
        <p14:creationId xmlns:p14="http://schemas.microsoft.com/office/powerpoint/2010/main" val="16224714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2F792D-8C05-4E19-AFB1-F980667552FD}"/>
              </a:ext>
            </a:extLst>
          </p:cNvPr>
          <p:cNvSpPr>
            <a:spLocks noGrp="1"/>
          </p:cNvSpPr>
          <p:nvPr>
            <p:ph type="title"/>
          </p:nvPr>
        </p:nvSpPr>
        <p:spPr/>
        <p:txBody>
          <a:bodyPr/>
          <a:lstStyle/>
          <a:p>
            <a:r>
              <a:rPr lang="en-US" dirty="0"/>
              <a:t>Stimulants Up, Up, and Away (1 of 3)</a:t>
            </a:r>
          </a:p>
        </p:txBody>
      </p:sp>
      <p:sp>
        <p:nvSpPr>
          <p:cNvPr id="10" name="Content Placeholder 9">
            <a:extLst>
              <a:ext uri="{FF2B5EF4-FFF2-40B4-BE49-F238E27FC236}">
                <a16:creationId xmlns:a16="http://schemas.microsoft.com/office/drawing/2014/main" id="{9127AB71-32CC-4E85-9B46-E49A0B912251}"/>
              </a:ext>
            </a:extLst>
          </p:cNvPr>
          <p:cNvSpPr>
            <a:spLocks noGrp="1"/>
          </p:cNvSpPr>
          <p:nvPr>
            <p:ph idx="10"/>
          </p:nvPr>
        </p:nvSpPr>
        <p:spPr>
          <a:xfrm>
            <a:off x="476844" y="1764070"/>
            <a:ext cx="5542956" cy="553998"/>
          </a:xfrm>
        </p:spPr>
        <p:txBody>
          <a:bodyPr/>
          <a:lstStyle/>
          <a:p>
            <a:r>
              <a:rPr lang="en-US" sz="2400" dirty="0"/>
              <a:t>Amphetamines</a:t>
            </a:r>
          </a:p>
        </p:txBody>
      </p:sp>
      <p:sp>
        <p:nvSpPr>
          <p:cNvPr id="8" name="Content Placeholder 7">
            <a:extLst>
              <a:ext uri="{FF2B5EF4-FFF2-40B4-BE49-F238E27FC236}">
                <a16:creationId xmlns:a16="http://schemas.microsoft.com/office/drawing/2014/main" id="{C1414BDF-5DFD-49E4-BBE1-DBB8771E3F65}"/>
              </a:ext>
            </a:extLst>
          </p:cNvPr>
          <p:cNvSpPr>
            <a:spLocks noGrp="1"/>
          </p:cNvSpPr>
          <p:nvPr>
            <p:ph sz="half" idx="1"/>
          </p:nvPr>
        </p:nvSpPr>
        <p:spPr>
          <a:xfrm>
            <a:off x="476843" y="2318068"/>
            <a:ext cx="5542957" cy="3858895"/>
          </a:xfrm>
        </p:spPr>
        <p:txBody>
          <a:bodyPr>
            <a:normAutofit/>
          </a:bodyPr>
          <a:lstStyle/>
          <a:p>
            <a:r>
              <a:rPr lang="en-US" dirty="0"/>
              <a:t>Type of synthetic stimulant</a:t>
            </a:r>
          </a:p>
          <a:p>
            <a:r>
              <a:rPr lang="en-US" dirty="0"/>
              <a:t>Medical use: Treating hyperactivity and overdoses of depressant drugs</a:t>
            </a:r>
          </a:p>
          <a:p>
            <a:r>
              <a:rPr lang="en-US" dirty="0"/>
              <a:t>Misuse: Staying awake, attempt to improve mental or physical performance</a:t>
            </a:r>
          </a:p>
          <a:p>
            <a:r>
              <a:rPr lang="en-US" dirty="0"/>
              <a:t>Attention deficit hyperactivity disorder (ADHD)</a:t>
            </a:r>
          </a:p>
        </p:txBody>
      </p:sp>
      <p:sp>
        <p:nvSpPr>
          <p:cNvPr id="11" name="Content Placeholder 10">
            <a:extLst>
              <a:ext uri="{FF2B5EF4-FFF2-40B4-BE49-F238E27FC236}">
                <a16:creationId xmlns:a16="http://schemas.microsoft.com/office/drawing/2014/main" id="{1E6C88A4-921C-4EA0-A3B9-4E4C766E6357}"/>
              </a:ext>
            </a:extLst>
          </p:cNvPr>
          <p:cNvSpPr>
            <a:spLocks noGrp="1"/>
          </p:cNvSpPr>
          <p:nvPr>
            <p:ph idx="11"/>
          </p:nvPr>
        </p:nvSpPr>
        <p:spPr>
          <a:xfrm>
            <a:off x="6172200" y="1764070"/>
            <a:ext cx="5542956" cy="553998"/>
          </a:xfrm>
        </p:spPr>
        <p:txBody>
          <a:bodyPr/>
          <a:lstStyle/>
          <a:p>
            <a:r>
              <a:rPr lang="en-US" sz="2400" dirty="0"/>
              <a:t>Cocaine</a:t>
            </a:r>
          </a:p>
        </p:txBody>
      </p:sp>
      <p:sp>
        <p:nvSpPr>
          <p:cNvPr id="9" name="Content Placeholder 8">
            <a:extLst>
              <a:ext uri="{FF2B5EF4-FFF2-40B4-BE49-F238E27FC236}">
                <a16:creationId xmlns:a16="http://schemas.microsoft.com/office/drawing/2014/main" id="{195CD735-FE95-47D7-BDF0-33589E06E7B7}"/>
              </a:ext>
            </a:extLst>
          </p:cNvPr>
          <p:cNvSpPr>
            <a:spLocks noGrp="1"/>
          </p:cNvSpPr>
          <p:nvPr>
            <p:ph sz="half" idx="2"/>
          </p:nvPr>
        </p:nvSpPr>
        <p:spPr>
          <a:xfrm>
            <a:off x="6172200" y="2318067"/>
            <a:ext cx="5542956" cy="3858895"/>
          </a:xfrm>
        </p:spPr>
        <p:txBody>
          <a:bodyPr>
            <a:normAutofit/>
          </a:bodyPr>
          <a:lstStyle/>
          <a:p>
            <a:r>
              <a:rPr lang="en-US" dirty="0"/>
              <a:t>Feelings of alertness, euphoria, well-being, energy, and pleasure</a:t>
            </a:r>
          </a:p>
          <a:p>
            <a:r>
              <a:rPr lang="en-US" dirty="0"/>
              <a:t>Affects central nervous system and is more quickly metabolized than amphetamines</a:t>
            </a:r>
          </a:p>
          <a:p>
            <a:r>
              <a:rPr lang="en-US" dirty="0"/>
              <a:t>Capacity for abuse similar to heroin</a:t>
            </a:r>
          </a:p>
          <a:p>
            <a:r>
              <a:rPr lang="en-US" dirty="0"/>
              <a:t>Anhedonia: Inability to feel pleasure, typical withdrawal symptom</a:t>
            </a:r>
          </a:p>
          <a:p>
            <a:endParaRPr lang="en-US" dirty="0"/>
          </a:p>
        </p:txBody>
      </p:sp>
    </p:spTree>
    <p:extLst>
      <p:ext uri="{BB962C8B-B14F-4D97-AF65-F5344CB8AC3E}">
        <p14:creationId xmlns:p14="http://schemas.microsoft.com/office/powerpoint/2010/main" val="307555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245E237-9FB0-4E3E-B44D-762B9D212C0F}"/>
              </a:ext>
            </a:extLst>
          </p:cNvPr>
          <p:cNvSpPr>
            <a:spLocks noGrp="1"/>
          </p:cNvSpPr>
          <p:nvPr>
            <p:ph type="title"/>
          </p:nvPr>
        </p:nvSpPr>
        <p:spPr/>
        <p:txBody>
          <a:bodyPr/>
          <a:lstStyle/>
          <a:p>
            <a:r>
              <a:rPr lang="en-US" dirty="0"/>
              <a:t>Stimulants Up, Up, and Away (2 of 3)</a:t>
            </a:r>
          </a:p>
        </p:txBody>
      </p:sp>
      <p:sp>
        <p:nvSpPr>
          <p:cNvPr id="10" name="Content Placeholder 9">
            <a:extLst>
              <a:ext uri="{FF2B5EF4-FFF2-40B4-BE49-F238E27FC236}">
                <a16:creationId xmlns:a16="http://schemas.microsoft.com/office/drawing/2014/main" id="{F65867E0-272E-4398-9158-75C7961B90C7}"/>
              </a:ext>
            </a:extLst>
          </p:cNvPr>
          <p:cNvSpPr>
            <a:spLocks noGrp="1"/>
          </p:cNvSpPr>
          <p:nvPr>
            <p:ph idx="10"/>
          </p:nvPr>
        </p:nvSpPr>
        <p:spPr>
          <a:xfrm>
            <a:off x="476843" y="1642792"/>
            <a:ext cx="5542956" cy="553998"/>
          </a:xfrm>
        </p:spPr>
        <p:txBody>
          <a:bodyPr/>
          <a:lstStyle/>
          <a:p>
            <a:r>
              <a:rPr lang="en-US" sz="2400" dirty="0"/>
              <a:t>MDMA</a:t>
            </a:r>
          </a:p>
        </p:txBody>
      </p:sp>
      <p:sp>
        <p:nvSpPr>
          <p:cNvPr id="8" name="Content Placeholder 7">
            <a:extLst>
              <a:ext uri="{FF2B5EF4-FFF2-40B4-BE49-F238E27FC236}">
                <a16:creationId xmlns:a16="http://schemas.microsoft.com/office/drawing/2014/main" id="{FFCCB8C2-4936-4DC0-9BE8-411C8AE1C8AB}"/>
              </a:ext>
            </a:extLst>
          </p:cNvPr>
          <p:cNvSpPr>
            <a:spLocks noGrp="1"/>
          </p:cNvSpPr>
          <p:nvPr>
            <p:ph sz="half" idx="1"/>
          </p:nvPr>
        </p:nvSpPr>
        <p:spPr>
          <a:xfrm>
            <a:off x="476843" y="2196790"/>
            <a:ext cx="5542957" cy="4187965"/>
          </a:xfrm>
        </p:spPr>
        <p:txBody>
          <a:bodyPr>
            <a:normAutofit/>
          </a:bodyPr>
          <a:lstStyle/>
          <a:p>
            <a:r>
              <a:rPr lang="en-US" dirty="0"/>
              <a:t>Ecstasy or molly</a:t>
            </a:r>
          </a:p>
          <a:p>
            <a:r>
              <a:rPr lang="en-US" dirty="0"/>
              <a:t>Chemically similar to amphetamine</a:t>
            </a:r>
          </a:p>
          <a:p>
            <a:r>
              <a:rPr lang="en-US" dirty="0"/>
              <a:t>Produces hallucinations</a:t>
            </a:r>
          </a:p>
          <a:p>
            <a:r>
              <a:rPr lang="en-US" dirty="0"/>
              <a:t>Brain cells release extra dopamine, epinephrine, and serotonin</a:t>
            </a:r>
          </a:p>
          <a:p>
            <a:r>
              <a:rPr lang="en-US" dirty="0"/>
              <a:t>Users more likely to also abuse alcohol</a:t>
            </a:r>
          </a:p>
          <a:p>
            <a:r>
              <a:rPr lang="en-US" dirty="0"/>
              <a:t>Long-term effects</a:t>
            </a:r>
          </a:p>
        </p:txBody>
      </p:sp>
      <p:sp>
        <p:nvSpPr>
          <p:cNvPr id="11" name="Content Placeholder 10">
            <a:extLst>
              <a:ext uri="{FF2B5EF4-FFF2-40B4-BE49-F238E27FC236}">
                <a16:creationId xmlns:a16="http://schemas.microsoft.com/office/drawing/2014/main" id="{E35D532A-158C-4C86-908B-65B1C2C8C702}"/>
              </a:ext>
            </a:extLst>
          </p:cNvPr>
          <p:cNvSpPr>
            <a:spLocks noGrp="1"/>
          </p:cNvSpPr>
          <p:nvPr>
            <p:ph idx="11"/>
          </p:nvPr>
        </p:nvSpPr>
        <p:spPr>
          <a:xfrm>
            <a:off x="6172200" y="1642792"/>
            <a:ext cx="5542956" cy="553998"/>
          </a:xfrm>
        </p:spPr>
        <p:txBody>
          <a:bodyPr/>
          <a:lstStyle/>
          <a:p>
            <a:r>
              <a:rPr lang="en-US" sz="2400" dirty="0"/>
              <a:t>Caffeine</a:t>
            </a:r>
          </a:p>
        </p:txBody>
      </p:sp>
      <p:sp>
        <p:nvSpPr>
          <p:cNvPr id="9" name="Content Placeholder 8">
            <a:extLst>
              <a:ext uri="{FF2B5EF4-FFF2-40B4-BE49-F238E27FC236}">
                <a16:creationId xmlns:a16="http://schemas.microsoft.com/office/drawing/2014/main" id="{4648B00D-1B58-44C1-9938-37D88349B713}"/>
              </a:ext>
            </a:extLst>
          </p:cNvPr>
          <p:cNvSpPr>
            <a:spLocks noGrp="1"/>
          </p:cNvSpPr>
          <p:nvPr>
            <p:ph sz="half" idx="2"/>
          </p:nvPr>
        </p:nvSpPr>
        <p:spPr>
          <a:xfrm>
            <a:off x="6172200" y="2196790"/>
            <a:ext cx="5542956" cy="3980173"/>
          </a:xfrm>
        </p:spPr>
        <p:txBody>
          <a:bodyPr>
            <a:normAutofit/>
          </a:bodyPr>
          <a:lstStyle/>
          <a:p>
            <a:r>
              <a:rPr lang="en-US" dirty="0"/>
              <a:t>Most frequency used psychoactive drug in North America </a:t>
            </a:r>
          </a:p>
          <a:p>
            <a:r>
              <a:rPr lang="en-US" dirty="0"/>
              <a:t>Blocks chemicals that inhibit nerve activity</a:t>
            </a:r>
          </a:p>
          <a:p>
            <a:r>
              <a:rPr lang="en-US" dirty="0"/>
              <a:t>Dependence, insomnia, irritability, racing heart, elevated body temperatures</a:t>
            </a:r>
          </a:p>
          <a:p>
            <a:r>
              <a:rPr lang="en-US" dirty="0"/>
              <a:t>Breast cysts, bladder cancer, heart problems, high blood pressure</a:t>
            </a:r>
          </a:p>
          <a:p>
            <a:endParaRPr lang="en-US" dirty="0"/>
          </a:p>
        </p:txBody>
      </p:sp>
    </p:spTree>
    <p:extLst>
      <p:ext uri="{BB962C8B-B14F-4D97-AF65-F5344CB8AC3E}">
        <p14:creationId xmlns:p14="http://schemas.microsoft.com/office/powerpoint/2010/main" val="2848999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Stimulants Up, Up, and Away (3 of 3)</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Nicotine, chewing tobacco, snuff</a:t>
            </a:r>
          </a:p>
          <a:p>
            <a:pPr fontAlgn="base">
              <a:buClr>
                <a:srgbClr val="004A78"/>
              </a:buClr>
              <a:defRPr/>
            </a:pPr>
            <a:r>
              <a:rPr lang="en-US" kern="1200" dirty="0">
                <a:latin typeface="Arial" charset="0"/>
                <a:cs typeface="Arial" charset="0"/>
              </a:rPr>
              <a:t>Third most widely used psychoactive drug (after caffeine and alcohol)</a:t>
            </a:r>
          </a:p>
          <a:p>
            <a:pPr fontAlgn="base">
              <a:buClr>
                <a:srgbClr val="004A78"/>
              </a:buClr>
              <a:defRPr/>
            </a:pPr>
            <a:r>
              <a:rPr lang="en-US" kern="1200" dirty="0">
                <a:latin typeface="Arial" charset="0"/>
                <a:cs typeface="Arial" charset="0"/>
              </a:rPr>
              <a:t>Withdrawal causes headaches, sweating, cramps, insomnia, digestive upset, irritability, cravings</a:t>
            </a:r>
          </a:p>
          <a:p>
            <a:pPr fontAlgn="base">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Carcinogen: </a:t>
            </a:r>
            <a:r>
              <a:rPr kumimoji="0" lang="en-US" b="0" i="0" u="none" strike="noStrike" kern="1200" cap="none" spc="0" normalizeH="0" baseline="0" noProof="0" dirty="0">
                <a:ln>
                  <a:noFill/>
                </a:ln>
                <a:solidFill>
                  <a:srgbClr val="000000"/>
                </a:solidFill>
                <a:effectLst/>
                <a:uLnTx/>
                <a:uFillTx/>
                <a:latin typeface="Arial" charset="0"/>
                <a:cs typeface="Arial" charset="0"/>
              </a:rPr>
              <a:t>Cancer-</a:t>
            </a:r>
            <a:r>
              <a:rPr lang="en-US" kern="1200" dirty="0">
                <a:latin typeface="Arial" charset="0"/>
                <a:cs typeface="Arial" charset="0"/>
              </a:rPr>
              <a:t>causing substance</a:t>
            </a:r>
          </a:p>
          <a:p>
            <a:pPr fontAlgn="base">
              <a:buClr>
                <a:srgbClr val="004A78"/>
              </a:buClr>
              <a:defRPr/>
            </a:pPr>
            <a:r>
              <a:rPr lang="en-US" kern="1200" dirty="0">
                <a:latin typeface="Arial" charset="0"/>
                <a:cs typeface="Arial" charset="0"/>
              </a:rPr>
              <a:t>Best way to quit: Scheduled gradual reduction, which reduces length of time between cigarettes</a:t>
            </a:r>
          </a:p>
        </p:txBody>
      </p:sp>
    </p:spTree>
    <p:extLst>
      <p:ext uri="{BB962C8B-B14F-4D97-AF65-F5344CB8AC3E}">
        <p14:creationId xmlns:p14="http://schemas.microsoft.com/office/powerpoint/2010/main" val="17821756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BF5A06-C46C-4006-B836-688B500BB067}"/>
              </a:ext>
            </a:extLst>
          </p:cNvPr>
          <p:cNvSpPr>
            <a:spLocks noGrp="1"/>
          </p:cNvSpPr>
          <p:nvPr>
            <p:ph type="title"/>
          </p:nvPr>
        </p:nvSpPr>
        <p:spPr/>
        <p:txBody>
          <a:bodyPr/>
          <a:lstStyle/>
          <a:p>
            <a:r>
              <a:rPr lang="en-US" sz="4000" dirty="0"/>
              <a:t>Depressants: Down and Out (1 of 3)</a:t>
            </a:r>
            <a:endParaRPr lang="en-US" dirty="0"/>
          </a:p>
        </p:txBody>
      </p:sp>
      <p:sp>
        <p:nvSpPr>
          <p:cNvPr id="5" name="Text Placeholder 4">
            <a:extLst>
              <a:ext uri="{FF2B5EF4-FFF2-40B4-BE49-F238E27FC236}">
                <a16:creationId xmlns:a16="http://schemas.microsoft.com/office/drawing/2014/main" id="{5FD985E6-904D-4B19-9980-28551C93DCD9}"/>
              </a:ext>
            </a:extLst>
          </p:cNvPr>
          <p:cNvSpPr>
            <a:spLocks noGrp="1"/>
          </p:cNvSpPr>
          <p:nvPr>
            <p:ph type="body" idx="1"/>
          </p:nvPr>
        </p:nvSpPr>
        <p:spPr>
          <a:xfrm>
            <a:off x="473242" y="1271657"/>
            <a:ext cx="5542956" cy="553968"/>
          </a:xfrm>
        </p:spPr>
        <p:txBody>
          <a:bodyPr/>
          <a:lstStyle/>
          <a:p>
            <a:r>
              <a:rPr lang="en-US" sz="2400" dirty="0"/>
              <a:t>Opioids</a:t>
            </a:r>
          </a:p>
        </p:txBody>
      </p:sp>
      <p:sp>
        <p:nvSpPr>
          <p:cNvPr id="6" name="Text Placeholder 5">
            <a:extLst>
              <a:ext uri="{FF2B5EF4-FFF2-40B4-BE49-F238E27FC236}">
                <a16:creationId xmlns:a16="http://schemas.microsoft.com/office/drawing/2014/main" id="{C3262FFD-E5A3-459E-B633-787EC89A8521}"/>
              </a:ext>
            </a:extLst>
          </p:cNvPr>
          <p:cNvSpPr>
            <a:spLocks noGrp="1"/>
          </p:cNvSpPr>
          <p:nvPr>
            <p:ph type="body" idx="2"/>
          </p:nvPr>
        </p:nvSpPr>
        <p:spPr>
          <a:xfrm>
            <a:off x="473242" y="1825858"/>
            <a:ext cx="5542957" cy="3703270"/>
          </a:xfrm>
        </p:spPr>
        <p:txBody>
          <a:bodyPr/>
          <a:lstStyle/>
          <a:p>
            <a:r>
              <a:rPr lang="en-US" dirty="0"/>
              <a:t>Sleep and pain relief</a:t>
            </a:r>
          </a:p>
          <a:p>
            <a:r>
              <a:rPr lang="en-US" dirty="0"/>
              <a:t>Heroin, morphine, codeine, oxycodone, fentanyl</a:t>
            </a:r>
          </a:p>
          <a:p>
            <a:r>
              <a:rPr lang="en-US" dirty="0"/>
              <a:t>Feeling of euphoria, reduction of anxiety</a:t>
            </a:r>
          </a:p>
          <a:p>
            <a:r>
              <a:rPr lang="en-US" dirty="0"/>
              <a:t>High levels result in impaired breathing, death</a:t>
            </a:r>
          </a:p>
          <a:p>
            <a:r>
              <a:rPr lang="en-US" dirty="0"/>
              <a:t>Harm-reduction strategy: Methadone to reduce negative consequences of addiction</a:t>
            </a:r>
          </a:p>
        </p:txBody>
      </p:sp>
      <p:sp>
        <p:nvSpPr>
          <p:cNvPr id="7" name="Text Placeholder 6">
            <a:extLst>
              <a:ext uri="{FF2B5EF4-FFF2-40B4-BE49-F238E27FC236}">
                <a16:creationId xmlns:a16="http://schemas.microsoft.com/office/drawing/2014/main" id="{81FF7BCA-A4D6-4C41-BFDD-6A9037F226D0}"/>
              </a:ext>
            </a:extLst>
          </p:cNvPr>
          <p:cNvSpPr>
            <a:spLocks noGrp="1"/>
          </p:cNvSpPr>
          <p:nvPr>
            <p:ph type="body" idx="3"/>
          </p:nvPr>
        </p:nvSpPr>
        <p:spPr>
          <a:xfrm>
            <a:off x="6179403" y="1271657"/>
            <a:ext cx="5542956" cy="553968"/>
          </a:xfrm>
        </p:spPr>
        <p:txBody>
          <a:bodyPr/>
          <a:lstStyle/>
          <a:p>
            <a:r>
              <a:rPr lang="en-US" sz="2400" dirty="0"/>
              <a:t>Barbiturates </a:t>
            </a:r>
          </a:p>
        </p:txBody>
      </p:sp>
      <p:sp>
        <p:nvSpPr>
          <p:cNvPr id="8" name="Text Placeholder 7">
            <a:extLst>
              <a:ext uri="{FF2B5EF4-FFF2-40B4-BE49-F238E27FC236}">
                <a16:creationId xmlns:a16="http://schemas.microsoft.com/office/drawing/2014/main" id="{5CAF47D3-FFDD-405B-9561-204E4476AE97}"/>
              </a:ext>
            </a:extLst>
          </p:cNvPr>
          <p:cNvSpPr>
            <a:spLocks noGrp="1"/>
          </p:cNvSpPr>
          <p:nvPr>
            <p:ph type="body" idx="4"/>
          </p:nvPr>
        </p:nvSpPr>
        <p:spPr>
          <a:xfrm>
            <a:off x="6179403" y="1825857"/>
            <a:ext cx="5542956" cy="3703271"/>
          </a:xfrm>
        </p:spPr>
        <p:txBody>
          <a:bodyPr/>
          <a:lstStyle/>
          <a:p>
            <a:r>
              <a:rPr lang="en-US" dirty="0"/>
              <a:t>Sedatives that depress brain activity</a:t>
            </a:r>
          </a:p>
          <a:p>
            <a:r>
              <a:rPr lang="en-US" dirty="0"/>
              <a:t>Used to calm people and induce sleep</a:t>
            </a:r>
          </a:p>
          <a:p>
            <a:r>
              <a:rPr lang="en-US" dirty="0"/>
              <a:t>Low dosages: Similar to alcohol</a:t>
            </a:r>
          </a:p>
          <a:p>
            <a:r>
              <a:rPr lang="en-US" dirty="0"/>
              <a:t>Higher dosages: Severe mental confusion or hallucinations</a:t>
            </a:r>
          </a:p>
          <a:p>
            <a:r>
              <a:rPr lang="en-US" dirty="0"/>
              <a:t>Loss of consciousness, severe depression of brain centers that control heartbeat and breathing</a:t>
            </a:r>
          </a:p>
        </p:txBody>
      </p:sp>
    </p:spTree>
    <p:extLst>
      <p:ext uri="{BB962C8B-B14F-4D97-AF65-F5344CB8AC3E}">
        <p14:creationId xmlns:p14="http://schemas.microsoft.com/office/powerpoint/2010/main" val="3637329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sp useBgFill="1">
        <p:nvSpPr>
          <p:cNvPr id="149" name="Rectangle 148">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3" name="Google Shape;143;p5"/>
          <p:cNvSpPr txBox="1">
            <a:spLocks noGrp="1"/>
          </p:cNvSpPr>
          <p:nvPr>
            <p:ph type="title"/>
          </p:nvPr>
        </p:nvSpPr>
        <p:spPr>
          <a:xfrm>
            <a:off x="1179226" y="1280679"/>
            <a:ext cx="9833548" cy="1325563"/>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accent1"/>
              </a:buClr>
              <a:buSzPts val="4000"/>
              <a:buFont typeface="Arial"/>
              <a:buNone/>
            </a:pPr>
            <a:r>
              <a:rPr lang="en-US" sz="3600">
                <a:solidFill>
                  <a:schemeClr val="tx2"/>
                </a:solidFill>
              </a:rPr>
              <a:t>What is Consciousness?</a:t>
            </a:r>
          </a:p>
        </p:txBody>
      </p:sp>
      <p:grpSp>
        <p:nvGrpSpPr>
          <p:cNvPr id="153" name="Group 152">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54" name="Freeform: Shape 153">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Shape 155">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Google Shape;144;p5"/>
          <p:cNvSpPr txBox="1">
            <a:spLocks noGrp="1"/>
          </p:cNvSpPr>
          <p:nvPr>
            <p:ph idx="1"/>
          </p:nvPr>
        </p:nvSpPr>
        <p:spPr>
          <a:xfrm>
            <a:off x="1179226" y="2890979"/>
            <a:ext cx="9833548" cy="2693976"/>
          </a:xfrm>
          <a:prstGeom prst="rect">
            <a:avLst/>
          </a:prstGeom>
        </p:spPr>
        <p:txBody>
          <a:bodyPr spcFirstLastPara="1" lIns="91425" tIns="45700" rIns="91425" bIns="45700" anchorCtr="0">
            <a:normAutofit/>
          </a:bodyPr>
          <a:lstStyle/>
          <a:p>
            <a:pPr marL="122237" marR="0" lvl="0" indent="0" defTabSz="914400" rtl="0" eaLnBrk="1" fontAlgn="base" latinLnBrk="0" hangingPunct="1">
              <a:spcBef>
                <a:spcPts val="624"/>
              </a:spcBef>
              <a:spcAft>
                <a:spcPct val="0"/>
              </a:spcAft>
              <a:buClr>
                <a:srgbClr val="004A78"/>
              </a:buClr>
              <a:buSzTx/>
              <a:buFont typeface="Arial" panose="020B0604020202020204" pitchFamily="34" charset="0"/>
              <a:buNone/>
              <a:tabLst/>
              <a:defRPr/>
            </a:pPr>
            <a:r>
              <a:rPr lang="en-US" sz="2400" dirty="0"/>
              <a:t>Consciousness is the individual awareness of your unique thoughts, memories, feelings, sensations, and environments. Essentially, your consciousness is your awareness of yourself and the world around you. </a:t>
            </a:r>
          </a:p>
        </p:txBody>
      </p:sp>
      <p:grpSp>
        <p:nvGrpSpPr>
          <p:cNvPr id="159" name="Group 158">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60" name="Freeform: Shape 159">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Shape 161">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Shape 162">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64512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BF5A06-C46C-4006-B836-688B500BB067}"/>
              </a:ext>
            </a:extLst>
          </p:cNvPr>
          <p:cNvSpPr>
            <a:spLocks noGrp="1"/>
          </p:cNvSpPr>
          <p:nvPr>
            <p:ph type="title"/>
          </p:nvPr>
        </p:nvSpPr>
        <p:spPr/>
        <p:txBody>
          <a:bodyPr/>
          <a:lstStyle/>
          <a:p>
            <a:r>
              <a:rPr lang="en-US" sz="4000" dirty="0"/>
              <a:t>Depressants: Down and Out (2 of 3)</a:t>
            </a:r>
            <a:endParaRPr lang="en-US" dirty="0"/>
          </a:p>
        </p:txBody>
      </p:sp>
      <p:sp>
        <p:nvSpPr>
          <p:cNvPr id="7" name="Text Placeholder 6">
            <a:extLst>
              <a:ext uri="{FF2B5EF4-FFF2-40B4-BE49-F238E27FC236}">
                <a16:creationId xmlns:a16="http://schemas.microsoft.com/office/drawing/2014/main" id="{81FF7BCA-A4D6-4C41-BFDD-6A9037F226D0}"/>
              </a:ext>
            </a:extLst>
          </p:cNvPr>
          <p:cNvSpPr>
            <a:spLocks noGrp="1"/>
          </p:cNvSpPr>
          <p:nvPr>
            <p:ph idx="10"/>
          </p:nvPr>
        </p:nvSpPr>
        <p:spPr>
          <a:xfrm>
            <a:off x="476843" y="1764071"/>
            <a:ext cx="5542956" cy="553998"/>
          </a:xfrm>
        </p:spPr>
        <p:txBody>
          <a:bodyPr/>
          <a:lstStyle/>
          <a:p>
            <a:r>
              <a:rPr lang="en-US" sz="2400" dirty="0"/>
              <a:t>Tranquilizers</a:t>
            </a:r>
            <a:r>
              <a:rPr lang="en-US" dirty="0"/>
              <a:t> </a:t>
            </a:r>
          </a:p>
        </p:txBody>
      </p:sp>
      <p:sp>
        <p:nvSpPr>
          <p:cNvPr id="5" name="Text Placeholder 4">
            <a:extLst>
              <a:ext uri="{FF2B5EF4-FFF2-40B4-BE49-F238E27FC236}">
                <a16:creationId xmlns:a16="http://schemas.microsoft.com/office/drawing/2014/main" id="{5FD985E6-904D-4B19-9980-28551C93DCD9}"/>
              </a:ext>
            </a:extLst>
          </p:cNvPr>
          <p:cNvSpPr>
            <a:spLocks noGrp="1"/>
          </p:cNvSpPr>
          <p:nvPr>
            <p:ph sz="half" idx="1"/>
          </p:nvPr>
        </p:nvSpPr>
        <p:spPr/>
        <p:txBody>
          <a:bodyPr/>
          <a:lstStyle/>
          <a:p>
            <a:r>
              <a:rPr lang="en-US" sz="2400" dirty="0"/>
              <a:t>Anxiety and tension reduction</a:t>
            </a:r>
          </a:p>
          <a:p>
            <a:r>
              <a:rPr lang="en-US" sz="2400" dirty="0"/>
              <a:t>Valium, Xanax, Librium</a:t>
            </a:r>
          </a:p>
          <a:p>
            <a:r>
              <a:rPr lang="en-US" dirty="0"/>
              <a:t>Rohypnol: c</a:t>
            </a:r>
            <a:r>
              <a:rPr lang="en-US" sz="2400" dirty="0"/>
              <a:t>ommon date rape drug</a:t>
            </a:r>
          </a:p>
          <a:p>
            <a:r>
              <a:rPr lang="en-US" sz="2400" dirty="0"/>
              <a:t>Physical dependence, severe depression that may lead to suicide</a:t>
            </a:r>
          </a:p>
          <a:p>
            <a:endParaRPr lang="en-US" sz="2800" b="1" dirty="0"/>
          </a:p>
        </p:txBody>
      </p:sp>
      <p:sp>
        <p:nvSpPr>
          <p:cNvPr id="8" name="Text Placeholder 7">
            <a:extLst>
              <a:ext uri="{FF2B5EF4-FFF2-40B4-BE49-F238E27FC236}">
                <a16:creationId xmlns:a16="http://schemas.microsoft.com/office/drawing/2014/main" id="{5CAF47D3-FFDD-405B-9561-204E4476AE97}"/>
              </a:ext>
            </a:extLst>
          </p:cNvPr>
          <p:cNvSpPr>
            <a:spLocks noGrp="1"/>
          </p:cNvSpPr>
          <p:nvPr>
            <p:ph idx="11"/>
          </p:nvPr>
        </p:nvSpPr>
        <p:spPr>
          <a:xfrm>
            <a:off x="6172200" y="1764071"/>
            <a:ext cx="5542956" cy="553998"/>
          </a:xfrm>
        </p:spPr>
        <p:txBody>
          <a:bodyPr/>
          <a:lstStyle/>
          <a:p>
            <a:r>
              <a:rPr lang="en-US" sz="2400" dirty="0"/>
              <a:t>GHB</a:t>
            </a:r>
          </a:p>
        </p:txBody>
      </p:sp>
      <p:sp>
        <p:nvSpPr>
          <p:cNvPr id="6" name="Text Placeholder 5">
            <a:extLst>
              <a:ext uri="{FF2B5EF4-FFF2-40B4-BE49-F238E27FC236}">
                <a16:creationId xmlns:a16="http://schemas.microsoft.com/office/drawing/2014/main" id="{C3262FFD-E5A3-459E-B633-787EC89A8521}"/>
              </a:ext>
            </a:extLst>
          </p:cNvPr>
          <p:cNvSpPr>
            <a:spLocks noGrp="1"/>
          </p:cNvSpPr>
          <p:nvPr>
            <p:ph sz="half" idx="2"/>
          </p:nvPr>
        </p:nvSpPr>
        <p:spPr/>
        <p:txBody>
          <a:bodyPr>
            <a:normAutofit/>
          </a:bodyPr>
          <a:lstStyle/>
          <a:p>
            <a:r>
              <a:rPr lang="en-US" dirty="0"/>
              <a:t>Central nervous system depressant</a:t>
            </a:r>
          </a:p>
          <a:p>
            <a:r>
              <a:rPr lang="en-US" dirty="0"/>
              <a:t>Low dosage: Euphoria, desire to socialize, mild loss of inhibition</a:t>
            </a:r>
          </a:p>
          <a:p>
            <a:r>
              <a:rPr lang="en-US" dirty="0"/>
              <a:t>As doses increases: nausea, loss of muscle control, sleep or loss of consciousness</a:t>
            </a:r>
          </a:p>
          <a:p>
            <a:r>
              <a:rPr lang="en-US" dirty="0"/>
              <a:t>Potentially fatal doses are only three times normal dose</a:t>
            </a:r>
          </a:p>
        </p:txBody>
      </p:sp>
    </p:spTree>
    <p:extLst>
      <p:ext uri="{BB962C8B-B14F-4D97-AF65-F5344CB8AC3E}">
        <p14:creationId xmlns:p14="http://schemas.microsoft.com/office/powerpoint/2010/main" val="18311741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Depressants: Down and Out (3 of 3)</a:t>
            </a:r>
            <a:endParaRPr dirty="0"/>
          </a:p>
        </p:txBody>
      </p:sp>
      <p:sp>
        <p:nvSpPr>
          <p:cNvPr id="144" name="Google Shape;144;p5"/>
          <p:cNvSpPr txBox="1">
            <a:spLocks noGrp="1"/>
          </p:cNvSpPr>
          <p:nvPr>
            <p:ph idx="1"/>
          </p:nvPr>
        </p:nvSpPr>
        <p:spPr>
          <a:xfrm>
            <a:off x="838200" y="1119352"/>
            <a:ext cx="10515600" cy="50576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Alcohol: </a:t>
            </a:r>
            <a:r>
              <a:rPr lang="en-US" kern="1200" dirty="0">
                <a:latin typeface="Arial" charset="0"/>
                <a:cs typeface="Arial" charset="0"/>
              </a:rPr>
              <a:t>As a depressant, reduces inhibition, producing relaxation and euphoria</a:t>
            </a:r>
          </a:p>
          <a:p>
            <a:pPr fontAlgn="base">
              <a:buClr>
                <a:srgbClr val="004A78"/>
              </a:buClr>
              <a:defRPr/>
            </a:pPr>
            <a:r>
              <a:rPr lang="en-US" kern="1200" dirty="0">
                <a:latin typeface="Arial" charset="0"/>
                <a:cs typeface="Arial" charset="0"/>
              </a:rPr>
              <a:t>Large amounts: Brain impartment, loss of consciousness</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b="1" kern="1200" dirty="0">
                <a:latin typeface="Arial" charset="0"/>
                <a:cs typeface="Arial" charset="0"/>
              </a:rPr>
              <a:t>Alcohol myopia: </a:t>
            </a:r>
            <a:r>
              <a:rPr lang="en-US" kern="1200" dirty="0">
                <a:latin typeface="Arial" charset="0"/>
                <a:cs typeface="Arial" charset="0"/>
              </a:rPr>
              <a:t>Thinking and perception becomes dulled or shortsighted</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b="1" kern="1200" dirty="0">
                <a:latin typeface="Arial" charset="0"/>
                <a:cs typeface="Arial" charset="0"/>
              </a:rPr>
              <a:t>Binge drinking: </a:t>
            </a:r>
            <a:r>
              <a:rPr lang="en-US" kern="1200" dirty="0">
                <a:latin typeface="Arial" charset="0"/>
                <a:cs typeface="Arial" charset="0"/>
              </a:rPr>
              <a:t>Five (four for women) or more drinks in a short time</a:t>
            </a:r>
          </a:p>
          <a:p>
            <a:pPr fontAlgn="base">
              <a:buClr>
                <a:srgbClr val="004A78"/>
              </a:buClr>
              <a:defRPr/>
            </a:pPr>
            <a:r>
              <a:rPr lang="en-US" kern="1200" dirty="0">
                <a:latin typeface="Arial" charset="0"/>
                <a:cs typeface="Arial" charset="0"/>
              </a:rPr>
              <a:t>Because brain is still developing into the early twenties, binge drinking in young adults results in a loss of as much as 10 percent of brain power</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Arial" charset="0"/>
              <a:cs typeface="Arial" charset="0"/>
            </a:endParaRP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871780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sp useBgFill="1">
        <p:nvSpPr>
          <p:cNvPr id="149" name="Rectangle 14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Google Shape;143;p5"/>
          <p:cNvSpPr txBox="1">
            <a:spLocks noGrp="1"/>
          </p:cNvSpPr>
          <p:nvPr>
            <p:ph type="title"/>
          </p:nvPr>
        </p:nvSpPr>
        <p:spPr>
          <a:xfrm>
            <a:off x="804672" y="802955"/>
            <a:ext cx="4766330" cy="1454051"/>
          </a:xfrm>
          <a:prstGeom prst="rect">
            <a:avLst/>
          </a:prstGeom>
        </p:spPr>
        <p:txBody>
          <a:bodyPr spcFirstLastPara="1" lIns="91425" tIns="45700" rIns="91425" bIns="45700" anchorCtr="0">
            <a:normAutofit/>
          </a:bodyPr>
          <a:lstStyle/>
          <a:p>
            <a:pPr marL="0" lvl="0" indent="0" rtl="0">
              <a:spcBef>
                <a:spcPts val="0"/>
              </a:spcBef>
              <a:spcAft>
                <a:spcPts val="0"/>
              </a:spcAft>
              <a:buClr>
                <a:schemeClr val="accent1"/>
              </a:buClr>
              <a:buSzPts val="4000"/>
              <a:buFont typeface="Arial"/>
              <a:buNone/>
            </a:pPr>
            <a:r>
              <a:rPr lang="en-US" sz="3600">
                <a:solidFill>
                  <a:schemeClr val="tx2"/>
                </a:solidFill>
              </a:rPr>
              <a:t>Think and Write </a:t>
            </a:r>
          </a:p>
        </p:txBody>
      </p:sp>
      <p:sp>
        <p:nvSpPr>
          <p:cNvPr id="144" name="Google Shape;144;p5"/>
          <p:cNvSpPr txBox="1">
            <a:spLocks noGrp="1"/>
          </p:cNvSpPr>
          <p:nvPr>
            <p:ph idx="1"/>
          </p:nvPr>
        </p:nvSpPr>
        <p:spPr>
          <a:xfrm>
            <a:off x="804672" y="1844566"/>
            <a:ext cx="4765949" cy="3941379"/>
          </a:xfrm>
          <a:prstGeom prst="rect">
            <a:avLst/>
          </a:prstGeom>
        </p:spPr>
        <p:txBody>
          <a:bodyPr spcFirstLastPara="1" lIns="91425" tIns="45700" rIns="91425" bIns="45700" anchor="t" anchorCtr="0">
            <a:normAutofit fontScale="92500" lnSpcReduction="10000"/>
          </a:bodyPr>
          <a:lstStyle/>
          <a:p>
            <a:pPr marL="0" marR="0" lvl="0" indent="0" defTabSz="914400" rtl="0" eaLnBrk="1" fontAlgn="base" latinLnBrk="0" hangingPunct="1">
              <a:buClr>
                <a:srgbClr val="004A78"/>
              </a:buClr>
              <a:buSzTx/>
              <a:buFont typeface="Arial" panose="020B0604020202020204" pitchFamily="34" charset="0"/>
              <a:buNone/>
              <a:tabLst/>
              <a:defRPr/>
            </a:pPr>
            <a:r>
              <a:rPr kumimoji="0" lang="en-US" sz="1800" b="0" i="0" u="none" strike="noStrike" kern="1200" cap="none" spc="0" normalizeH="0" baseline="0" noProof="0" dirty="0">
                <a:ln>
                  <a:noFill/>
                </a:ln>
                <a:solidFill>
                  <a:schemeClr val="tx2"/>
                </a:solidFill>
                <a:effectLst/>
                <a:uLnTx/>
                <a:uFillTx/>
                <a:latin typeface="Arial" charset="0"/>
                <a:cs typeface="Arial" charset="0"/>
              </a:rPr>
              <a:t>Many college campuses have been in the news because of excessive use of alcohol at parties, binge drinking, and deaths due to alcohol poisoning. </a:t>
            </a:r>
            <a:endParaRPr kumimoji="0" lang="en-US" sz="1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buClr>
                <a:srgbClr val="004A78"/>
              </a:buClr>
              <a:buSzTx/>
              <a:buFont typeface="Arial" panose="020B0604020202020204" pitchFamily="34" charset="0"/>
              <a:buNone/>
              <a:tabLst/>
              <a:defRPr/>
            </a:pPr>
            <a:r>
              <a:rPr lang="en-US" sz="1800" kern="1200" dirty="0">
                <a:solidFill>
                  <a:schemeClr val="tx2"/>
                </a:solidFill>
                <a:latin typeface="Arial" panose="020B0604020202020204" pitchFamily="34" charset="0"/>
                <a:cs typeface="Arial" panose="020B0604020202020204" pitchFamily="34" charset="0"/>
              </a:rPr>
              <a:t>Describe at least 7 different ways to reduce binge drinking on college campuses.  Use internet resources like the one below .  Reference your sources. Make sure to reference correctly for an internet site using APA style.</a:t>
            </a:r>
          </a:p>
          <a:p>
            <a:pPr marL="0" marR="0" lvl="0" indent="0" defTabSz="914400" rtl="0" eaLnBrk="1" fontAlgn="base" latinLnBrk="0" hangingPunct="1">
              <a:buClr>
                <a:srgbClr val="004A78"/>
              </a:buClr>
              <a:buSzTx/>
              <a:buFont typeface="Arial" panose="020B0604020202020204" pitchFamily="34" charset="0"/>
              <a:buNone/>
              <a:tabLst/>
              <a:defRPr/>
            </a:pPr>
            <a:endParaRPr kumimoji="0" lang="en-US" sz="1800" b="0" i="0" u="none" strike="noStrike"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buClr>
                <a:srgbClr val="004A78"/>
              </a:buClr>
              <a:buSzTx/>
              <a:buFont typeface="Arial" panose="020B0604020202020204" pitchFamily="34" charset="0"/>
              <a:buNone/>
              <a:tabLst/>
              <a:defRPr/>
            </a:pPr>
            <a:r>
              <a:rPr kumimoji="0" lang="en-US" sz="1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This should be at least one page long.</a:t>
            </a:r>
          </a:p>
          <a:p>
            <a:pPr marL="228600" lvl="0" indent="-76200" rtl="0">
              <a:spcBef>
                <a:spcPts val="0"/>
              </a:spcBef>
              <a:spcAft>
                <a:spcPts val="0"/>
              </a:spcAft>
              <a:buSzPts val="2400"/>
              <a:buNone/>
            </a:pPr>
            <a:endParaRPr lang="en-US" sz="1800" dirty="0">
              <a:solidFill>
                <a:schemeClr val="tx2"/>
              </a:solidFill>
            </a:endParaRPr>
          </a:p>
          <a:p>
            <a:pPr marL="228600" lvl="0" indent="-76200" rtl="0">
              <a:spcBef>
                <a:spcPts val="0"/>
              </a:spcBef>
              <a:spcAft>
                <a:spcPts val="0"/>
              </a:spcAft>
              <a:buSzPts val="2400"/>
              <a:buNone/>
            </a:pPr>
            <a:r>
              <a:rPr lang="en-US" sz="1800" dirty="0">
                <a:solidFill>
                  <a:schemeClr val="tx2"/>
                </a:solidFill>
                <a:hlinkClick r:id="rId3"/>
              </a:rPr>
              <a:t>https://www.fortbehavioral.com/addiction-recovery-blog/7-ways-colleges-can-reduce-binge-drinking/#</a:t>
            </a:r>
            <a:endParaRPr lang="en-US" sz="1800" dirty="0">
              <a:solidFill>
                <a:schemeClr val="tx2"/>
              </a:solidFill>
            </a:endParaRPr>
          </a:p>
        </p:txBody>
      </p:sp>
      <p:grpSp>
        <p:nvGrpSpPr>
          <p:cNvPr id="153" name="Group 15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4" name="Freeform: Shape 15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Shape 15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pencil with letters coming out of it&#10;&#10;Description automatically generated">
            <a:extLst>
              <a:ext uri="{FF2B5EF4-FFF2-40B4-BE49-F238E27FC236}">
                <a16:creationId xmlns:a16="http://schemas.microsoft.com/office/drawing/2014/main" id="{79F39F11-29C3-88AC-3555-F3CD81AD3A86}"/>
              </a:ext>
            </a:extLst>
          </p:cNvPr>
          <p:cNvPicPr>
            <a:picLocks noChangeAspect="1"/>
          </p:cNvPicPr>
          <p:nvPr/>
        </p:nvPicPr>
        <p:blipFill>
          <a:blip r:embed="rId4"/>
          <a:stretch>
            <a:fillRect/>
          </a:stretch>
        </p:blipFill>
        <p:spPr>
          <a:xfrm>
            <a:off x="7708392" y="2352968"/>
            <a:ext cx="4142232" cy="3075607"/>
          </a:xfrm>
          <a:prstGeom prst="rect">
            <a:avLst/>
          </a:prstGeom>
        </p:spPr>
      </p:pic>
    </p:spTree>
    <p:extLst>
      <p:ext uri="{BB962C8B-B14F-4D97-AF65-F5344CB8AC3E}">
        <p14:creationId xmlns:p14="http://schemas.microsoft.com/office/powerpoint/2010/main" val="15722954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Hallucinogens: Tripping the Light Fantastic </a:t>
            </a:r>
            <a:br>
              <a:rPr kumimoji="0" lang="en-US" b="1" i="0" u="none" strike="noStrike" kern="1200" cap="none" spc="0" normalizeH="0" baseline="0" noProof="0" dirty="0">
                <a:ln>
                  <a:noFill/>
                </a:ln>
                <a:solidFill>
                  <a:srgbClr val="004A78"/>
                </a:solidFill>
                <a:effectLst/>
                <a:uLnTx/>
                <a:uFillTx/>
                <a:latin typeface="Arial" charset="0"/>
                <a:cs typeface="Arial" charset="0"/>
              </a:rPr>
            </a:br>
            <a:r>
              <a:rPr kumimoji="0" lang="en-US" b="1" i="0" u="none" strike="noStrike" kern="1200" cap="none" spc="0" normalizeH="0" baseline="0" noProof="0" dirty="0">
                <a:ln>
                  <a:noFill/>
                </a:ln>
                <a:solidFill>
                  <a:srgbClr val="004A78"/>
                </a:solidFill>
                <a:effectLst/>
                <a:uLnTx/>
                <a:uFillTx/>
                <a:latin typeface="Arial" charset="0"/>
                <a:cs typeface="Arial" charset="0"/>
              </a:rPr>
              <a:t>(1 of 3)</a:t>
            </a:r>
            <a:endParaRPr sz="4800" dirty="0"/>
          </a:p>
        </p:txBody>
      </p:sp>
      <p:sp>
        <p:nvSpPr>
          <p:cNvPr id="2" name="Content Placeholder 1">
            <a:extLst>
              <a:ext uri="{FF2B5EF4-FFF2-40B4-BE49-F238E27FC236}">
                <a16:creationId xmlns:a16="http://schemas.microsoft.com/office/drawing/2014/main" id="{3BD87AFA-F938-4D8D-A834-B1FD16C2906B}"/>
              </a:ext>
            </a:extLst>
          </p:cNvPr>
          <p:cNvSpPr>
            <a:spLocks noGrp="1"/>
          </p:cNvSpPr>
          <p:nvPr>
            <p:ph idx="1"/>
          </p:nvPr>
        </p:nvSpPr>
        <p:spPr>
          <a:xfrm>
            <a:off x="838200" y="2522483"/>
            <a:ext cx="10515600" cy="3654480"/>
          </a:xfrm>
        </p:spPr>
        <p:txBody>
          <a:bodyPr/>
          <a:lstStyle/>
          <a:p>
            <a:pPr marL="0" indent="0">
              <a:buNone/>
            </a:pPr>
            <a:r>
              <a:rPr lang="en-US" b="1" dirty="0"/>
              <a:t>LSD (lysergic acid diethylamide) and PCP (phencyclidine): </a:t>
            </a:r>
          </a:p>
          <a:p>
            <a:r>
              <a:rPr lang="en-US" dirty="0"/>
              <a:t>LSD is one of the best known hallucinogens.</a:t>
            </a:r>
          </a:p>
          <a:p>
            <a:pPr lvl="1">
              <a:spcBef>
                <a:spcPts val="1000"/>
              </a:spcBef>
            </a:pPr>
            <a:r>
              <a:rPr lang="en-US" dirty="0"/>
              <a:t>Produces mystic type experiences and psychotic-like disturbances</a:t>
            </a:r>
          </a:p>
          <a:p>
            <a:r>
              <a:rPr lang="en-US" dirty="0"/>
              <a:t>PCP is an anesthetic, and has stimulant and depressant effects.</a:t>
            </a:r>
          </a:p>
          <a:p>
            <a:r>
              <a:rPr lang="en-US" dirty="0"/>
              <a:t>Both affect neurotransmitter systems that carry messages between brain cells.</a:t>
            </a:r>
          </a:p>
          <a:p>
            <a:endParaRPr lang="en-US" dirty="0"/>
          </a:p>
        </p:txBody>
      </p:sp>
    </p:spTree>
    <p:extLst>
      <p:ext uri="{BB962C8B-B14F-4D97-AF65-F5344CB8AC3E}">
        <p14:creationId xmlns:p14="http://schemas.microsoft.com/office/powerpoint/2010/main" val="34301608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Hallucinogens: Tripping the Light Fantastic </a:t>
            </a:r>
            <a:br>
              <a:rPr kumimoji="0" lang="en-US" b="1" i="0" u="none" strike="noStrike" kern="1200" cap="none" spc="0" normalizeH="0" baseline="0" noProof="0" dirty="0">
                <a:ln>
                  <a:noFill/>
                </a:ln>
                <a:solidFill>
                  <a:srgbClr val="004A78"/>
                </a:solidFill>
                <a:effectLst/>
                <a:uLnTx/>
                <a:uFillTx/>
                <a:latin typeface="Arial" charset="0"/>
                <a:cs typeface="Arial" charset="0"/>
              </a:rPr>
            </a:br>
            <a:r>
              <a:rPr kumimoji="0" lang="en-US" b="1" i="0" u="none" strike="noStrike" kern="1200" cap="none" spc="0" normalizeH="0" baseline="0" noProof="0" dirty="0">
                <a:ln>
                  <a:noFill/>
                </a:ln>
                <a:solidFill>
                  <a:srgbClr val="004A78"/>
                </a:solidFill>
                <a:effectLst/>
                <a:uLnTx/>
                <a:uFillTx/>
                <a:latin typeface="Arial" charset="0"/>
                <a:cs typeface="Arial" charset="0"/>
              </a:rPr>
              <a:t>(2 of 3)</a:t>
            </a:r>
            <a:endParaRPr sz="4800" dirty="0"/>
          </a:p>
        </p:txBody>
      </p:sp>
      <p:sp>
        <p:nvSpPr>
          <p:cNvPr id="2" name="Content Placeholder 1">
            <a:extLst>
              <a:ext uri="{FF2B5EF4-FFF2-40B4-BE49-F238E27FC236}">
                <a16:creationId xmlns:a16="http://schemas.microsoft.com/office/drawing/2014/main" id="{C2479829-A852-4AED-90D7-A78CF1B7839C}"/>
              </a:ext>
            </a:extLst>
          </p:cNvPr>
          <p:cNvSpPr>
            <a:spLocks noGrp="1"/>
          </p:cNvSpPr>
          <p:nvPr>
            <p:ph idx="1"/>
          </p:nvPr>
        </p:nvSpPr>
        <p:spPr/>
        <p:txBody>
          <a:bodyPr>
            <a:normAutofit/>
          </a:bodyPr>
          <a:lstStyle/>
          <a:p>
            <a:pPr marL="0" indent="0">
              <a:buNone/>
            </a:pPr>
            <a:r>
              <a:rPr lang="en-US" b="1" dirty="0"/>
              <a:t>Cannabis</a:t>
            </a:r>
          </a:p>
          <a:p>
            <a:r>
              <a:rPr lang="en-US" dirty="0"/>
              <a:t>THC (tetrahydrocannabinol) and CBD (cannabidiol) are two psychoactive chemicals in cannabis.</a:t>
            </a:r>
          </a:p>
          <a:p>
            <a:r>
              <a:rPr lang="en-US" dirty="0"/>
              <a:t>Sense of euphoria, well-being, relaxation, altered sense of time, and perceptual distortions</a:t>
            </a:r>
          </a:p>
          <a:p>
            <a:r>
              <a:rPr lang="en-US" dirty="0"/>
              <a:t>In high doses: Paranoia, hallucinations, and delusions</a:t>
            </a:r>
          </a:p>
          <a:p>
            <a:r>
              <a:rPr lang="en-US" dirty="0"/>
              <a:t>Works by activating neurons with endocannabinoid receptors in the brain</a:t>
            </a:r>
          </a:p>
          <a:p>
            <a:r>
              <a:rPr lang="en-US" dirty="0"/>
              <a:t>No overdose deaths reported, but still creates harm</a:t>
            </a:r>
          </a:p>
          <a:p>
            <a:endParaRPr lang="en-US" dirty="0"/>
          </a:p>
        </p:txBody>
      </p:sp>
    </p:spTree>
    <p:extLst>
      <p:ext uri="{BB962C8B-B14F-4D97-AF65-F5344CB8AC3E}">
        <p14:creationId xmlns:p14="http://schemas.microsoft.com/office/powerpoint/2010/main" val="25408281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Hallucinogens: Tripping the Light Fantastic </a:t>
            </a:r>
            <a:br>
              <a:rPr kumimoji="0" lang="en-US" b="1" i="0" u="none" strike="noStrike" kern="1200" cap="none" spc="0" normalizeH="0" baseline="0" noProof="0" dirty="0">
                <a:ln>
                  <a:noFill/>
                </a:ln>
                <a:solidFill>
                  <a:srgbClr val="004A78"/>
                </a:solidFill>
                <a:effectLst/>
                <a:uLnTx/>
                <a:uFillTx/>
                <a:latin typeface="Arial" charset="0"/>
                <a:cs typeface="Arial" charset="0"/>
              </a:rPr>
            </a:br>
            <a:r>
              <a:rPr kumimoji="0" lang="en-US" b="1" i="0" u="none" strike="noStrike" kern="1200" cap="none" spc="0" normalizeH="0" baseline="0" noProof="0" dirty="0">
                <a:ln>
                  <a:noFill/>
                </a:ln>
                <a:solidFill>
                  <a:srgbClr val="004A78"/>
                </a:solidFill>
                <a:effectLst/>
                <a:uLnTx/>
                <a:uFillTx/>
                <a:latin typeface="Arial" charset="0"/>
                <a:cs typeface="Arial" charset="0"/>
              </a:rPr>
              <a:t>(3 of 3)</a:t>
            </a:r>
            <a:endParaRPr sz="4800" dirty="0"/>
          </a:p>
        </p:txBody>
      </p:sp>
      <p:sp>
        <p:nvSpPr>
          <p:cNvPr id="2" name="Content Placeholder 1">
            <a:extLst>
              <a:ext uri="{FF2B5EF4-FFF2-40B4-BE49-F238E27FC236}">
                <a16:creationId xmlns:a16="http://schemas.microsoft.com/office/drawing/2014/main" id="{D76AA902-E01B-4686-BD9F-760A484FE65D}"/>
              </a:ext>
            </a:extLst>
          </p:cNvPr>
          <p:cNvSpPr>
            <a:spLocks noGrp="1"/>
          </p:cNvSpPr>
          <p:nvPr>
            <p:ph idx="1"/>
          </p:nvPr>
        </p:nvSpPr>
        <p:spPr/>
        <p:txBody>
          <a:bodyPr>
            <a:normAutofit/>
          </a:bodyPr>
          <a:lstStyle/>
          <a:p>
            <a:pPr marL="0" indent="0">
              <a:buNone/>
            </a:pPr>
            <a:r>
              <a:rPr lang="en-US" b="1" dirty="0"/>
              <a:t>Cannabis (continued):</a:t>
            </a:r>
          </a:p>
          <a:p>
            <a:r>
              <a:rPr lang="en-US" dirty="0"/>
              <a:t>Nonusers are reported to be healthier, earn more, and more satisfied with their lives than users</a:t>
            </a:r>
          </a:p>
          <a:p>
            <a:r>
              <a:rPr lang="en-US" dirty="0"/>
              <a:t>Long-term effects: Interfere with menstrual cycles, ovulation, higher rate of miscarriages, harm to developing fetuses</a:t>
            </a:r>
          </a:p>
          <a:p>
            <a:r>
              <a:rPr lang="en-US" dirty="0"/>
              <a:t>Medical cannabis: Can impact stress and pain, but like any other drug, can lead to abuse</a:t>
            </a:r>
          </a:p>
          <a:p>
            <a:endParaRPr lang="en-US" dirty="0"/>
          </a:p>
        </p:txBody>
      </p:sp>
    </p:spTree>
    <p:extLst>
      <p:ext uri="{BB962C8B-B14F-4D97-AF65-F5344CB8AC3E}">
        <p14:creationId xmlns:p14="http://schemas.microsoft.com/office/powerpoint/2010/main" val="37198460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sp useBgFill="1">
        <p:nvSpPr>
          <p:cNvPr id="149" name="Rectangle 148">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Google Shape;143;p5"/>
          <p:cNvSpPr txBox="1">
            <a:spLocks noGrp="1"/>
          </p:cNvSpPr>
          <p:nvPr>
            <p:ph type="title"/>
          </p:nvPr>
        </p:nvSpPr>
        <p:spPr>
          <a:xfrm>
            <a:off x="1179576" y="425669"/>
            <a:ext cx="9829800" cy="945931"/>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accent1"/>
              </a:buClr>
              <a:buSzPts val="4000"/>
              <a:buFont typeface="Arial"/>
              <a:buNone/>
            </a:pPr>
            <a:r>
              <a:rPr lang="en-US" sz="3600" b="1" dirty="0">
                <a:solidFill>
                  <a:schemeClr val="tx2"/>
                </a:solidFill>
                <a:latin typeface="Arial" charset="0"/>
                <a:cs typeface="Arial" charset="0"/>
              </a:rPr>
              <a:t>Think and Write</a:t>
            </a:r>
            <a:endParaRPr lang="en-US" sz="3600" dirty="0">
              <a:solidFill>
                <a:schemeClr val="tx2"/>
              </a:solidFill>
            </a:endParaRPr>
          </a:p>
        </p:txBody>
      </p:sp>
      <p:grpSp>
        <p:nvGrpSpPr>
          <p:cNvPr id="153" name="Group 152">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154" name="Freeform: Shape 153">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Freeform: Shape 155">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Freeform: Shape 156">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Google Shape;144;p5"/>
          <p:cNvSpPr txBox="1">
            <a:spLocks noGrp="1"/>
          </p:cNvSpPr>
          <p:nvPr>
            <p:ph idx="1"/>
          </p:nvPr>
        </p:nvSpPr>
        <p:spPr>
          <a:xfrm>
            <a:off x="804671" y="1797268"/>
            <a:ext cx="5931639" cy="4257777"/>
          </a:xfrm>
          <a:prstGeom prst="rect">
            <a:avLst/>
          </a:prstGeom>
        </p:spPr>
        <p:txBody>
          <a:bodyPr spcFirstLastPara="1" lIns="91425" tIns="45700" rIns="91425" bIns="45700" anchor="ctr" anchorCtr="0">
            <a:normAutofit/>
          </a:bodyPr>
          <a:lstStyle/>
          <a:p>
            <a:pPr marL="0" lvl="0" indent="-76200" rtl="0">
              <a:buSzPts val="2400"/>
              <a:buNone/>
            </a:pPr>
            <a:r>
              <a:rPr lang="en-US" sz="1800" dirty="0">
                <a:solidFill>
                  <a:schemeClr val="tx2"/>
                </a:solidFill>
              </a:rPr>
              <a:t>Many communities, and many states, have legalized the use of cannabis. </a:t>
            </a:r>
          </a:p>
          <a:p>
            <a:pPr marL="457200" lvl="0" indent="-457200" rtl="0">
              <a:buSzPts val="2400"/>
              <a:buFont typeface="+mj-lt"/>
              <a:buAutoNum type="arabicPeriod"/>
            </a:pPr>
            <a:r>
              <a:rPr lang="en-US" sz="1800" dirty="0">
                <a:solidFill>
                  <a:schemeClr val="tx2"/>
                </a:solidFill>
              </a:rPr>
              <a:t>What are the advantages of the legalization of cannabis?</a:t>
            </a:r>
          </a:p>
          <a:p>
            <a:pPr marL="457200" lvl="0" indent="-457200" rtl="0">
              <a:buSzPts val="2400"/>
              <a:buFont typeface="+mj-lt"/>
              <a:buAutoNum type="arabicPeriod"/>
            </a:pPr>
            <a:r>
              <a:rPr lang="en-US" sz="1800" dirty="0">
                <a:solidFill>
                  <a:schemeClr val="tx2"/>
                </a:solidFill>
              </a:rPr>
              <a:t>Do you think there will be short- or long-term harmful effects of legalization? Why or why not? </a:t>
            </a:r>
          </a:p>
          <a:p>
            <a:pPr marL="457200" lvl="0" indent="-457200" rtl="0">
              <a:buSzPts val="2400"/>
              <a:buFont typeface="+mj-lt"/>
              <a:buAutoNum type="arabicPeriod"/>
            </a:pPr>
            <a:r>
              <a:rPr lang="en-US" sz="1800" dirty="0">
                <a:solidFill>
                  <a:schemeClr val="tx2"/>
                </a:solidFill>
              </a:rPr>
              <a:t>What long-term effects do you anticipate based on legalization for recreational use and/or for medical use?</a:t>
            </a:r>
          </a:p>
        </p:txBody>
      </p:sp>
      <p:grpSp>
        <p:nvGrpSpPr>
          <p:cNvPr id="159" name="Group 158">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160" name="Freeform: Shape 159">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Shape 161">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63" name="Freeform: Shape 162">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A pencil with letters coming out of it">
            <a:extLst>
              <a:ext uri="{FF2B5EF4-FFF2-40B4-BE49-F238E27FC236}">
                <a16:creationId xmlns:a16="http://schemas.microsoft.com/office/drawing/2014/main" id="{8A92F361-DB09-4DBB-3546-F3D57DB886BD}"/>
              </a:ext>
            </a:extLst>
          </p:cNvPr>
          <p:cNvPicPr>
            <a:picLocks noChangeAspect="1"/>
          </p:cNvPicPr>
          <p:nvPr/>
        </p:nvPicPr>
        <p:blipFill>
          <a:blip r:embed="rId3"/>
          <a:stretch>
            <a:fillRect/>
          </a:stretch>
        </p:blipFill>
        <p:spPr>
          <a:xfrm>
            <a:off x="6740170" y="1796748"/>
            <a:ext cx="5735080" cy="4258297"/>
          </a:xfrm>
          <a:prstGeom prst="rect">
            <a:avLst/>
          </a:prstGeom>
        </p:spPr>
      </p:pic>
    </p:spTree>
    <p:extLst>
      <p:ext uri="{BB962C8B-B14F-4D97-AF65-F5344CB8AC3E}">
        <p14:creationId xmlns:p14="http://schemas.microsoft.com/office/powerpoint/2010/main" val="3743850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Arial"/>
              <a:buNone/>
            </a:pPr>
            <a:r>
              <a:rPr lang="en-US" dirty="0"/>
              <a:t>Unit 5</a:t>
            </a:r>
            <a:endParaRPr dirty="0"/>
          </a:p>
        </p:txBody>
      </p:sp>
      <p:sp>
        <p:nvSpPr>
          <p:cNvPr id="138" name="Google Shape;138;p4"/>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sz="3200" dirty="0"/>
              <a:t>Psychology and Your Skill Set: Metacognition </a:t>
            </a:r>
            <a:endParaRPr dirty="0"/>
          </a:p>
        </p:txBody>
      </p:sp>
    </p:spTree>
    <p:extLst>
      <p:ext uri="{BB962C8B-B14F-4D97-AF65-F5344CB8AC3E}">
        <p14:creationId xmlns:p14="http://schemas.microsoft.com/office/powerpoint/2010/main" val="32249998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What Is Metacognition? </a:t>
            </a:r>
            <a:endParaRPr sz="4800" dirty="0"/>
          </a:p>
        </p:txBody>
      </p:sp>
      <p:sp>
        <p:nvSpPr>
          <p:cNvPr id="2" name="Content Placeholder 1">
            <a:extLst>
              <a:ext uri="{FF2B5EF4-FFF2-40B4-BE49-F238E27FC236}">
                <a16:creationId xmlns:a16="http://schemas.microsoft.com/office/drawing/2014/main" id="{85476266-952F-4A40-8F63-F363044C97A1}"/>
              </a:ext>
            </a:extLst>
          </p:cNvPr>
          <p:cNvSpPr>
            <a:spLocks noGrp="1"/>
          </p:cNvSpPr>
          <p:nvPr>
            <p:ph idx="1"/>
          </p:nvPr>
        </p:nvSpPr>
        <p:spPr/>
        <p:txBody>
          <a:bodyPr>
            <a:normAutofit/>
          </a:bodyPr>
          <a:lstStyle/>
          <a:p>
            <a:pPr marL="0" indent="0">
              <a:buNone/>
            </a:pPr>
            <a:r>
              <a:rPr lang="en-US" dirty="0"/>
              <a:t>The ability to “think about thinking”</a:t>
            </a:r>
          </a:p>
          <a:p>
            <a:r>
              <a:rPr lang="en-US" dirty="0"/>
              <a:t>Monitoring and evaluating your thought processes, understanding, and performance across different situations</a:t>
            </a:r>
          </a:p>
          <a:p>
            <a:r>
              <a:rPr lang="en-US" dirty="0"/>
              <a:t>Closely connected to self-regulation </a:t>
            </a:r>
          </a:p>
          <a:p>
            <a:r>
              <a:rPr lang="en-US" dirty="0"/>
              <a:t>Critical in developing effective plans and evaluating progress</a:t>
            </a:r>
          </a:p>
          <a:p>
            <a:r>
              <a:rPr lang="en-US" dirty="0"/>
              <a:t>Knowledge, abilities, biases</a:t>
            </a:r>
          </a:p>
          <a:p>
            <a:r>
              <a:rPr lang="en-US" dirty="0"/>
              <a:t>Monitoring and control</a:t>
            </a:r>
          </a:p>
          <a:p>
            <a:endParaRPr lang="en-US" dirty="0"/>
          </a:p>
        </p:txBody>
      </p:sp>
    </p:spTree>
    <p:extLst>
      <p:ext uri="{BB962C8B-B14F-4D97-AF65-F5344CB8AC3E}">
        <p14:creationId xmlns:p14="http://schemas.microsoft.com/office/powerpoint/2010/main" val="19911608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Thinking About Thinking</a:t>
            </a:r>
            <a:endParaRPr sz="4800" dirty="0"/>
          </a:p>
        </p:txBody>
      </p:sp>
      <p:sp>
        <p:nvSpPr>
          <p:cNvPr id="2" name="Content Placeholder 1">
            <a:extLst>
              <a:ext uri="{FF2B5EF4-FFF2-40B4-BE49-F238E27FC236}">
                <a16:creationId xmlns:a16="http://schemas.microsoft.com/office/drawing/2014/main" id="{D837FF3F-7842-4EEB-8C7A-2FC622F80D8E}"/>
              </a:ext>
            </a:extLst>
          </p:cNvPr>
          <p:cNvSpPr>
            <a:spLocks noGrp="1"/>
          </p:cNvSpPr>
          <p:nvPr>
            <p:ph idx="1"/>
          </p:nvPr>
        </p:nvSpPr>
        <p:spPr/>
        <p:txBody>
          <a:bodyPr>
            <a:normAutofit/>
          </a:bodyPr>
          <a:lstStyle/>
          <a:p>
            <a:pPr marL="0" indent="0">
              <a:buNone/>
            </a:pPr>
            <a:r>
              <a:rPr lang="en-US" dirty="0"/>
              <a:t>To improve metacognitive skills:</a:t>
            </a:r>
          </a:p>
          <a:p>
            <a:r>
              <a:rPr lang="en-US" dirty="0"/>
              <a:t>Develop metacognitive knowledge by becoming more aware of strategies, assumptions, and biases</a:t>
            </a:r>
          </a:p>
          <a:p>
            <a:r>
              <a:rPr lang="en-US" dirty="0"/>
              <a:t>Develop metacognitive monitoring processes by connecting strategies, biases, and assumptions</a:t>
            </a:r>
          </a:p>
          <a:p>
            <a:r>
              <a:rPr lang="en-US" dirty="0"/>
              <a:t>Develop metacognitive control strategies by altering thought processes or behavior when you find you are not on track</a:t>
            </a:r>
          </a:p>
          <a:p>
            <a:endParaRPr lang="en-US" dirty="0"/>
          </a:p>
        </p:txBody>
      </p:sp>
    </p:spTree>
    <p:extLst>
      <p:ext uri="{BB962C8B-B14F-4D97-AF65-F5344CB8AC3E}">
        <p14:creationId xmlns:p14="http://schemas.microsoft.com/office/powerpoint/2010/main" val="3081161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sp useBgFill="1">
        <p:nvSpPr>
          <p:cNvPr id="149" name="Rectangle 148">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3" name="Google Shape;143;p5"/>
          <p:cNvSpPr txBox="1">
            <a:spLocks noGrp="1"/>
          </p:cNvSpPr>
          <p:nvPr>
            <p:ph type="title"/>
          </p:nvPr>
        </p:nvSpPr>
        <p:spPr>
          <a:xfrm>
            <a:off x="1179226" y="1280679"/>
            <a:ext cx="9833548" cy="1325563"/>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accent1"/>
              </a:buClr>
              <a:buSzPts val="4000"/>
              <a:buFont typeface="Arial"/>
              <a:buNone/>
            </a:pPr>
            <a:r>
              <a:rPr lang="en-US" sz="3600">
                <a:solidFill>
                  <a:schemeClr val="tx2"/>
                </a:solidFill>
              </a:rPr>
              <a:t>What is Consciousness?</a:t>
            </a:r>
          </a:p>
        </p:txBody>
      </p:sp>
      <p:grpSp>
        <p:nvGrpSpPr>
          <p:cNvPr id="153" name="Group 152">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54" name="Freeform: Shape 153">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Shape 155">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Google Shape;144;p5"/>
          <p:cNvSpPr txBox="1">
            <a:spLocks noGrp="1"/>
          </p:cNvSpPr>
          <p:nvPr>
            <p:ph idx="1"/>
          </p:nvPr>
        </p:nvSpPr>
        <p:spPr>
          <a:xfrm>
            <a:off x="1179226" y="2890979"/>
            <a:ext cx="9833548" cy="3462524"/>
          </a:xfrm>
          <a:prstGeom prst="rect">
            <a:avLst/>
          </a:prstGeom>
        </p:spPr>
        <p:txBody>
          <a:bodyPr spcFirstLastPara="1" lIns="91425" tIns="45700" rIns="91425" bIns="45700" anchorCtr="0">
            <a:normAutofit/>
          </a:bodyPr>
          <a:lstStyle/>
          <a:p>
            <a:r>
              <a:rPr lang="en-US" sz="2400" dirty="0"/>
              <a:t>This awareness is subjective and unique to you. If you can describe something you are experiencing in words, then it is part of your consciousness. </a:t>
            </a:r>
          </a:p>
          <a:p>
            <a:r>
              <a:rPr lang="en-US" sz="2400" dirty="0"/>
              <a:t>Your conscious experiences are constantly shifting and changing. For example, in one moment, you may be focused on reading this </a:t>
            </a:r>
            <a:r>
              <a:rPr lang="en-US" sz="2400" dirty="0" err="1"/>
              <a:t>powerpoint</a:t>
            </a:r>
            <a:r>
              <a:rPr lang="en-US" sz="2400" dirty="0"/>
              <a:t>. Your consciousness may then shift to the memory of a conversation you had earlier with a classmate. Next, you might notice how uncomfortable your chair is, or maybe you are mentally planning dinner. </a:t>
            </a:r>
          </a:p>
          <a:p>
            <a:pPr marL="122237" marR="0" lvl="0" indent="0" defTabSz="914400" rtl="0" eaLnBrk="1" fontAlgn="base" latinLnBrk="0" hangingPunct="1">
              <a:spcBef>
                <a:spcPts val="624"/>
              </a:spcBef>
              <a:spcAft>
                <a:spcPct val="0"/>
              </a:spcAft>
              <a:buClr>
                <a:srgbClr val="004A78"/>
              </a:buClr>
              <a:buSzTx/>
              <a:buFont typeface="Arial" panose="020B0604020202020204" pitchFamily="34" charset="0"/>
              <a:buNone/>
              <a:tabLst/>
              <a:defRPr/>
            </a:pPr>
            <a:endParaRPr lang="en-US" sz="1800" dirty="0">
              <a:solidFill>
                <a:schemeClr val="tx2"/>
              </a:solidFill>
            </a:endParaRPr>
          </a:p>
        </p:txBody>
      </p:sp>
      <p:grpSp>
        <p:nvGrpSpPr>
          <p:cNvPr id="159" name="Group 158">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60" name="Freeform: Shape 159">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Shape 161">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Shape 162">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14347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Self-Assessment</a:t>
            </a:r>
            <a:endParaRPr dirty="0"/>
          </a:p>
        </p:txBody>
      </p:sp>
      <p:sp>
        <p:nvSpPr>
          <p:cNvPr id="150" name="Google Shape;150;p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Can you define consciousness and distinguish between disordered and altered states of consciousness? </a:t>
            </a:r>
          </a:p>
          <a:p>
            <a:pPr marL="0" marR="0" lvl="0" indent="0" algn="l" defTabSz="914400" rtl="0" eaLnBrk="1" fontAlgn="base" latinLnBrk="0" hangingPunct="1">
              <a:lnSpc>
                <a:spcPct val="100000"/>
              </a:lnSpc>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Describe how mindfulness works, and compare it to meditation.</a:t>
            </a:r>
          </a:p>
          <a:p>
            <a:pPr marL="0" marR="0" lvl="0" indent="0" algn="l" defTabSz="914400" rtl="0" eaLnBrk="1" fontAlgn="base" latinLnBrk="0" hangingPunct="1">
              <a:lnSpc>
                <a:spcPct val="100000"/>
              </a:lnSpc>
              <a:buClrTx/>
              <a:buSzTx/>
              <a:buFont typeface="Arial" panose="020B0604020202020204" pitchFamily="34" charset="0"/>
              <a:buNone/>
              <a:tabLst/>
              <a:defRPr/>
            </a:pPr>
            <a:r>
              <a:rPr lang="en-US" kern="1200" dirty="0">
                <a:latin typeface="Arial" charset="0"/>
                <a:cs typeface="Arial" charset="0"/>
              </a:rPr>
              <a:t>What are the stages of sleep, and how can you improve your sleep?</a:t>
            </a:r>
          </a:p>
          <a:p>
            <a:pPr marL="0" marR="0" lvl="0" indent="0" algn="l" defTabSz="914400" rtl="0" eaLnBrk="1" fontAlgn="base" latinLnBrk="0" hangingPunct="1">
              <a:lnSpc>
                <a:spcPct val="100000"/>
              </a:lnSpc>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Can you </a:t>
            </a:r>
            <a:r>
              <a:rPr lang="en-US" kern="1200" dirty="0">
                <a:latin typeface="Arial" charset="0"/>
                <a:cs typeface="Arial" charset="0"/>
              </a:rPr>
              <a:t>compare theories of sleep and describe five sleep disorders?</a:t>
            </a:r>
          </a:p>
          <a:p>
            <a:pPr marL="0" marR="0" lvl="0" indent="0" algn="l" defTabSz="914400" rtl="0" eaLnBrk="1" fontAlgn="base" latinLnBrk="0" hangingPunct="1">
              <a:lnSpc>
                <a:spcPct val="100000"/>
              </a:lnSpc>
              <a:buClrTx/>
              <a:buSzTx/>
              <a:buFont typeface="Arial" panose="020B0604020202020204" pitchFamily="34" charset="0"/>
              <a:buNone/>
              <a:tabLst/>
              <a:defRPr/>
            </a:pPr>
            <a:r>
              <a:rPr lang="en-US" kern="1200" dirty="0">
                <a:latin typeface="Arial" charset="0"/>
                <a:cs typeface="Arial" charset="0"/>
              </a:rPr>
              <a:t>Can you compare the three major classes of drugs used to alter consciousness and identify common drugs in each category? </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1293057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(1 of 3)</a:t>
            </a:r>
            <a:endParaRPr dirty="0"/>
          </a:p>
        </p:txBody>
      </p:sp>
      <p:sp>
        <p:nvSpPr>
          <p:cNvPr id="111" name="Google Shape;111;p7"/>
          <p:cNvSpPr txBox="1">
            <a:spLocks noGrp="1"/>
          </p:cNvSpPr>
          <p:nvPr>
            <p:ph idx="1"/>
          </p:nvPr>
        </p:nvSpPr>
        <p:spPr>
          <a:xfrm>
            <a:off x="476843" y="1690692"/>
            <a:ext cx="11241915" cy="4694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SzPts val="2400"/>
            </a:pPr>
            <a:r>
              <a:rPr lang="en-US" dirty="0"/>
              <a:t>Define consciousness.</a:t>
            </a:r>
          </a:p>
          <a:p>
            <a:pPr>
              <a:spcBef>
                <a:spcPts val="1800"/>
              </a:spcBef>
              <a:spcAft>
                <a:spcPts val="0"/>
              </a:spcAft>
              <a:buSzPts val="2400"/>
            </a:pPr>
            <a:r>
              <a:rPr lang="en-US" dirty="0"/>
              <a:t>Distinguish between disordered states of consciousness and altered states of consciousness.</a:t>
            </a:r>
          </a:p>
          <a:p>
            <a:pPr>
              <a:spcBef>
                <a:spcPts val="1800"/>
              </a:spcBef>
              <a:spcAft>
                <a:spcPts val="0"/>
              </a:spcAft>
              <a:buSzPts val="2400"/>
            </a:pPr>
            <a:r>
              <a:rPr lang="en-US" dirty="0"/>
              <a:t>Describe how hypnosis works, distinguishing between state and nonstate theories of hypnosis.</a:t>
            </a:r>
          </a:p>
          <a:p>
            <a:pPr>
              <a:spcBef>
                <a:spcPts val="1800"/>
              </a:spcBef>
              <a:spcAft>
                <a:spcPts val="0"/>
              </a:spcAft>
              <a:buSzPts val="2400"/>
            </a:pPr>
            <a:r>
              <a:rPr lang="en-US" dirty="0"/>
              <a:t>Describe how meditation works, distinguishing between mindfulness and concentrative meditation.</a:t>
            </a:r>
          </a:p>
          <a:p>
            <a:pPr>
              <a:spcBef>
                <a:spcPts val="1800"/>
              </a:spcBef>
              <a:spcAft>
                <a:spcPts val="0"/>
              </a:spcAft>
              <a:buSzPts val="2400"/>
            </a:pPr>
            <a:r>
              <a:rPr lang="en-US" dirty="0"/>
              <a:t>Describe the typical pattern of sleeping and waking.</a:t>
            </a:r>
          </a:p>
          <a:p>
            <a:pPr marL="228600" lvl="0" indent="-76200" algn="l" rtl="0">
              <a:lnSpc>
                <a:spcPct val="100000"/>
              </a:lnSpc>
              <a:spcBef>
                <a:spcPts val="1800"/>
              </a:spcBef>
              <a:spcAft>
                <a:spcPts val="800"/>
              </a:spcAft>
              <a:buSzPts val="2400"/>
              <a:buNone/>
            </a:pP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(2 of 3)</a:t>
            </a:r>
            <a:endParaRPr dirty="0"/>
          </a:p>
        </p:txBody>
      </p:sp>
      <p:sp>
        <p:nvSpPr>
          <p:cNvPr id="111" name="Google Shape;111;p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SzPts val="2400"/>
            </a:pPr>
            <a:r>
              <a:rPr lang="en-US" dirty="0"/>
              <a:t>Describe NREM (non-REM) sleep, including its function and four stages.</a:t>
            </a:r>
          </a:p>
          <a:p>
            <a:pPr>
              <a:spcBef>
                <a:spcPts val="1800"/>
              </a:spcBef>
              <a:spcAft>
                <a:spcPts val="0"/>
              </a:spcAft>
              <a:buSzPts val="2400"/>
            </a:pPr>
            <a:r>
              <a:rPr lang="en-US" dirty="0"/>
              <a:t>Describe REM sleep and its function.</a:t>
            </a:r>
          </a:p>
          <a:p>
            <a:pPr>
              <a:spcBef>
                <a:spcPts val="1800"/>
              </a:spcBef>
              <a:spcAft>
                <a:spcPts val="0"/>
              </a:spcAft>
              <a:buSzPts val="2400"/>
            </a:pPr>
            <a:r>
              <a:rPr lang="en-US" dirty="0"/>
              <a:t>Explain why we need to sleep, and the consequences of not sleeping.</a:t>
            </a:r>
          </a:p>
          <a:p>
            <a:pPr>
              <a:spcBef>
                <a:spcPts val="1800"/>
              </a:spcBef>
              <a:spcAft>
                <a:spcPts val="0"/>
              </a:spcAft>
              <a:buSzPts val="2400"/>
            </a:pPr>
            <a:r>
              <a:rPr lang="en-US" dirty="0"/>
              <a:t>Name and briefly describe the three theories of dreaming.</a:t>
            </a:r>
          </a:p>
          <a:p>
            <a:pPr>
              <a:spcBef>
                <a:spcPts val="1800"/>
              </a:spcBef>
              <a:spcAft>
                <a:spcPts val="0"/>
              </a:spcAft>
              <a:buSzPts val="2400"/>
            </a:pPr>
            <a:r>
              <a:rPr lang="en-US" dirty="0"/>
              <a:t>Outline five sleep disorders.</a:t>
            </a:r>
          </a:p>
          <a:p>
            <a:pPr>
              <a:spcBef>
                <a:spcPts val="1800"/>
              </a:spcBef>
              <a:spcAft>
                <a:spcPts val="0"/>
              </a:spcAft>
              <a:buSzPts val="2400"/>
            </a:pPr>
            <a:r>
              <a:rPr lang="en-US" dirty="0"/>
              <a:t>Explain the action of a psychoactive drug, and distinguish between recreational and instrumental drug use.</a:t>
            </a: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31045157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(3 of 3)</a:t>
            </a:r>
            <a:endParaRPr dirty="0"/>
          </a:p>
        </p:txBody>
      </p:sp>
      <p:sp>
        <p:nvSpPr>
          <p:cNvPr id="111" name="Google Shape;111;p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Outline three reasons for drug abuse. </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Name five common stimulants.</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Name five common depressants.</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Name two common hallucinogens.</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Define metacognition, and describe its three elements.</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Create a plan to improve your own metacognitive skills.</a:t>
            </a: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10641610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lose-up of a person's head&#10;&#10;Description automatically generated">
            <a:extLst>
              <a:ext uri="{FF2B5EF4-FFF2-40B4-BE49-F238E27FC236}">
                <a16:creationId xmlns:a16="http://schemas.microsoft.com/office/drawing/2014/main" id="{034E5F37-1F09-EF6F-1CA9-3A7FDDA19FCD}"/>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2D1E6B-D218-7A40-B0B2-F1760C2F40C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End of Chapter 5</a:t>
            </a:r>
          </a:p>
        </p:txBody>
      </p:sp>
      <p:cxnSp>
        <p:nvCxnSpPr>
          <p:cNvPr id="17"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22A76BE-0BF9-5FD9-EF5B-D650884F43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6D22F896-40B5-4ADD-8801-0D06FADFA095}" type="slidenum">
              <a:rPr lang="en-US" kern="1200">
                <a:solidFill>
                  <a:srgbClr val="FFFFFF"/>
                </a:solidFill>
                <a:latin typeface="+mn-lt"/>
                <a:ea typeface="+mn-ea"/>
                <a:cs typeface="+mn-cs"/>
              </a:rPr>
              <a:pPr defTabSz="457200">
                <a:spcAft>
                  <a:spcPts val="600"/>
                </a:spcAft>
              </a:pPr>
              <a:t>94</a:t>
            </a:fld>
            <a:endParaRPr lang="en-US" kern="1200">
              <a:solidFill>
                <a:srgbClr val="FFFFFF"/>
              </a:solidFill>
              <a:latin typeface="+mn-lt"/>
              <a:ea typeface="+mn-ea"/>
              <a:cs typeface="+mn-cs"/>
            </a:endParaRPr>
          </a:p>
        </p:txBody>
      </p:sp>
    </p:spTree>
    <p:extLst>
      <p:ext uri="{BB962C8B-B14F-4D97-AF65-F5344CB8AC3E}">
        <p14:creationId xmlns:p14="http://schemas.microsoft.com/office/powerpoint/2010/main" val="4132840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ptimized Template Master">
  <a:themeElements>
    <a:clrScheme name="Cengage">
      <a:dk1>
        <a:srgbClr val="53565A"/>
      </a:dk1>
      <a:lt1>
        <a:srgbClr val="FFFFFF"/>
      </a:lt1>
      <a:dk2>
        <a:srgbClr val="003865"/>
      </a:dk2>
      <a:lt2>
        <a:srgbClr val="E7E6E6"/>
      </a:lt2>
      <a:accent1>
        <a:srgbClr val="003865"/>
      </a:accent1>
      <a:accent2>
        <a:srgbClr val="0085CA"/>
      </a:accent2>
      <a:accent3>
        <a:srgbClr val="E0004D"/>
      </a:accent3>
      <a:accent4>
        <a:srgbClr val="FC4C02"/>
      </a:accent4>
      <a:accent5>
        <a:srgbClr val="F2A900"/>
      </a:accent5>
      <a:accent6>
        <a:srgbClr val="92278F"/>
      </a:accent6>
      <a:hlink>
        <a:srgbClr val="0563C1"/>
      </a:hlink>
      <a:folHlink>
        <a:srgbClr val="9227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11y_PPT_Template_Cengage_020221.pptx" id="{62A8FB47-AEAE-448A-A9EC-2B57E950A883}" vid="{DA52BCA4-C454-45F1-8147-C38687C750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1505</TotalTime>
  <Words>6571</Words>
  <Application>Microsoft Office PowerPoint</Application>
  <PresentationFormat>Widescreen</PresentationFormat>
  <Paragraphs>538</Paragraphs>
  <Slides>94</Slides>
  <Notes>77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Arial</vt:lpstr>
      <vt:lpstr>Arial</vt:lpstr>
      <vt:lpstr>Calibri</vt:lpstr>
      <vt:lpstr>Calibri Light</vt:lpstr>
      <vt:lpstr>Noto Sans Symbols</vt:lpstr>
      <vt:lpstr>Summer Font</vt:lpstr>
      <vt:lpstr>Wingdings</vt:lpstr>
      <vt:lpstr>Optimized Template Master</vt:lpstr>
      <vt:lpstr>Office Theme</vt:lpstr>
      <vt:lpstr>Introduction to Psychology PSY 132                    Chapter 5, 16th Edition</vt:lpstr>
      <vt:lpstr>Icebreaker: Pair-Share</vt:lpstr>
      <vt:lpstr>Chapter Objectives (1 of 3)</vt:lpstr>
      <vt:lpstr>Chapter Objectives (2 of 3)</vt:lpstr>
      <vt:lpstr>Chapter Objectives (3 of 3)</vt:lpstr>
      <vt:lpstr>Unit 1</vt:lpstr>
      <vt:lpstr>Consciousness</vt:lpstr>
      <vt:lpstr>What is Consciousness?</vt:lpstr>
      <vt:lpstr>What is Consciousness?</vt:lpstr>
      <vt:lpstr>What is Consciousness?</vt:lpstr>
      <vt:lpstr>What is Consciousness?</vt:lpstr>
      <vt:lpstr>Functions of Consciousness</vt:lpstr>
      <vt:lpstr>Changes in Consciousness</vt:lpstr>
      <vt:lpstr>Changes in Consciousness</vt:lpstr>
      <vt:lpstr>How we Achieve an Altered State of Consciousness</vt:lpstr>
      <vt:lpstr>Unit 2</vt:lpstr>
      <vt:lpstr>PowerPoint Presentation</vt:lpstr>
      <vt:lpstr>How Hypnosis Works</vt:lpstr>
      <vt:lpstr>Hypnosis</vt:lpstr>
      <vt:lpstr>How Hypnosis Works</vt:lpstr>
      <vt:lpstr>How Hypnosis Works</vt:lpstr>
      <vt:lpstr>How Hypnosis Works</vt:lpstr>
      <vt:lpstr>How Hypnosis Works</vt:lpstr>
      <vt:lpstr>How Hypnosis Works</vt:lpstr>
      <vt:lpstr>How Hypnosis Works</vt:lpstr>
      <vt:lpstr>Effects of Hypnosis</vt:lpstr>
      <vt:lpstr>Meditation</vt:lpstr>
      <vt:lpstr>Meditation</vt:lpstr>
      <vt:lpstr>Mindfulness Meditation</vt:lpstr>
      <vt:lpstr>Meditation</vt:lpstr>
      <vt:lpstr>Meditation</vt:lpstr>
      <vt:lpstr>Concentrative Meditation</vt:lpstr>
      <vt:lpstr>Concentrative Meditation</vt:lpstr>
      <vt:lpstr>Concentrative Meditation</vt:lpstr>
      <vt:lpstr>The Relaxation Response</vt:lpstr>
      <vt:lpstr>Unit 3</vt:lpstr>
      <vt:lpstr>Sleep Patterns</vt:lpstr>
      <vt:lpstr>Sleep Patterns</vt:lpstr>
      <vt:lpstr>Sleep Patterns</vt:lpstr>
      <vt:lpstr>Sleep Patterns</vt:lpstr>
      <vt:lpstr>The Stages of Sleep</vt:lpstr>
      <vt:lpstr>REM and Non-REM Sleep</vt:lpstr>
      <vt:lpstr>Non-REM Sleep</vt:lpstr>
      <vt:lpstr>Non-REM Sleep</vt:lpstr>
      <vt:lpstr>Non-REM Sleep</vt:lpstr>
      <vt:lpstr>Non-REM Sleep</vt:lpstr>
      <vt:lpstr>Non-REM Sleep</vt:lpstr>
      <vt:lpstr>Non-REM Sleep</vt:lpstr>
      <vt:lpstr>REM Sleep and Dreaming</vt:lpstr>
      <vt:lpstr>REM Sleep and Dreaming</vt:lpstr>
      <vt:lpstr>The Need for Sleep</vt:lpstr>
      <vt:lpstr>The Need for Sleep</vt:lpstr>
      <vt:lpstr>The Need for Sleep</vt:lpstr>
      <vt:lpstr>Psychodynamic Dream Theory</vt:lpstr>
      <vt:lpstr>Psychodynamic Dream Theory</vt:lpstr>
      <vt:lpstr>Psychodynamic Dream Theory</vt:lpstr>
      <vt:lpstr>Psychodynamic Dream Theory</vt:lpstr>
      <vt:lpstr>Psychodynamic Dream Theory</vt:lpstr>
      <vt:lpstr>Psychodynamic Dream Theory</vt:lpstr>
      <vt:lpstr>Psychodynamic Dream Theory</vt:lpstr>
      <vt:lpstr>Psychodynamic Dream Theory</vt:lpstr>
      <vt:lpstr>Dream Theories</vt:lpstr>
      <vt:lpstr>Insomnia Disorder</vt:lpstr>
      <vt:lpstr>Behavioral Remedies for Insomnia</vt:lpstr>
      <vt:lpstr>Other Sleep Disorders</vt:lpstr>
      <vt:lpstr>Other Sleep Disorders</vt:lpstr>
      <vt:lpstr>Other Sleep Disorders</vt:lpstr>
      <vt:lpstr>Other Sleep Disorders</vt:lpstr>
      <vt:lpstr>Knowledge Check Activity 1</vt:lpstr>
      <vt:lpstr>Knowledge Check Activity 1: Answer </vt:lpstr>
      <vt:lpstr>Unit 4</vt:lpstr>
      <vt:lpstr>Drug-Altered Consciousness (1 of 2)</vt:lpstr>
      <vt:lpstr>Drug-Altered Consciousness (2 of 2)</vt:lpstr>
      <vt:lpstr>Reasons for Drug Abuse (1 of 2)</vt:lpstr>
      <vt:lpstr>Reasons for Drug Abuse (2 of 2)</vt:lpstr>
      <vt:lpstr>Stimulants Up, Up, and Away (1 of 3)</vt:lpstr>
      <vt:lpstr>Stimulants Up, Up, and Away (2 of 3)</vt:lpstr>
      <vt:lpstr>Stimulants Up, Up, and Away (3 of 3)</vt:lpstr>
      <vt:lpstr>Depressants: Down and Out (1 of 3)</vt:lpstr>
      <vt:lpstr>Depressants: Down and Out (2 of 3)</vt:lpstr>
      <vt:lpstr>Depressants: Down and Out (3 of 3)</vt:lpstr>
      <vt:lpstr>Think and Write </vt:lpstr>
      <vt:lpstr>Hallucinogens: Tripping the Light Fantastic  (1 of 3)</vt:lpstr>
      <vt:lpstr>Hallucinogens: Tripping the Light Fantastic  (2 of 3)</vt:lpstr>
      <vt:lpstr>Hallucinogens: Tripping the Light Fantastic  (3 of 3)</vt:lpstr>
      <vt:lpstr>Think and Write</vt:lpstr>
      <vt:lpstr>Unit 5</vt:lpstr>
      <vt:lpstr>What Is Metacognition? </vt:lpstr>
      <vt:lpstr>Thinking About Thinking</vt:lpstr>
      <vt:lpstr>Self-Assessment</vt:lpstr>
      <vt:lpstr>Summary (1 of 3)</vt:lpstr>
      <vt:lpstr>Summary (2 of 3)</vt:lpstr>
      <vt:lpstr>Summary (3 of 3)</vt:lpstr>
      <vt:lpstr>End of Chapter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Psychology, 15th Edition</dc:title>
  <dc:creator>Lauren Freestone</dc:creator>
  <cp:lastModifiedBy>Mary Hines</cp:lastModifiedBy>
  <cp:revision>51</cp:revision>
  <dcterms:created xsi:type="dcterms:W3CDTF">2021-05-17T16:39:50Z</dcterms:created>
  <dcterms:modified xsi:type="dcterms:W3CDTF">2023-09-17T17:17:28Z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0x01010025A683995A7B1D46BAE4BA042997DC16</vt:lpwstr>
  </property>
  <property fmtid="{D5CDD505-2E9C-101B-9397-08002B2CF9AE}" pid="3" name="Order">
    <vt:r8>112600</vt:r8>
  </property>
  <property fmtid="{D5CDD505-2E9C-101B-9397-08002B2CF9AE}" pid="4" name="Category">
    <vt:lpwstr>Accessibility</vt:lpwstr>
  </property>
  <property fmtid="{D5CDD505-2E9C-101B-9397-08002B2CF9AE}" pid="5" name="xd_Signature">
    <vt:bool>false</vt:bool>
  </property>
  <property fmtid="{D5CDD505-2E9C-101B-9397-08002B2CF9AE}" pid="6" name="xd_ProgID">
    <vt:lpwstr/>
  </property>
  <property fmtid="{D5CDD505-2E9C-101B-9397-08002B2CF9AE}" pid="7" name="Document Type">
    <vt:lpwstr>Template</vt:lpwstr>
  </property>
  <property fmtid="{D5CDD505-2E9C-101B-9397-08002B2CF9AE}" pid="8" name="Audience">
    <vt:lpwstr>Content Developer</vt:lpwstr>
  </property>
  <property fmtid="{D5CDD505-2E9C-101B-9397-08002B2CF9AE}" pid="9" name="Department">
    <vt:lpwstr>GPM Training</vt:lpwstr>
  </property>
  <property fmtid="{D5CDD505-2E9C-101B-9397-08002B2CF9AE}" pid="10" name="ComplianceAssetId">
    <vt:lpwstr/>
  </property>
  <property fmtid="{D5CDD505-2E9C-101B-9397-08002B2CF9AE}" pid="11" name="TemplateUrl">
    <vt:lpwstr/>
  </property>
  <property fmtid="{D5CDD505-2E9C-101B-9397-08002B2CF9AE}" pid="12" name="ArticulateGUID">
    <vt:lpwstr>DA3FD099-5DDC-49B7-BC70-6C2871AE2813</vt:lpwstr>
  </property>
  <property fmtid="{D5CDD505-2E9C-101B-9397-08002B2CF9AE}" pid="13" name="ArticulatePath">
    <vt:lpwstr>Presentation3</vt:lpwstr>
  </property>
  <property fmtid="{D5CDD505-2E9C-101B-9397-08002B2CF9AE}" pid="14" name="_SourceUrl">
    <vt:lpwstr/>
  </property>
  <property fmtid="{D5CDD505-2E9C-101B-9397-08002B2CF9AE}" pid="15" name="Status">
    <vt:lpwstr>1. In development</vt:lpwstr>
  </property>
  <property fmtid="{D5CDD505-2E9C-101B-9397-08002B2CF9AE}" pid="16" name="_SharedFileIndex">
    <vt:lpwstr/>
  </property>
</Properties>
</file>