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691" r:id="rId2"/>
    <p:sldMasterId id="2147483684" r:id="rId3"/>
    <p:sldMasterId id="2147483686" r:id="rId4"/>
    <p:sldMasterId id="2147483701" r:id="rId5"/>
  </p:sldMasterIdLst>
  <p:notesMasterIdLst>
    <p:notesMasterId r:id="rId135"/>
  </p:notesMasterIdLst>
  <p:handoutMasterIdLst>
    <p:handoutMasterId r:id="rId136"/>
  </p:handoutMasterIdLst>
  <p:sldIdLst>
    <p:sldId id="750" r:id="rId6"/>
    <p:sldId id="751" r:id="rId7"/>
    <p:sldId id="752" r:id="rId8"/>
    <p:sldId id="755" r:id="rId9"/>
    <p:sldId id="1059" r:id="rId10"/>
    <p:sldId id="1081" r:id="rId11"/>
    <p:sldId id="1082" r:id="rId12"/>
    <p:sldId id="1083" r:id="rId13"/>
    <p:sldId id="1060" r:id="rId14"/>
    <p:sldId id="1061" r:id="rId15"/>
    <p:sldId id="1062" r:id="rId16"/>
    <p:sldId id="957" r:id="rId17"/>
    <p:sldId id="958" r:id="rId18"/>
    <p:sldId id="959" r:id="rId19"/>
    <p:sldId id="960" r:id="rId20"/>
    <p:sldId id="961" r:id="rId21"/>
    <p:sldId id="1050" r:id="rId22"/>
    <p:sldId id="962" r:id="rId23"/>
    <p:sldId id="963" r:id="rId24"/>
    <p:sldId id="965" r:id="rId25"/>
    <p:sldId id="918" r:id="rId26"/>
    <p:sldId id="966" r:id="rId27"/>
    <p:sldId id="967" r:id="rId28"/>
    <p:sldId id="968" r:id="rId29"/>
    <p:sldId id="969" r:id="rId30"/>
    <p:sldId id="970" r:id="rId31"/>
    <p:sldId id="971" r:id="rId32"/>
    <p:sldId id="972" r:id="rId33"/>
    <p:sldId id="973" r:id="rId34"/>
    <p:sldId id="974" r:id="rId35"/>
    <p:sldId id="975" r:id="rId36"/>
    <p:sldId id="894" r:id="rId37"/>
    <p:sldId id="977" r:id="rId38"/>
    <p:sldId id="982" r:id="rId39"/>
    <p:sldId id="985" r:id="rId40"/>
    <p:sldId id="1084" r:id="rId41"/>
    <p:sldId id="1085" r:id="rId42"/>
    <p:sldId id="989" r:id="rId43"/>
    <p:sldId id="993" r:id="rId44"/>
    <p:sldId id="994" r:id="rId45"/>
    <p:sldId id="1086" r:id="rId46"/>
    <p:sldId id="1087" r:id="rId47"/>
    <p:sldId id="1088" r:id="rId48"/>
    <p:sldId id="995" r:id="rId49"/>
    <p:sldId id="1089" r:id="rId50"/>
    <p:sldId id="1090" r:id="rId51"/>
    <p:sldId id="1063" r:id="rId52"/>
    <p:sldId id="1064" r:id="rId53"/>
    <p:sldId id="1065" r:id="rId54"/>
    <p:sldId id="1066" r:id="rId55"/>
    <p:sldId id="1067" r:id="rId56"/>
    <p:sldId id="996" r:id="rId57"/>
    <p:sldId id="997" r:id="rId58"/>
    <p:sldId id="998" r:id="rId59"/>
    <p:sldId id="999" r:id="rId60"/>
    <p:sldId id="1000" r:id="rId61"/>
    <p:sldId id="1001" r:id="rId62"/>
    <p:sldId id="1002" r:id="rId63"/>
    <p:sldId id="1092" r:id="rId64"/>
    <p:sldId id="1093" r:id="rId65"/>
    <p:sldId id="1091" r:id="rId66"/>
    <p:sldId id="1003" r:id="rId67"/>
    <p:sldId id="1068" r:id="rId68"/>
    <p:sldId id="1069" r:id="rId69"/>
    <p:sldId id="1070" r:id="rId70"/>
    <p:sldId id="1071" r:id="rId71"/>
    <p:sldId id="1072" r:id="rId72"/>
    <p:sldId id="1073" r:id="rId73"/>
    <p:sldId id="1074" r:id="rId74"/>
    <p:sldId id="1075" r:id="rId75"/>
    <p:sldId id="1076" r:id="rId76"/>
    <p:sldId id="1077" r:id="rId77"/>
    <p:sldId id="1004" r:id="rId78"/>
    <p:sldId id="1005" r:id="rId79"/>
    <p:sldId id="1006" r:id="rId80"/>
    <p:sldId id="1008" r:id="rId81"/>
    <p:sldId id="1009" r:id="rId82"/>
    <p:sldId id="1010" r:id="rId83"/>
    <p:sldId id="1078" r:id="rId84"/>
    <p:sldId id="1012" r:id="rId85"/>
    <p:sldId id="1079" r:id="rId86"/>
    <p:sldId id="1080" r:id="rId87"/>
    <p:sldId id="1011" r:id="rId88"/>
    <p:sldId id="1013" r:id="rId89"/>
    <p:sldId id="1014" r:id="rId90"/>
    <p:sldId id="1015" r:id="rId91"/>
    <p:sldId id="1016" r:id="rId92"/>
    <p:sldId id="1017" r:id="rId93"/>
    <p:sldId id="1018" r:id="rId94"/>
    <p:sldId id="1019" r:id="rId95"/>
    <p:sldId id="1020" r:id="rId96"/>
    <p:sldId id="1021" r:id="rId97"/>
    <p:sldId id="1022" r:id="rId98"/>
    <p:sldId id="1023" r:id="rId99"/>
    <p:sldId id="1024" r:id="rId100"/>
    <p:sldId id="1026" r:id="rId101"/>
    <p:sldId id="1027" r:id="rId102"/>
    <p:sldId id="1028" r:id="rId103"/>
    <p:sldId id="1029" r:id="rId104"/>
    <p:sldId id="1030" r:id="rId105"/>
    <p:sldId id="1031" r:id="rId106"/>
    <p:sldId id="1032" r:id="rId107"/>
    <p:sldId id="1035" r:id="rId108"/>
    <p:sldId id="1036" r:id="rId109"/>
    <p:sldId id="1037" r:id="rId110"/>
    <p:sldId id="1038" r:id="rId111"/>
    <p:sldId id="1039" r:id="rId112"/>
    <p:sldId id="1040" r:id="rId113"/>
    <p:sldId id="1041" r:id="rId114"/>
    <p:sldId id="1042" r:id="rId115"/>
    <p:sldId id="1043" r:id="rId116"/>
    <p:sldId id="1044" r:id="rId117"/>
    <p:sldId id="1046" r:id="rId118"/>
    <p:sldId id="1045" r:id="rId119"/>
    <p:sldId id="907" r:id="rId120"/>
    <p:sldId id="1047" r:id="rId121"/>
    <p:sldId id="1048" r:id="rId122"/>
    <p:sldId id="1049" r:id="rId123"/>
    <p:sldId id="936" r:id="rId124"/>
    <p:sldId id="260" r:id="rId125"/>
    <p:sldId id="258" r:id="rId126"/>
    <p:sldId id="1051" r:id="rId127"/>
    <p:sldId id="1052" r:id="rId128"/>
    <p:sldId id="1053" r:id="rId129"/>
    <p:sldId id="1054" r:id="rId130"/>
    <p:sldId id="1055" r:id="rId131"/>
    <p:sldId id="1056" r:id="rId132"/>
    <p:sldId id="1057" r:id="rId133"/>
    <p:sldId id="1058" r:id="rId1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5973D931-3BAC-4F30-9C16-B7461F574E40}">
          <p14:sldIdLst>
            <p14:sldId id="750"/>
            <p14:sldId id="751"/>
            <p14:sldId id="752"/>
            <p14:sldId id="755"/>
            <p14:sldId id="1059"/>
            <p14:sldId id="1081"/>
            <p14:sldId id="1082"/>
            <p14:sldId id="1083"/>
            <p14:sldId id="1060"/>
            <p14:sldId id="1061"/>
            <p14:sldId id="1062"/>
            <p14:sldId id="957"/>
            <p14:sldId id="958"/>
            <p14:sldId id="959"/>
            <p14:sldId id="960"/>
            <p14:sldId id="961"/>
            <p14:sldId id="1050"/>
            <p14:sldId id="962"/>
            <p14:sldId id="963"/>
            <p14:sldId id="965"/>
            <p14:sldId id="918"/>
            <p14:sldId id="966"/>
            <p14:sldId id="967"/>
            <p14:sldId id="968"/>
            <p14:sldId id="969"/>
            <p14:sldId id="970"/>
            <p14:sldId id="971"/>
            <p14:sldId id="972"/>
            <p14:sldId id="973"/>
            <p14:sldId id="974"/>
            <p14:sldId id="975"/>
            <p14:sldId id="894"/>
            <p14:sldId id="977"/>
            <p14:sldId id="982"/>
            <p14:sldId id="985"/>
            <p14:sldId id="1084"/>
            <p14:sldId id="1085"/>
            <p14:sldId id="989"/>
            <p14:sldId id="993"/>
            <p14:sldId id="994"/>
            <p14:sldId id="1086"/>
            <p14:sldId id="1087"/>
            <p14:sldId id="1088"/>
            <p14:sldId id="995"/>
            <p14:sldId id="1089"/>
            <p14:sldId id="1090"/>
            <p14:sldId id="1063"/>
            <p14:sldId id="1064"/>
            <p14:sldId id="1065"/>
            <p14:sldId id="1066"/>
            <p14:sldId id="1067"/>
            <p14:sldId id="996"/>
            <p14:sldId id="997"/>
            <p14:sldId id="998"/>
            <p14:sldId id="999"/>
            <p14:sldId id="1000"/>
            <p14:sldId id="1001"/>
            <p14:sldId id="1002"/>
            <p14:sldId id="1092"/>
            <p14:sldId id="1093"/>
            <p14:sldId id="1091"/>
            <p14:sldId id="1003"/>
            <p14:sldId id="1068"/>
            <p14:sldId id="1069"/>
            <p14:sldId id="1070"/>
            <p14:sldId id="1071"/>
            <p14:sldId id="1072"/>
            <p14:sldId id="1073"/>
            <p14:sldId id="1074"/>
            <p14:sldId id="1075"/>
            <p14:sldId id="1076"/>
            <p14:sldId id="1077"/>
            <p14:sldId id="1004"/>
            <p14:sldId id="1005"/>
            <p14:sldId id="1006"/>
            <p14:sldId id="1008"/>
            <p14:sldId id="1009"/>
            <p14:sldId id="1010"/>
            <p14:sldId id="1078"/>
            <p14:sldId id="1012"/>
            <p14:sldId id="1079"/>
            <p14:sldId id="1080"/>
            <p14:sldId id="1011"/>
            <p14:sldId id="1013"/>
            <p14:sldId id="1014"/>
            <p14:sldId id="1015"/>
            <p14:sldId id="1016"/>
            <p14:sldId id="1017"/>
            <p14:sldId id="1018"/>
            <p14:sldId id="1019"/>
            <p14:sldId id="1020"/>
            <p14:sldId id="1021"/>
            <p14:sldId id="1022"/>
            <p14:sldId id="1023"/>
            <p14:sldId id="1024"/>
            <p14:sldId id="1026"/>
            <p14:sldId id="1027"/>
            <p14:sldId id="1028"/>
            <p14:sldId id="1029"/>
            <p14:sldId id="1030"/>
            <p14:sldId id="1031"/>
            <p14:sldId id="1032"/>
            <p14:sldId id="1035"/>
            <p14:sldId id="1036"/>
            <p14:sldId id="1037"/>
            <p14:sldId id="1038"/>
            <p14:sldId id="1039"/>
            <p14:sldId id="1040"/>
            <p14:sldId id="1041"/>
            <p14:sldId id="1042"/>
            <p14:sldId id="1043"/>
            <p14:sldId id="1044"/>
            <p14:sldId id="1046"/>
            <p14:sldId id="1045"/>
            <p14:sldId id="907"/>
            <p14:sldId id="1047"/>
            <p14:sldId id="1048"/>
            <p14:sldId id="1049"/>
            <p14:sldId id="936"/>
            <p14:sldId id="260"/>
          </p14:sldIdLst>
        </p14:section>
        <p14:section name="Appendix: Image Descriptions for Unsighted Students" id="{9E859B0B-078E-463E-89A6-21C20DD280C4}">
          <p14:sldIdLst>
            <p14:sldId id="258"/>
            <p14:sldId id="1051"/>
            <p14:sldId id="1052"/>
            <p14:sldId id="1053"/>
            <p14:sldId id="1054"/>
            <p14:sldId id="1055"/>
            <p14:sldId id="1056"/>
            <p14:sldId id="1057"/>
            <p14:sldId id="1058"/>
          </p14:sldIdLst>
        </p14:section>
      </p14:sectionLst>
    </p:ext>
    <p:ext uri="{EFAFB233-063F-42B5-8137-9DF3F51BA10A}">
      <p15:sldGuideLst xmlns:p15="http://schemas.microsoft.com/office/powerpoint/2012/main">
        <p15:guide id="2" pos="3264" userDrawn="1">
          <p15:clr>
            <a:srgbClr val="A4A3A4"/>
          </p15:clr>
        </p15:guide>
        <p15:guide id="3" orient="horz" pos="2256" userDrawn="1">
          <p15:clr>
            <a:srgbClr val="A4A3A4"/>
          </p15:clr>
        </p15:guide>
        <p15:guide id="4" pos="56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poren, Laura" initials="CL" lastIdx="4" clrIdx="0">
    <p:extLst>
      <p:ext uri="{19B8F6BF-5375-455C-9EA6-DF929625EA0E}">
        <p15:presenceInfo xmlns:p15="http://schemas.microsoft.com/office/powerpoint/2012/main" userId="S-1-5-21-1645522239-1123561945-839522115-1006658" providerId="AD"/>
      </p:ext>
    </p:extLst>
  </p:cmAuthor>
  <p:cmAuthor id="2" name="Ciporen, Laura" initials="CL [2]" lastIdx="2" clrIdx="1">
    <p:extLst>
      <p:ext uri="{19B8F6BF-5375-455C-9EA6-DF929625EA0E}">
        <p15:presenceInfo xmlns:p15="http://schemas.microsoft.com/office/powerpoint/2012/main" userId="S::laura.ciporen@mheducation.com::567f631f-0624-4179-9d16-569ddce48823" providerId="AD"/>
      </p:ext>
    </p:extLst>
  </p:cmAuthor>
  <p:cmAuthor id="3" name="Shankar prashad" initials="Sp" lastIdx="1" clrIdx="2">
    <p:extLst>
      <p:ext uri="{19B8F6BF-5375-455C-9EA6-DF929625EA0E}">
        <p15:presenceInfo xmlns:p15="http://schemas.microsoft.com/office/powerpoint/2012/main" userId="e2864d378a2e383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E2B0"/>
    <a:srgbClr val="E8F3D9"/>
    <a:srgbClr val="E6E4CC"/>
    <a:srgbClr val="D8D5AF"/>
    <a:srgbClr val="D3EAED"/>
    <a:srgbClr val="E6E6E6"/>
    <a:srgbClr val="A6D6DB"/>
    <a:srgbClr val="D2E8B4"/>
    <a:srgbClr val="C2BD83"/>
    <a:srgbClr val="EFCA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30" autoAdjust="0"/>
    <p:restoredTop sz="93969" autoAdjust="0"/>
  </p:normalViewPr>
  <p:slideViewPr>
    <p:cSldViewPr snapToGrid="0" showGuides="1">
      <p:cViewPr>
        <p:scale>
          <a:sx n="69" d="100"/>
          <a:sy n="69" d="100"/>
        </p:scale>
        <p:origin x="1248" y="48"/>
      </p:cViewPr>
      <p:guideLst>
        <p:guide pos="3264"/>
        <p:guide orient="horz" pos="2256"/>
        <p:guide pos="5640"/>
      </p:guideLst>
    </p:cSldViewPr>
  </p:slideViewPr>
  <p:outlineViewPr>
    <p:cViewPr>
      <p:scale>
        <a:sx n="33" d="100"/>
        <a:sy n="33" d="100"/>
      </p:scale>
      <p:origin x="0" y="-59160"/>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83" d="100"/>
          <a:sy n="83" d="100"/>
        </p:scale>
        <p:origin x="1398" y="108"/>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presProps" Target="presProps.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viewProps" Target="viewProps.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notesMaster" Target="notesMasters/notesMaster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handoutMaster" Target="handoutMasters/handout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4" Type="http://schemas.openxmlformats.org/officeDocument/2006/relationships/slideMaster" Target="slideMasters/slideMaster4.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6"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898FFE-DDD1-4D5D-BB3A-C5401569AF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582E206-4F47-475A-BF46-3E019229D5C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12786D8-3DC7-4655-81E4-EEE1B9861DCE}" type="datetimeFigureOut">
              <a:rPr lang="en-US" smtClean="0"/>
              <a:t>1/22/2024</a:t>
            </a:fld>
            <a:endParaRPr lang="en-US"/>
          </a:p>
        </p:txBody>
      </p:sp>
      <p:sp>
        <p:nvSpPr>
          <p:cNvPr id="4" name="Footer Placeholder 3">
            <a:extLst>
              <a:ext uri="{FF2B5EF4-FFF2-40B4-BE49-F238E27FC236}">
                <a16:creationId xmlns:a16="http://schemas.microsoft.com/office/drawing/2014/main" id="{7414F8CB-BAD5-4382-B591-FE569D758C5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885784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225ED1-19E6-584E-966C-15E70ACDD45D}" type="datetimeFigureOut">
              <a:rPr lang="en-US" smtClean="0"/>
              <a:t>1/22/2024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363CB-6AAF-D04F-B0F4-9CDDC5D29367}" type="slidenum">
              <a:rPr lang="en-US" smtClean="0"/>
              <a:t>‹#›</a:t>
            </a:fld>
            <a:endParaRPr lang="en-US"/>
          </a:p>
        </p:txBody>
      </p:sp>
    </p:spTree>
    <p:extLst>
      <p:ext uri="{BB962C8B-B14F-4D97-AF65-F5344CB8AC3E}">
        <p14:creationId xmlns:p14="http://schemas.microsoft.com/office/powerpoint/2010/main" val="437538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21</a:t>
            </a:fld>
            <a:endParaRPr lang="en-US"/>
          </a:p>
        </p:txBody>
      </p:sp>
    </p:spTree>
    <p:extLst>
      <p:ext uri="{BB962C8B-B14F-4D97-AF65-F5344CB8AC3E}">
        <p14:creationId xmlns:p14="http://schemas.microsoft.com/office/powerpoint/2010/main" val="3473070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5363CB-6AAF-D04F-B0F4-9CDDC5D29367}" type="slidenum">
              <a:rPr lang="en-US" smtClean="0"/>
              <a:t>120</a:t>
            </a:fld>
            <a:endParaRPr lang="en-US"/>
          </a:p>
        </p:txBody>
      </p:sp>
    </p:spTree>
    <p:extLst>
      <p:ext uri="{BB962C8B-B14F-4D97-AF65-F5344CB8AC3E}">
        <p14:creationId xmlns:p14="http://schemas.microsoft.com/office/powerpoint/2010/main" val="1467704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5363CB-6AAF-D04F-B0F4-9CDDC5D29367}" type="slidenum">
              <a:rPr lang="en-US" smtClean="0"/>
              <a:t>121</a:t>
            </a:fld>
            <a:endParaRPr lang="en-US"/>
          </a:p>
        </p:txBody>
      </p:sp>
    </p:spTree>
    <p:extLst>
      <p:ext uri="{BB962C8B-B14F-4D97-AF65-F5344CB8AC3E}">
        <p14:creationId xmlns:p14="http://schemas.microsoft.com/office/powerpoint/2010/main" val="4131225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32</a:t>
            </a:fld>
            <a:endParaRPr lang="en-US"/>
          </a:p>
        </p:txBody>
      </p:sp>
    </p:spTree>
    <p:extLst>
      <p:ext uri="{BB962C8B-B14F-4D97-AF65-F5344CB8AC3E}">
        <p14:creationId xmlns:p14="http://schemas.microsoft.com/office/powerpoint/2010/main" val="3714558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34</a:t>
            </a:fld>
            <a:endParaRPr lang="en-US"/>
          </a:p>
        </p:txBody>
      </p:sp>
    </p:spTree>
    <p:extLst>
      <p:ext uri="{BB962C8B-B14F-4D97-AF65-F5344CB8AC3E}">
        <p14:creationId xmlns:p14="http://schemas.microsoft.com/office/powerpoint/2010/main" val="2670927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75</a:t>
            </a:fld>
            <a:endParaRPr lang="en-US"/>
          </a:p>
        </p:txBody>
      </p:sp>
    </p:spTree>
    <p:extLst>
      <p:ext uri="{BB962C8B-B14F-4D97-AF65-F5344CB8AC3E}">
        <p14:creationId xmlns:p14="http://schemas.microsoft.com/office/powerpoint/2010/main" val="4132784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95</a:t>
            </a:fld>
            <a:endParaRPr lang="en-US"/>
          </a:p>
        </p:txBody>
      </p:sp>
    </p:spTree>
    <p:extLst>
      <p:ext uri="{BB962C8B-B14F-4D97-AF65-F5344CB8AC3E}">
        <p14:creationId xmlns:p14="http://schemas.microsoft.com/office/powerpoint/2010/main" val="2473834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106</a:t>
            </a:fld>
            <a:endParaRPr lang="en-US"/>
          </a:p>
        </p:txBody>
      </p:sp>
    </p:spTree>
    <p:extLst>
      <p:ext uri="{BB962C8B-B14F-4D97-AF65-F5344CB8AC3E}">
        <p14:creationId xmlns:p14="http://schemas.microsoft.com/office/powerpoint/2010/main" val="4271509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113</a:t>
            </a:fld>
            <a:endParaRPr lang="en-US"/>
          </a:p>
        </p:txBody>
      </p:sp>
    </p:spTree>
    <p:extLst>
      <p:ext uri="{BB962C8B-B14F-4D97-AF65-F5344CB8AC3E}">
        <p14:creationId xmlns:p14="http://schemas.microsoft.com/office/powerpoint/2010/main" val="3848088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116</a:t>
            </a:fld>
            <a:endParaRPr lang="en-US"/>
          </a:p>
        </p:txBody>
      </p:sp>
    </p:spTree>
    <p:extLst>
      <p:ext uri="{BB962C8B-B14F-4D97-AF65-F5344CB8AC3E}">
        <p14:creationId xmlns:p14="http://schemas.microsoft.com/office/powerpoint/2010/main" val="3458478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119</a:t>
            </a:fld>
            <a:endParaRPr lang="en-US"/>
          </a:p>
        </p:txBody>
      </p:sp>
    </p:spTree>
    <p:extLst>
      <p:ext uri="{BB962C8B-B14F-4D97-AF65-F5344CB8AC3E}">
        <p14:creationId xmlns:p14="http://schemas.microsoft.com/office/powerpoint/2010/main" val="3282050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346105" y="2099014"/>
            <a:ext cx="3863458"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p:ph type="ctrTitle" hasCustomPrompt="1"/>
          </p:nvPr>
        </p:nvSpPr>
        <p:spPr>
          <a:xfrm>
            <a:off x="621792" y="3140014"/>
            <a:ext cx="2788920" cy="1157665"/>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p:ph type="subTitle" idx="1" hasCustomPrompt="1"/>
          </p:nvPr>
        </p:nvSpPr>
        <p:spPr>
          <a:xfrm>
            <a:off x="621792" y="4261103"/>
            <a:ext cx="2788920" cy="612821"/>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621792" y="5093208"/>
            <a:ext cx="2788920" cy="576185"/>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id="{8AC4EEC4-5547-4185-92E7-A6CAF888043F}"/>
              </a:ext>
            </a:extLst>
          </p:cNvPr>
          <p:cNvSpPr>
            <a:spLocks noGrp="1"/>
          </p:cNvSpPr>
          <p:nvPr>
            <p:ph type="ftr" sz="quarter" idx="12"/>
          </p:nvPr>
        </p:nvSpPr>
        <p:spPr>
          <a:xfrm>
            <a:off x="0" y="6478438"/>
            <a:ext cx="9144000" cy="374266"/>
          </a:xfrm>
        </p:spPr>
        <p:txBody>
          <a:bodyPr/>
          <a:lstStyle>
            <a:lvl1pPr algn="ctr">
              <a:defRPr>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1001655917"/>
      </p:ext>
    </p:extLst>
  </p:cSld>
  <p:clrMapOvr>
    <a:masterClrMapping/>
  </p:clrMapOvr>
  <p:extLst>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with Third as Acc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457200" y="228600"/>
            <a:ext cx="8229600" cy="1069848"/>
          </a:xfrm>
          <a:prstGeom prst="rect">
            <a:avLst/>
          </a:prstGeom>
        </p:spPr>
        <p:txBody>
          <a:bodyPr anchor="ct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457200" y="1417320"/>
            <a:ext cx="8229600" cy="28380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57200" y="4343400"/>
            <a:ext cx="5791200" cy="1905000"/>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22432755-BCF5-451F-968D-CFFD10D87BE2}"/>
              </a:ext>
            </a:extLst>
          </p:cNvPr>
          <p:cNvSpPr>
            <a:spLocks noGrp="1"/>
          </p:cNvSpPr>
          <p:nvPr>
            <p:ph sz="quarter" idx="15" hasCustomPrompt="1"/>
          </p:nvPr>
        </p:nvSpPr>
        <p:spPr>
          <a:xfrm>
            <a:off x="6400800" y="4343400"/>
            <a:ext cx="2286000" cy="1905000"/>
          </a:xfrm>
        </p:spPr>
        <p:txBody>
          <a:bodyPr/>
          <a:lstStyle>
            <a:lvl1pPr>
              <a:defRPr/>
            </a:lvl1pPr>
          </a:lstStyle>
          <a:p>
            <a:pPr lvl="0"/>
            <a:r>
              <a:rPr lang="en-US" dirty="0"/>
              <a:t>Slide Content 3</a:t>
            </a:r>
          </a:p>
          <a:p>
            <a:pPr lvl="1"/>
            <a:r>
              <a:rPr lang="en-US" dirty="0"/>
              <a:t>Second level</a:t>
            </a:r>
          </a:p>
          <a:p>
            <a:pPr lvl="2"/>
            <a:r>
              <a:rPr lang="en-US" dirty="0"/>
              <a:t>Third level</a:t>
            </a:r>
          </a:p>
        </p:txBody>
      </p:sp>
      <p:sp>
        <p:nvSpPr>
          <p:cNvPr id="13" name="Text Placeholder 12">
            <a:extLst>
              <a:ext uri="{FF2B5EF4-FFF2-40B4-BE49-F238E27FC236}">
                <a16:creationId xmlns:a16="http://schemas.microsoft.com/office/drawing/2014/main" id="{7423436A-02FA-4BFC-A444-01761E233C79}"/>
              </a:ext>
            </a:extLst>
          </p:cNvPr>
          <p:cNvSpPr>
            <a:spLocks noGrp="1"/>
          </p:cNvSpPr>
          <p:nvPr>
            <p:ph type="body" sz="quarter" idx="16"/>
          </p:nvPr>
        </p:nvSpPr>
        <p:spPr>
          <a:xfrm>
            <a:off x="2660904" y="6309360"/>
            <a:ext cx="3831336" cy="283464"/>
          </a:xfrm>
        </p:spPr>
        <p:txBody>
          <a:bodyPr anchor="ctr">
            <a:normAutofit/>
          </a:bodyPr>
          <a:lstStyle>
            <a:lvl1pPr algn="ctr">
              <a:defRPr sz="900"/>
            </a:lvl1pPr>
          </a:lstStyle>
          <a:p>
            <a:pPr lvl="0"/>
            <a:r>
              <a:rPr lang="en-US" dirty="0"/>
              <a:t>Click to edit Master text styles</a:t>
            </a:r>
          </a:p>
        </p:txBody>
      </p:sp>
      <p:sp>
        <p:nvSpPr>
          <p:cNvPr id="15" name="Text Placeholder 14">
            <a:extLst>
              <a:ext uri="{FF2B5EF4-FFF2-40B4-BE49-F238E27FC236}">
                <a16:creationId xmlns:a16="http://schemas.microsoft.com/office/drawing/2014/main" id="{1BFD9718-BDD1-494B-A89E-F4E48CDC9207}"/>
              </a:ext>
            </a:extLst>
          </p:cNvPr>
          <p:cNvSpPr>
            <a:spLocks noGrp="1"/>
          </p:cNvSpPr>
          <p:nvPr>
            <p:ph type="body" sz="quarter" idx="17"/>
          </p:nvPr>
        </p:nvSpPr>
        <p:spPr>
          <a:xfrm>
            <a:off x="1709928" y="6673850"/>
            <a:ext cx="6611112" cy="160338"/>
          </a:xfrm>
        </p:spPr>
        <p:txBody>
          <a:bodyPr>
            <a:noAutofit/>
          </a:bodyPr>
          <a:lstStyle>
            <a:lvl1pPr algn="r">
              <a:defRPr sz="800"/>
            </a:lvl1pPr>
          </a:lstStyle>
          <a:p>
            <a:pPr lvl="0"/>
            <a:r>
              <a:rPr lang="en-US" dirty="0"/>
              <a:t>Click to edit Master text styles</a:t>
            </a:r>
          </a:p>
        </p:txBody>
      </p:sp>
      <p:sp>
        <p:nvSpPr>
          <p:cNvPr id="16" name="Slide Number Placeholder">
            <a:extLst>
              <a:ext uri="{FF2B5EF4-FFF2-40B4-BE49-F238E27FC236}">
                <a16:creationId xmlns:a16="http://schemas.microsoft.com/office/drawing/2014/main" id="{0659A8D7-03B8-4B5B-9471-C7D37F3338C2}"/>
              </a:ext>
            </a:extLst>
          </p:cNvPr>
          <p:cNvSpPr>
            <a:spLocks noGrp="1"/>
          </p:cNvSpPr>
          <p:nvPr>
            <p:ph type="sldNum" sz="quarter" idx="10"/>
          </p:nvPr>
        </p:nvSpPr>
        <p:spPr>
          <a:xfrm>
            <a:off x="8626412" y="6673531"/>
            <a:ext cx="355840"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10000558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457200" y="228600"/>
            <a:ext cx="8229600" cy="1069848"/>
          </a:xfrm>
          <a:prstGeom prst="rect">
            <a:avLst/>
          </a:prstGeom>
        </p:spPr>
        <p:txBody>
          <a:bodyPr anchor="ct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457200" y="1417320"/>
            <a:ext cx="8229600" cy="621792"/>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57200" y="2253477"/>
            <a:ext cx="8229600" cy="621792"/>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457200" y="3089634"/>
            <a:ext cx="8229600" cy="621792"/>
          </a:xfrm>
        </p:spPr>
        <p:txBody>
          <a:bodyPr/>
          <a:lstStyle>
            <a:lvl1pPr>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457200" y="3925791"/>
            <a:ext cx="8229600" cy="621792"/>
          </a:xfrm>
        </p:spPr>
        <p:txBody>
          <a:bodyPr/>
          <a:lstStyle>
            <a:lvl1pPr>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457200" y="4761948"/>
            <a:ext cx="8229600" cy="621792"/>
          </a:xfrm>
        </p:spPr>
        <p:txBody>
          <a:bodyPr/>
          <a:lstStyle>
            <a:lvl1pPr>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457200" y="5598105"/>
            <a:ext cx="8229600" cy="621792"/>
          </a:xfrm>
        </p:spPr>
        <p:txBody>
          <a:bodyPr/>
          <a:lstStyle>
            <a:lvl1pPr>
              <a:defRPr/>
            </a:lvl1pPr>
          </a:lstStyle>
          <a:p>
            <a:pPr lvl="0"/>
            <a:r>
              <a:rPr lang="en-US" dirty="0"/>
              <a:t>Slide Content 6</a:t>
            </a:r>
          </a:p>
          <a:p>
            <a:pPr lvl="1"/>
            <a:r>
              <a:rPr lang="en-US" dirty="0"/>
              <a:t>Second level</a:t>
            </a:r>
          </a:p>
          <a:p>
            <a:pPr lvl="2"/>
            <a:r>
              <a:rPr lang="en-US" dirty="0"/>
              <a:t>Third level</a:t>
            </a:r>
          </a:p>
        </p:txBody>
      </p:sp>
      <p:sp>
        <p:nvSpPr>
          <p:cNvPr id="10" name="Text Placeholder 9">
            <a:extLst>
              <a:ext uri="{FF2B5EF4-FFF2-40B4-BE49-F238E27FC236}">
                <a16:creationId xmlns:a16="http://schemas.microsoft.com/office/drawing/2014/main" id="{695C9FE7-09BB-483E-8852-74EE002F20EE}"/>
              </a:ext>
            </a:extLst>
          </p:cNvPr>
          <p:cNvSpPr>
            <a:spLocks noGrp="1"/>
          </p:cNvSpPr>
          <p:nvPr>
            <p:ph type="body" sz="quarter" idx="19"/>
          </p:nvPr>
        </p:nvSpPr>
        <p:spPr>
          <a:xfrm>
            <a:off x="2660904" y="6309360"/>
            <a:ext cx="3831336" cy="283464"/>
          </a:xfrm>
        </p:spPr>
        <p:txBody>
          <a:bodyPr anchor="ctr">
            <a:normAutofit/>
          </a:bodyPr>
          <a:lstStyle>
            <a:lvl1pPr algn="ctr">
              <a:defRPr sz="900"/>
            </a:lvl1pPr>
          </a:lstStyle>
          <a:p>
            <a:pPr lvl="0"/>
            <a:r>
              <a:rPr lang="en-US" dirty="0"/>
              <a:t>Click to edit Master text styles</a:t>
            </a:r>
          </a:p>
        </p:txBody>
      </p:sp>
      <p:sp>
        <p:nvSpPr>
          <p:cNvPr id="18" name="Text Placeholder 17">
            <a:extLst>
              <a:ext uri="{FF2B5EF4-FFF2-40B4-BE49-F238E27FC236}">
                <a16:creationId xmlns:a16="http://schemas.microsoft.com/office/drawing/2014/main" id="{327ED4F5-6DFB-4D98-AD06-13413378416F}"/>
              </a:ext>
            </a:extLst>
          </p:cNvPr>
          <p:cNvSpPr>
            <a:spLocks noGrp="1"/>
          </p:cNvSpPr>
          <p:nvPr>
            <p:ph type="body" sz="quarter" idx="20"/>
          </p:nvPr>
        </p:nvSpPr>
        <p:spPr>
          <a:xfrm>
            <a:off x="1709928" y="6673850"/>
            <a:ext cx="6611112" cy="160338"/>
          </a:xfrm>
        </p:spPr>
        <p:txBody>
          <a:bodyPr>
            <a:noAutofit/>
          </a:bodyPr>
          <a:lstStyle>
            <a:lvl1pPr algn="r">
              <a:defRPr sz="800"/>
            </a:lvl1pPr>
          </a:lstStyle>
          <a:p>
            <a:pPr lvl="0"/>
            <a:r>
              <a:rPr lang="en-US" dirty="0"/>
              <a:t>Click to edit Master text styles</a:t>
            </a:r>
          </a:p>
        </p:txBody>
      </p:sp>
      <p:sp>
        <p:nvSpPr>
          <p:cNvPr id="19" name="Slide Number Placeholder">
            <a:extLst>
              <a:ext uri="{FF2B5EF4-FFF2-40B4-BE49-F238E27FC236}">
                <a16:creationId xmlns:a16="http://schemas.microsoft.com/office/drawing/2014/main" id="{82E14E39-E18D-467B-B6A2-A000DDB7E09D}"/>
              </a:ext>
            </a:extLst>
          </p:cNvPr>
          <p:cNvSpPr>
            <a:spLocks noGrp="1"/>
          </p:cNvSpPr>
          <p:nvPr>
            <p:ph type="sldNum" sz="quarter" idx="10"/>
          </p:nvPr>
        </p:nvSpPr>
        <p:spPr>
          <a:xfrm>
            <a:off x="8626412" y="6673531"/>
            <a:ext cx="355840"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07061431"/>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457200" y="228600"/>
            <a:ext cx="8229600" cy="1069848"/>
          </a:xfrm>
          <a:prstGeom prst="rect">
            <a:avLst/>
          </a:prstGeom>
        </p:spPr>
        <p:txBody>
          <a:bodyPr anchor="ct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457200" y="1417320"/>
            <a:ext cx="3831336" cy="621792"/>
          </a:xfrm>
          <a:prstGeom prst="rect">
            <a:avLst/>
          </a:prstGeom>
        </p:spPr>
        <p:txBody>
          <a:bodyPr/>
          <a:lstStyle>
            <a:lvl1pPr>
              <a:defRPr/>
            </a:lvl1pPr>
          </a:lstStyle>
          <a:p>
            <a:pPr lvl="0"/>
            <a:endParaRPr lang="en-US" dirty="0"/>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p:nvPr>
        </p:nvSpPr>
        <p:spPr>
          <a:xfrm>
            <a:off x="457200" y="2253477"/>
            <a:ext cx="3831336" cy="621792"/>
          </a:xfrm>
        </p:spPr>
        <p:txBody>
          <a:bodyPr/>
          <a:lstStyle>
            <a:lvl1pPr>
              <a:defRPr/>
            </a:lvl1pPr>
          </a:lstStyle>
          <a:p>
            <a:pPr lvl="0"/>
            <a:endParaRPr lang="en-US" dirty="0"/>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p:nvPr>
        </p:nvSpPr>
        <p:spPr>
          <a:xfrm>
            <a:off x="457200" y="3089634"/>
            <a:ext cx="3831336" cy="621792"/>
          </a:xfrm>
        </p:spPr>
        <p:txBody>
          <a:bodyPr/>
          <a:lstStyle>
            <a:lvl1pPr>
              <a:defRPr/>
            </a:lvl1pPr>
          </a:lstStyle>
          <a:p>
            <a:pPr lvl="0"/>
            <a:endParaRPr lang="en-US" dirty="0"/>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p:nvPr>
        </p:nvSpPr>
        <p:spPr>
          <a:xfrm>
            <a:off x="457200" y="3925791"/>
            <a:ext cx="3831336" cy="621792"/>
          </a:xfrm>
        </p:spPr>
        <p:txBody>
          <a:bodyPr/>
          <a:lstStyle>
            <a:lvl1pPr>
              <a:defRPr/>
            </a:lvl1pPr>
          </a:lstStyle>
          <a:p>
            <a:pPr lvl="0"/>
            <a:endParaRPr lang="en-US" dirty="0"/>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p:nvPr>
        </p:nvSpPr>
        <p:spPr>
          <a:xfrm>
            <a:off x="457200" y="4761948"/>
            <a:ext cx="3831336" cy="621792"/>
          </a:xfrm>
        </p:spPr>
        <p:txBody>
          <a:bodyPr/>
          <a:lstStyle>
            <a:lvl1pPr>
              <a:defRPr/>
            </a:lvl1pPr>
          </a:lstStyle>
          <a:p>
            <a:pPr lvl="0"/>
            <a:endParaRPr lang="en-US" dirty="0"/>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p:nvPr>
        </p:nvSpPr>
        <p:spPr>
          <a:xfrm>
            <a:off x="457200" y="5598105"/>
            <a:ext cx="3831336" cy="621792"/>
          </a:xfrm>
        </p:spPr>
        <p:txBody>
          <a:bodyPr/>
          <a:lstStyle>
            <a:lvl1pPr>
              <a:defRPr/>
            </a:lvl1pPr>
          </a:lstStyle>
          <a:p>
            <a:pPr lvl="0"/>
            <a:endParaRPr lang="en-US" dirty="0"/>
          </a:p>
        </p:txBody>
      </p:sp>
      <p:sp>
        <p:nvSpPr>
          <p:cNvPr id="12" name="Content Placeholder 1">
            <a:extLst>
              <a:ext uri="{FF2B5EF4-FFF2-40B4-BE49-F238E27FC236}">
                <a16:creationId xmlns:a16="http://schemas.microsoft.com/office/drawing/2014/main" id="{4BF0780F-5586-4A18-B909-0F85F0557E7F}"/>
              </a:ext>
            </a:extLst>
          </p:cNvPr>
          <p:cNvSpPr>
            <a:spLocks noGrp="1"/>
          </p:cNvSpPr>
          <p:nvPr>
            <p:ph sz="quarter" idx="21"/>
          </p:nvPr>
        </p:nvSpPr>
        <p:spPr>
          <a:xfrm>
            <a:off x="4855464" y="1417320"/>
            <a:ext cx="3831336" cy="621792"/>
          </a:xfrm>
          <a:prstGeom prst="rect">
            <a:avLst/>
          </a:prstGeom>
        </p:spPr>
        <p:txBody>
          <a:bodyPr/>
          <a:lstStyle>
            <a:lvl1pPr>
              <a:defRPr/>
            </a:lvl1pPr>
          </a:lstStyle>
          <a:p>
            <a:pPr lvl="0"/>
            <a:endParaRPr lang="en-US" dirty="0"/>
          </a:p>
        </p:txBody>
      </p:sp>
      <p:sp>
        <p:nvSpPr>
          <p:cNvPr id="14" name="Content Placeholder 2">
            <a:extLst>
              <a:ext uri="{FF2B5EF4-FFF2-40B4-BE49-F238E27FC236}">
                <a16:creationId xmlns:a16="http://schemas.microsoft.com/office/drawing/2014/main" id="{20FC3156-3AA9-4033-99C4-547A09D5BDDD}"/>
              </a:ext>
            </a:extLst>
          </p:cNvPr>
          <p:cNvSpPr>
            <a:spLocks noGrp="1"/>
          </p:cNvSpPr>
          <p:nvPr>
            <p:ph sz="quarter" idx="22"/>
          </p:nvPr>
        </p:nvSpPr>
        <p:spPr>
          <a:xfrm>
            <a:off x="4855464" y="2253477"/>
            <a:ext cx="3831336" cy="621792"/>
          </a:xfrm>
        </p:spPr>
        <p:txBody>
          <a:bodyPr/>
          <a:lstStyle>
            <a:lvl1pPr>
              <a:defRPr/>
            </a:lvl1pPr>
          </a:lstStyle>
          <a:p>
            <a:pPr lvl="0"/>
            <a:endParaRPr lang="en-US" dirty="0"/>
          </a:p>
        </p:txBody>
      </p:sp>
      <p:sp>
        <p:nvSpPr>
          <p:cNvPr id="16" name="Content Placeholder 3">
            <a:extLst>
              <a:ext uri="{FF2B5EF4-FFF2-40B4-BE49-F238E27FC236}">
                <a16:creationId xmlns:a16="http://schemas.microsoft.com/office/drawing/2014/main" id="{F8FE6A35-DB5C-4E16-88B9-0BA6FD3E447A}"/>
              </a:ext>
            </a:extLst>
          </p:cNvPr>
          <p:cNvSpPr>
            <a:spLocks noGrp="1"/>
          </p:cNvSpPr>
          <p:nvPr>
            <p:ph sz="quarter" idx="23"/>
          </p:nvPr>
        </p:nvSpPr>
        <p:spPr>
          <a:xfrm>
            <a:off x="4855464" y="3089634"/>
            <a:ext cx="3831336" cy="621792"/>
          </a:xfrm>
        </p:spPr>
        <p:txBody>
          <a:bodyPr/>
          <a:lstStyle>
            <a:lvl1pPr>
              <a:defRPr/>
            </a:lvl1pPr>
          </a:lstStyle>
          <a:p>
            <a:pPr lvl="0"/>
            <a:endParaRPr lang="en-US" dirty="0"/>
          </a:p>
        </p:txBody>
      </p:sp>
      <p:sp>
        <p:nvSpPr>
          <p:cNvPr id="17" name="Content Placeholder 4">
            <a:extLst>
              <a:ext uri="{FF2B5EF4-FFF2-40B4-BE49-F238E27FC236}">
                <a16:creationId xmlns:a16="http://schemas.microsoft.com/office/drawing/2014/main" id="{2B15C32C-1982-42FE-9535-42A9BDE21A1F}"/>
              </a:ext>
            </a:extLst>
          </p:cNvPr>
          <p:cNvSpPr>
            <a:spLocks noGrp="1"/>
          </p:cNvSpPr>
          <p:nvPr>
            <p:ph sz="quarter" idx="24"/>
          </p:nvPr>
        </p:nvSpPr>
        <p:spPr>
          <a:xfrm>
            <a:off x="4855464" y="3925791"/>
            <a:ext cx="3831336" cy="621792"/>
          </a:xfrm>
        </p:spPr>
        <p:txBody>
          <a:bodyPr/>
          <a:lstStyle>
            <a:lvl1pPr>
              <a:defRPr/>
            </a:lvl1pPr>
          </a:lstStyle>
          <a:p>
            <a:pPr lvl="0"/>
            <a:endParaRPr lang="en-US" dirty="0"/>
          </a:p>
        </p:txBody>
      </p:sp>
      <p:sp>
        <p:nvSpPr>
          <p:cNvPr id="20" name="Content Placeholder 5">
            <a:extLst>
              <a:ext uri="{FF2B5EF4-FFF2-40B4-BE49-F238E27FC236}">
                <a16:creationId xmlns:a16="http://schemas.microsoft.com/office/drawing/2014/main" id="{BA649B56-3E3C-494A-8E69-313434A77D7C}"/>
              </a:ext>
            </a:extLst>
          </p:cNvPr>
          <p:cNvSpPr>
            <a:spLocks noGrp="1"/>
          </p:cNvSpPr>
          <p:nvPr>
            <p:ph sz="quarter" idx="25"/>
          </p:nvPr>
        </p:nvSpPr>
        <p:spPr>
          <a:xfrm>
            <a:off x="4855464" y="4761948"/>
            <a:ext cx="3831336" cy="621792"/>
          </a:xfrm>
        </p:spPr>
        <p:txBody>
          <a:bodyPr/>
          <a:lstStyle>
            <a:lvl1pPr>
              <a:defRPr/>
            </a:lvl1pPr>
          </a:lstStyle>
          <a:p>
            <a:pPr lvl="0"/>
            <a:endParaRPr lang="en-US" dirty="0"/>
          </a:p>
        </p:txBody>
      </p:sp>
      <p:sp>
        <p:nvSpPr>
          <p:cNvPr id="21" name="Content Placeholder 6">
            <a:extLst>
              <a:ext uri="{FF2B5EF4-FFF2-40B4-BE49-F238E27FC236}">
                <a16:creationId xmlns:a16="http://schemas.microsoft.com/office/drawing/2014/main" id="{21F61B50-4768-45AF-B9A5-82DE359E7E50}"/>
              </a:ext>
            </a:extLst>
          </p:cNvPr>
          <p:cNvSpPr>
            <a:spLocks noGrp="1"/>
          </p:cNvSpPr>
          <p:nvPr>
            <p:ph sz="quarter" idx="26"/>
          </p:nvPr>
        </p:nvSpPr>
        <p:spPr>
          <a:xfrm>
            <a:off x="4855464" y="5598105"/>
            <a:ext cx="3831336" cy="621792"/>
          </a:xfrm>
        </p:spPr>
        <p:txBody>
          <a:bodyPr/>
          <a:lstStyle>
            <a:lvl1pPr>
              <a:defRPr/>
            </a:lvl1pPr>
          </a:lstStyle>
          <a:p>
            <a:pPr lvl="0"/>
            <a:endParaRPr lang="en-US" dirty="0"/>
          </a:p>
        </p:txBody>
      </p:sp>
      <p:sp>
        <p:nvSpPr>
          <p:cNvPr id="4" name="Text Placeholder 3">
            <a:extLst>
              <a:ext uri="{FF2B5EF4-FFF2-40B4-BE49-F238E27FC236}">
                <a16:creationId xmlns:a16="http://schemas.microsoft.com/office/drawing/2014/main" id="{83178C9C-1929-4068-B77F-1BE4F4854608}"/>
              </a:ext>
            </a:extLst>
          </p:cNvPr>
          <p:cNvSpPr>
            <a:spLocks noGrp="1"/>
          </p:cNvSpPr>
          <p:nvPr>
            <p:ph type="body" sz="quarter" idx="27"/>
          </p:nvPr>
        </p:nvSpPr>
        <p:spPr>
          <a:xfrm>
            <a:off x="2660904" y="6309360"/>
            <a:ext cx="3830638" cy="283464"/>
          </a:xfrm>
        </p:spPr>
        <p:txBody>
          <a:bodyPr anchor="ctr">
            <a:normAutofit/>
          </a:bodyPr>
          <a:lstStyle>
            <a:lvl1pPr algn="ctr">
              <a:defRPr sz="900"/>
            </a:lvl1pPr>
          </a:lstStyle>
          <a:p>
            <a:pPr lvl="0"/>
            <a:endParaRPr lang="en-US" dirty="0"/>
          </a:p>
        </p:txBody>
      </p:sp>
      <p:sp>
        <p:nvSpPr>
          <p:cNvPr id="9" name="Text Placeholder 8">
            <a:extLst>
              <a:ext uri="{FF2B5EF4-FFF2-40B4-BE49-F238E27FC236}">
                <a16:creationId xmlns:a16="http://schemas.microsoft.com/office/drawing/2014/main" id="{E7223E10-4C0D-4C08-A8EA-4135353FB4D8}"/>
              </a:ext>
            </a:extLst>
          </p:cNvPr>
          <p:cNvSpPr>
            <a:spLocks noGrp="1"/>
          </p:cNvSpPr>
          <p:nvPr>
            <p:ph type="body" sz="quarter" idx="28"/>
          </p:nvPr>
        </p:nvSpPr>
        <p:spPr>
          <a:xfrm>
            <a:off x="1711325" y="6675120"/>
            <a:ext cx="6610350" cy="164592"/>
          </a:xfrm>
        </p:spPr>
        <p:txBody>
          <a:bodyPr>
            <a:normAutofit/>
          </a:bodyPr>
          <a:lstStyle>
            <a:lvl1pPr algn="r">
              <a:defRPr sz="800"/>
            </a:lvl1pPr>
          </a:lstStyle>
          <a:p>
            <a:pPr lvl="0"/>
            <a:endParaRPr lang="en-US" dirty="0"/>
          </a:p>
        </p:txBody>
      </p:sp>
      <p:sp>
        <p:nvSpPr>
          <p:cNvPr id="19" name="Slide Number Placeholder">
            <a:extLst>
              <a:ext uri="{FF2B5EF4-FFF2-40B4-BE49-F238E27FC236}">
                <a16:creationId xmlns:a16="http://schemas.microsoft.com/office/drawing/2014/main" id="{82E14E39-E18D-467B-B6A2-A000DDB7E09D}"/>
              </a:ext>
            </a:extLst>
          </p:cNvPr>
          <p:cNvSpPr>
            <a:spLocks noGrp="1"/>
          </p:cNvSpPr>
          <p:nvPr>
            <p:ph type="sldNum" sz="quarter" idx="10"/>
          </p:nvPr>
        </p:nvSpPr>
        <p:spPr>
          <a:xfrm>
            <a:off x="8626412" y="6673531"/>
            <a:ext cx="355840"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391908238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or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913400"/>
            <a:ext cx="5486400" cy="566738"/>
          </a:xfrm>
          <a:prstGeom prst="rect">
            <a:avLst/>
          </a:prstGeom>
        </p:spPr>
        <p:txBody>
          <a:bodyPr anchor="t"/>
          <a:lstStyle>
            <a:lvl1pPr algn="l">
              <a:lnSpc>
                <a:spcPct val="100000"/>
              </a:lnSpc>
              <a:defRPr sz="2400" b="1">
                <a:solidFill>
                  <a:srgbClr val="00629B"/>
                </a:solidFill>
                <a:latin typeface="Calibri (Headings)"/>
              </a:defRPr>
            </a:lvl1pPr>
          </a:lstStyle>
          <a:p>
            <a:r>
              <a:rPr lang="en-US" dirty="0"/>
              <a:t>Click to edit Master title style</a:t>
            </a:r>
          </a:p>
        </p:txBody>
      </p:sp>
      <p:sp>
        <p:nvSpPr>
          <p:cNvPr id="4" name="Text Placeholder 3"/>
          <p:cNvSpPr>
            <a:spLocks noGrp="1"/>
          </p:cNvSpPr>
          <p:nvPr>
            <p:ph type="body" sz="half" idx="2"/>
          </p:nvPr>
        </p:nvSpPr>
        <p:spPr>
          <a:xfrm>
            <a:off x="1828800" y="5556338"/>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2">
            <a:extLst>
              <a:ext uri="{FF2B5EF4-FFF2-40B4-BE49-F238E27FC236}">
                <a16:creationId xmlns:a16="http://schemas.microsoft.com/office/drawing/2014/main" id="{DCF71556-A81D-4D1A-8ADB-45C8CED9C1C5}"/>
              </a:ext>
            </a:extLst>
          </p:cNvPr>
          <p:cNvSpPr>
            <a:spLocks noGrp="1"/>
          </p:cNvSpPr>
          <p:nvPr>
            <p:ph type="body" sz="quarter" idx="10"/>
          </p:nvPr>
        </p:nvSpPr>
        <p:spPr>
          <a:xfrm>
            <a:off x="2660904" y="6309360"/>
            <a:ext cx="3831336" cy="283464"/>
          </a:xfrm>
          <a:prstGeom prst="rect">
            <a:avLst/>
          </a:prstGeom>
        </p:spPr>
        <p:txBody>
          <a:bodyPr anchor="ctr"/>
          <a:lstStyle>
            <a:lvl1pPr marL="0" indent="0" algn="ctr">
              <a:buNone/>
              <a:defRPr sz="900"/>
            </a:lvl1pPr>
          </a:lstStyle>
          <a:p>
            <a:pPr lvl="0"/>
            <a:r>
              <a:rPr lang="en-US" dirty="0"/>
              <a:t>Click to edit Master text styles</a:t>
            </a:r>
          </a:p>
        </p:txBody>
      </p:sp>
      <p:sp>
        <p:nvSpPr>
          <p:cNvPr id="12" name="Text Placeholder 6">
            <a:extLst>
              <a:ext uri="{FF2B5EF4-FFF2-40B4-BE49-F238E27FC236}">
                <a16:creationId xmlns:a16="http://schemas.microsoft.com/office/drawing/2014/main" id="{5E17060F-EE4A-4B2F-877D-CEF0A1787F7A}"/>
              </a:ext>
            </a:extLst>
          </p:cNvPr>
          <p:cNvSpPr>
            <a:spLocks noGrp="1"/>
          </p:cNvSpPr>
          <p:nvPr>
            <p:ph type="body" sz="quarter" idx="11"/>
          </p:nvPr>
        </p:nvSpPr>
        <p:spPr>
          <a:xfrm>
            <a:off x="1709928" y="6675120"/>
            <a:ext cx="6611112" cy="164592"/>
          </a:xfrm>
          <a:prstGeom prst="rect">
            <a:avLst/>
          </a:prstGeom>
        </p:spPr>
        <p:txBody>
          <a:bodyPr anchor="t"/>
          <a:lstStyle>
            <a:lvl1pPr marL="0" indent="0" algn="r">
              <a:buNone/>
              <a:defRPr sz="800">
                <a:solidFill>
                  <a:schemeClr val="tx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Click to edit Master text styles</a:t>
            </a:r>
          </a:p>
        </p:txBody>
      </p:sp>
      <p:sp>
        <p:nvSpPr>
          <p:cNvPr id="7" name="Slide Number Placeholder">
            <a:extLst>
              <a:ext uri="{FF2B5EF4-FFF2-40B4-BE49-F238E27FC236}">
                <a16:creationId xmlns:a16="http://schemas.microsoft.com/office/drawing/2014/main" id="{22F7CD11-77A1-4121-8326-07E3B19E89C0}"/>
              </a:ext>
            </a:extLst>
          </p:cNvPr>
          <p:cNvSpPr>
            <a:spLocks noGrp="1"/>
          </p:cNvSpPr>
          <p:nvPr>
            <p:ph type="sldNum" sz="quarter" idx="12"/>
          </p:nvPr>
        </p:nvSpPr>
        <p:spPr>
          <a:xfrm>
            <a:off x="8626412" y="6673531"/>
            <a:ext cx="355840"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1728366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latin typeface="Calibri (Headings)"/>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50211" y="1005697"/>
            <a:ext cx="2443579" cy="2443579"/>
          </a:xfrm>
          <a:prstGeom prst="rect">
            <a:avLst/>
          </a:prstGeom>
        </p:spPr>
      </p:pic>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9144000" cy="370936"/>
          </a:xfrm>
        </p:spPr>
        <p:txBody>
          <a:bodyPr/>
          <a:lstStyle>
            <a:lvl1pPr algn="ctr">
              <a:defRPr>
                <a:latin typeface="Calibri (Body)"/>
              </a:defRPr>
            </a:lvl1pPr>
          </a:lstStyle>
          <a:p>
            <a:pPr defTabSz="457200">
              <a:spcBef>
                <a:spcPct val="20000"/>
              </a:spcBef>
              <a:defRPr/>
            </a:pPr>
            <a:r>
              <a:rPr lang="en-US"/>
              <a:t>© &lt; add the year&gt; McGraw Hill, LLC. All rights reserved. Authorized only for instructor use in the classroom.</a:t>
            </a:r>
          </a:p>
          <a:p>
            <a:pPr defTabSz="457200">
              <a:spcBef>
                <a:spcPct val="20000"/>
              </a:spcBef>
              <a:defRPr/>
            </a:pPr>
            <a:r>
              <a:rPr lang="en-US"/>
              <a:t>No reproduction or further distribution permitted without the prior written consent of McGraw Hill, LLC.</a:t>
            </a:r>
            <a:endParaRPr lang="en-US" dirty="0"/>
          </a:p>
        </p:txBody>
      </p:sp>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Calibri (Body)"/>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Calibri (Body)"/>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Calibri (Body)"/>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Body)"/>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Calibri (Body)"/>
              <a:ea typeface="+mn-ea"/>
              <a:cs typeface="+mn-cs"/>
            </a:endParaRPr>
          </a:p>
        </p:txBody>
      </p:sp>
    </p:spTree>
    <p:extLst>
      <p:ext uri="{BB962C8B-B14F-4D97-AF65-F5344CB8AC3E}">
        <p14:creationId xmlns:p14="http://schemas.microsoft.com/office/powerpoint/2010/main" val="744366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lgn="l">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0B6E1DCB-9B8A-423D-B48B-2CCDE624B45C}"/>
              </a:ext>
            </a:extLst>
          </p:cNvPr>
          <p:cNvSpPr>
            <a:spLocks noGrp="1"/>
          </p:cNvSpPr>
          <p:nvPr>
            <p:ph type="sldNum" sz="quarter" idx="10"/>
          </p:nvPr>
        </p:nvSpPr>
        <p:spPr>
          <a:xfrm>
            <a:off x="8637202" y="6682314"/>
            <a:ext cx="342900" cy="143831"/>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3692571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isc. 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C0136BE0-3F2D-44D5-B125-B7A30D2C8896}"/>
              </a:ext>
            </a:extLst>
          </p:cNvPr>
          <p:cNvSpPr>
            <a:spLocks noGrp="1"/>
          </p:cNvSpPr>
          <p:nvPr>
            <p:ph type="title"/>
          </p:nvPr>
        </p:nvSpPr>
        <p:spPr>
          <a:xfrm>
            <a:off x="339450" y="117244"/>
            <a:ext cx="6065851" cy="730970"/>
          </a:xfrm>
          <a:prstGeom prst="rect">
            <a:avLst/>
          </a:prstGeom>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id="{FA117DCA-6A6D-48B9-9002-DA1E4814BF99}"/>
              </a:ext>
            </a:extLst>
          </p:cNvPr>
          <p:cNvSpPr>
            <a:spLocks noGrp="1"/>
          </p:cNvSpPr>
          <p:nvPr>
            <p:ph type="sldNum" sz="quarter" idx="10"/>
          </p:nvPr>
        </p:nvSpPr>
        <p:spPr/>
        <p:txBody>
          <a:bodyPr/>
          <a:lstStyle/>
          <a:p>
            <a:fld id="{68151E55-6873-49E2-B8D5-2F265E6F1973}" type="slidenum">
              <a:rPr lang="en-US" smtClean="0"/>
              <a:pPr/>
              <a:t>‹#›</a:t>
            </a:fld>
            <a:endParaRPr lang="en-US" dirty="0"/>
          </a:p>
        </p:txBody>
      </p:sp>
      <p:sp>
        <p:nvSpPr>
          <p:cNvPr id="5" name="Content Placeholder">
            <a:extLst>
              <a:ext uri="{FF2B5EF4-FFF2-40B4-BE49-F238E27FC236}">
                <a16:creationId xmlns:a16="http://schemas.microsoft.com/office/drawing/2014/main" id="{DA8444E8-1445-4AB7-85DD-90449330C005}"/>
              </a:ext>
            </a:extLst>
          </p:cNvPr>
          <p:cNvSpPr>
            <a:spLocks noGrp="1"/>
          </p:cNvSpPr>
          <p:nvPr>
            <p:ph sz="quarter" idx="11" hasCustomPrompt="1"/>
          </p:nvPr>
        </p:nvSpPr>
        <p:spPr>
          <a:xfrm>
            <a:off x="342900" y="1973249"/>
            <a:ext cx="6477000" cy="4343400"/>
          </a:xfrm>
        </p:spPr>
        <p:txBody>
          <a:bodyPr/>
          <a:lstStyle>
            <a:lvl1pPr>
              <a:defRPr/>
            </a:lvl1pPr>
            <a:lvl2pPr marL="344488" indent="-342900">
              <a:buFont typeface="Arial" panose="020B0604020202020204" pitchFamily="34" charset="0"/>
              <a:buChar char="•"/>
              <a:defRPr/>
            </a:lvl2pPr>
            <a:lvl3pPr>
              <a:defRPr/>
            </a:lvl3pPr>
            <a:lvl4pPr>
              <a:defRPr/>
            </a:lvl4pPr>
          </a:lstStyle>
          <a:p>
            <a:pPr lvl="0"/>
            <a:r>
              <a:rPr lang="en-US" dirty="0"/>
              <a:t>Slide Content</a:t>
            </a:r>
          </a:p>
          <a:p>
            <a:pPr lvl="2"/>
            <a:r>
              <a:rPr lang="en-US" dirty="0"/>
              <a:t>Second level</a:t>
            </a:r>
          </a:p>
          <a:p>
            <a:pPr lvl="3"/>
            <a:r>
              <a:rPr lang="en-US" dirty="0"/>
              <a:t>Third level</a:t>
            </a:r>
          </a:p>
        </p:txBody>
      </p:sp>
    </p:spTree>
    <p:extLst>
      <p:ext uri="{BB962C8B-B14F-4D97-AF65-F5344CB8AC3E}">
        <p14:creationId xmlns:p14="http://schemas.microsoft.com/office/powerpoint/2010/main" val="4454160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p:nvPr>
        </p:nvSpPr>
        <p:spPr>
          <a:xfrm>
            <a:off x="3081587" y="1068234"/>
            <a:ext cx="2980826" cy="225425"/>
          </a:xfrm>
        </p:spPr>
        <p:txBody>
          <a:bodyPr anchor="ctr">
            <a:noAutofit/>
          </a:bodyPr>
          <a:lstStyle>
            <a:lvl1pPr algn="ctr">
              <a:defRPr sz="1200"/>
            </a:lvl1pPr>
          </a:lstStyle>
          <a:p>
            <a:pPr lvl="0"/>
            <a:endParaRPr lang="en-US" dirty="0"/>
          </a:p>
        </p:txBody>
      </p:sp>
      <p:sp>
        <p:nvSpPr>
          <p:cNvPr id="4" name="Content Placeholder 3">
            <a:extLst>
              <a:ext uri="{FF2B5EF4-FFF2-40B4-BE49-F238E27FC236}">
                <a16:creationId xmlns:a16="http://schemas.microsoft.com/office/drawing/2014/main" id="{3F6B86C8-92E9-44DF-9E5C-151D00F9FDB3}"/>
              </a:ext>
            </a:extLst>
          </p:cNvPr>
          <p:cNvSpPr>
            <a:spLocks noGrp="1"/>
          </p:cNvSpPr>
          <p:nvPr>
            <p:ph sz="quarter" idx="15"/>
          </p:nvPr>
        </p:nvSpPr>
        <p:spPr>
          <a:xfrm>
            <a:off x="342900" y="1444653"/>
            <a:ext cx="8458200" cy="4754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turn to main slide Link 2">
            <a:extLst>
              <a:ext uri="{FF2B5EF4-FFF2-40B4-BE49-F238E27FC236}">
                <a16:creationId xmlns:a16="http://schemas.microsoft.com/office/drawing/2014/main" id="{8819615B-6965-4C7E-A4B7-614B71B1DA61}"/>
              </a:ext>
            </a:extLst>
          </p:cNvPr>
          <p:cNvSpPr>
            <a:spLocks noGrp="1"/>
          </p:cNvSpPr>
          <p:nvPr>
            <p:ph type="body" sz="quarter" idx="16"/>
          </p:nvPr>
        </p:nvSpPr>
        <p:spPr>
          <a:xfrm>
            <a:off x="3092111" y="6350211"/>
            <a:ext cx="2959779" cy="228600"/>
          </a:xfrm>
        </p:spPr>
        <p:txBody>
          <a:bodyPr vert="horz" lIns="91440" tIns="45720" rIns="91440" bIns="45720" rtlCol="0" anchor="ctr">
            <a:noAutofit/>
          </a:bodyPr>
          <a:lstStyle>
            <a:lvl1pPr>
              <a:defRPr lang="en-US" sz="1200" dirty="0"/>
            </a:lvl1pPr>
          </a:lstStyle>
          <a:p>
            <a:pPr lvl="0" algn="ctr"/>
            <a:endParaRPr lang="en-US" dirty="0"/>
          </a:p>
        </p:txBody>
      </p:sp>
      <p:sp>
        <p:nvSpPr>
          <p:cNvPr id="8" name="Slide Number Placeholder">
            <a:extLst>
              <a:ext uri="{FF2B5EF4-FFF2-40B4-BE49-F238E27FC236}">
                <a16:creationId xmlns:a16="http://schemas.microsoft.com/office/drawing/2014/main" id="{B0D0C31A-16FE-4BF7-9F8E-7FDD47801301}"/>
              </a:ext>
            </a:extLst>
          </p:cNvPr>
          <p:cNvSpPr>
            <a:spLocks noGrp="1"/>
          </p:cNvSpPr>
          <p:nvPr>
            <p:ph type="sldNum" sz="quarter" idx="10"/>
          </p:nvPr>
        </p:nvSpPr>
        <p:spPr>
          <a:xfrm>
            <a:off x="8626412" y="6673531"/>
            <a:ext cx="355840"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2776680034"/>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D74F8-8DA7-4906-B8D3-13614318C4FB}"/>
              </a:ext>
            </a:extLst>
          </p:cNvPr>
          <p:cNvSpPr>
            <a:spLocks noGrp="1"/>
          </p:cNvSpPr>
          <p:nvPr>
            <p:ph type="title"/>
          </p:nvPr>
        </p:nvSpPr>
        <p:spPr/>
        <p:txBody>
          <a:bodyPr/>
          <a:lstStyle/>
          <a:p>
            <a:r>
              <a:rPr lang="en-US" dirty="0"/>
              <a:t>Click to edit Master title style</a:t>
            </a:r>
          </a:p>
        </p:txBody>
      </p:sp>
      <p:sp>
        <p:nvSpPr>
          <p:cNvPr id="15" name="Text Placeholder 14">
            <a:extLst>
              <a:ext uri="{FF2B5EF4-FFF2-40B4-BE49-F238E27FC236}">
                <a16:creationId xmlns:a16="http://schemas.microsoft.com/office/drawing/2014/main" id="{D8D55A7B-B747-40BD-B88E-10C135ABA2F6}"/>
              </a:ext>
            </a:extLst>
          </p:cNvPr>
          <p:cNvSpPr>
            <a:spLocks noGrp="1"/>
          </p:cNvSpPr>
          <p:nvPr>
            <p:ph type="body" sz="quarter" idx="11"/>
          </p:nvPr>
        </p:nvSpPr>
        <p:spPr>
          <a:xfrm>
            <a:off x="2520950" y="992188"/>
            <a:ext cx="4219575" cy="339725"/>
          </a:xfrm>
        </p:spPr>
        <p:txBody>
          <a:bodyPr anchor="ctr">
            <a:normAutofit/>
          </a:bodyPr>
          <a:lstStyle>
            <a:lvl1pPr algn="ctr">
              <a:defRPr sz="1200"/>
            </a:lvl1pPr>
          </a:lstStyle>
          <a:p>
            <a:pPr lvl="0"/>
            <a:r>
              <a:rPr lang="en-US" dirty="0"/>
              <a:t>Click to edit Master text styles</a:t>
            </a:r>
          </a:p>
        </p:txBody>
      </p:sp>
      <p:sp>
        <p:nvSpPr>
          <p:cNvPr id="16" name="Content Placeholder 4">
            <a:extLst>
              <a:ext uri="{FF2B5EF4-FFF2-40B4-BE49-F238E27FC236}">
                <a16:creationId xmlns:a16="http://schemas.microsoft.com/office/drawing/2014/main" id="{E47D982E-5399-455A-B889-AA8F5BC29AEF}"/>
              </a:ext>
            </a:extLst>
          </p:cNvPr>
          <p:cNvSpPr>
            <a:spLocks noGrp="1"/>
          </p:cNvSpPr>
          <p:nvPr>
            <p:ph sz="quarter" idx="12"/>
          </p:nvPr>
        </p:nvSpPr>
        <p:spPr>
          <a:xfrm>
            <a:off x="342900" y="1436828"/>
            <a:ext cx="4033157" cy="549275"/>
          </a:xfrm>
        </p:spPr>
        <p:txBody>
          <a:bodyPr anchor="ctr">
            <a:normAutofit/>
          </a:bodyPr>
          <a:lstStyle>
            <a:lvl1pPr algn="ctr">
              <a:defRPr sz="2000" b="0"/>
            </a:lvl1pPr>
          </a:lstStyle>
          <a:p>
            <a:pPr lvl="0"/>
            <a:r>
              <a:rPr lang="en-US" dirty="0"/>
              <a:t>Click to edit Master text styles</a:t>
            </a:r>
          </a:p>
        </p:txBody>
      </p:sp>
      <p:sp>
        <p:nvSpPr>
          <p:cNvPr id="17" name="Content Placeholder 6">
            <a:extLst>
              <a:ext uri="{FF2B5EF4-FFF2-40B4-BE49-F238E27FC236}">
                <a16:creationId xmlns:a16="http://schemas.microsoft.com/office/drawing/2014/main" id="{27A712BD-05AE-4B1F-82FD-572A33A013DB}"/>
              </a:ext>
            </a:extLst>
          </p:cNvPr>
          <p:cNvSpPr>
            <a:spLocks noGrp="1"/>
          </p:cNvSpPr>
          <p:nvPr>
            <p:ph sz="quarter" idx="13"/>
          </p:nvPr>
        </p:nvSpPr>
        <p:spPr>
          <a:xfrm>
            <a:off x="342900" y="2194066"/>
            <a:ext cx="4033837" cy="3945477"/>
          </a:xfrm>
        </p:spPr>
        <p:txBody>
          <a:bodyPr/>
          <a:lstStyle/>
          <a:p>
            <a:pPr lvl="0"/>
            <a:r>
              <a:rPr lang="en-US" dirty="0"/>
              <a:t>Click to edit Master text styles</a:t>
            </a:r>
          </a:p>
        </p:txBody>
      </p:sp>
      <p:sp>
        <p:nvSpPr>
          <p:cNvPr id="18" name="Content Placeholder 8">
            <a:extLst>
              <a:ext uri="{FF2B5EF4-FFF2-40B4-BE49-F238E27FC236}">
                <a16:creationId xmlns:a16="http://schemas.microsoft.com/office/drawing/2014/main" id="{1033FCE5-7FB2-4B91-8AC9-EE68446D0522}"/>
              </a:ext>
            </a:extLst>
          </p:cNvPr>
          <p:cNvSpPr>
            <a:spLocks noGrp="1"/>
          </p:cNvSpPr>
          <p:nvPr>
            <p:ph sz="quarter" idx="14"/>
          </p:nvPr>
        </p:nvSpPr>
        <p:spPr>
          <a:xfrm>
            <a:off x="4767943" y="1436828"/>
            <a:ext cx="4033157" cy="549275"/>
          </a:xfrm>
        </p:spPr>
        <p:txBody>
          <a:bodyPr anchor="ctr"/>
          <a:lstStyle>
            <a:lvl1pPr algn="ctr">
              <a:defRPr/>
            </a:lvl1pPr>
          </a:lstStyle>
          <a:p>
            <a:pPr lvl="0"/>
            <a:r>
              <a:rPr lang="en-US" dirty="0"/>
              <a:t>Click to edit Master text styles</a:t>
            </a:r>
          </a:p>
        </p:txBody>
      </p:sp>
      <p:sp>
        <p:nvSpPr>
          <p:cNvPr id="19" name="Content Placeholder 10">
            <a:extLst>
              <a:ext uri="{FF2B5EF4-FFF2-40B4-BE49-F238E27FC236}">
                <a16:creationId xmlns:a16="http://schemas.microsoft.com/office/drawing/2014/main" id="{F23EBF26-25A3-4CF7-A217-B1088F15A6DB}"/>
              </a:ext>
            </a:extLst>
          </p:cNvPr>
          <p:cNvSpPr>
            <a:spLocks noGrp="1"/>
          </p:cNvSpPr>
          <p:nvPr>
            <p:ph sz="quarter" idx="15"/>
          </p:nvPr>
        </p:nvSpPr>
        <p:spPr>
          <a:xfrm>
            <a:off x="4767263" y="2194066"/>
            <a:ext cx="4033837" cy="3945477"/>
          </a:xfrm>
        </p:spPr>
        <p:txBody>
          <a:bodyPr/>
          <a:lstStyle/>
          <a:p>
            <a:pPr lvl="0"/>
            <a:r>
              <a:rPr lang="en-US" dirty="0"/>
              <a:t>Click to edit Master text styles</a:t>
            </a:r>
          </a:p>
        </p:txBody>
      </p:sp>
      <p:sp>
        <p:nvSpPr>
          <p:cNvPr id="21" name="Text Placeholder 20">
            <a:extLst>
              <a:ext uri="{FF2B5EF4-FFF2-40B4-BE49-F238E27FC236}">
                <a16:creationId xmlns:a16="http://schemas.microsoft.com/office/drawing/2014/main" id="{B2E9D227-50D5-42C4-A41A-91F00CD92C03}"/>
              </a:ext>
            </a:extLst>
          </p:cNvPr>
          <p:cNvSpPr>
            <a:spLocks noGrp="1"/>
          </p:cNvSpPr>
          <p:nvPr>
            <p:ph type="body" sz="quarter" idx="16"/>
          </p:nvPr>
        </p:nvSpPr>
        <p:spPr>
          <a:xfrm>
            <a:off x="2520950" y="6283326"/>
            <a:ext cx="4219575" cy="248104"/>
          </a:xfrm>
        </p:spPr>
        <p:txBody>
          <a:bodyPr anchor="ctr">
            <a:noAutofit/>
          </a:bodyPr>
          <a:lstStyle>
            <a:lvl1pPr algn="ctr">
              <a:defRPr sz="1200"/>
            </a:lvl1pPr>
          </a:lstStyle>
          <a:p>
            <a:pPr lvl="0"/>
            <a:r>
              <a:rPr lang="en-US" dirty="0"/>
              <a:t>Click to edit Master text styles</a:t>
            </a:r>
          </a:p>
        </p:txBody>
      </p:sp>
      <p:sp>
        <p:nvSpPr>
          <p:cNvPr id="22" name="Slide Number Placeholder 2">
            <a:extLst>
              <a:ext uri="{FF2B5EF4-FFF2-40B4-BE49-F238E27FC236}">
                <a16:creationId xmlns:a16="http://schemas.microsoft.com/office/drawing/2014/main" id="{CE3C4491-ED26-465A-8F04-DC2720A5DC68}"/>
              </a:ext>
            </a:extLst>
          </p:cNvPr>
          <p:cNvSpPr>
            <a:spLocks noGrp="1"/>
          </p:cNvSpPr>
          <p:nvPr>
            <p:ph type="sldNum" sz="quarter" idx="10"/>
          </p:nvPr>
        </p:nvSpPr>
        <p:spPr>
          <a:xfrm>
            <a:off x="8626412" y="6673531"/>
            <a:ext cx="355840" cy="161396"/>
          </a:xfrm>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686848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userDrawn="1">
            <p:ph type="ctrTitle" hasCustomPrompt="1"/>
          </p:nvPr>
        </p:nvSpPr>
        <p:spPr>
          <a:xfrm>
            <a:off x="621792" y="2608290"/>
            <a:ext cx="3035808" cy="1394084"/>
          </a:xfrm>
          <a:prstGeom prst="rect">
            <a:avLst/>
          </a:prstGeom>
        </p:spPr>
        <p:txBody>
          <a:bodyPr anchor="b">
            <a:noAutofit/>
          </a:bodyPr>
          <a:lstStyle>
            <a:lvl1pPr algn="l">
              <a:lnSpc>
                <a:spcPct val="100000"/>
              </a:lnSpc>
              <a:defRPr sz="2600" b="1">
                <a:solidFill>
                  <a:schemeClr val="bg1"/>
                </a:solidFill>
                <a:latin typeface="Calibri (Headings)"/>
              </a:defRPr>
            </a:lvl1pPr>
          </a:lstStyle>
          <a:p>
            <a:r>
              <a:rPr lang="en-US" dirty="0"/>
              <a:t>Presentation Title</a:t>
            </a:r>
          </a:p>
        </p:txBody>
      </p:sp>
      <p:sp>
        <p:nvSpPr>
          <p:cNvPr id="8" name="Subtitle"/>
          <p:cNvSpPr>
            <a:spLocks noGrp="1"/>
          </p:cNvSpPr>
          <p:nvPr userDrawn="1">
            <p:ph type="subTitle" idx="1" hasCustomPrompt="1"/>
          </p:nvPr>
        </p:nvSpPr>
        <p:spPr>
          <a:xfrm>
            <a:off x="621792" y="4069830"/>
            <a:ext cx="3035808" cy="804094"/>
          </a:xfrm>
          <a:prstGeom prst="rect">
            <a:avLst/>
          </a:prstGeom>
        </p:spPr>
        <p:txBody>
          <a:bodyPr/>
          <a:lstStyle>
            <a:lvl1pPr marL="0" indent="0" algn="l">
              <a:buNone/>
              <a:defRPr sz="1800" b="0">
                <a:solidFill>
                  <a:schemeClr val="bg1"/>
                </a:solidFill>
                <a:latin typeface="Calibri (Body)"/>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5096656"/>
            <a:ext cx="3043303" cy="569626"/>
          </a:xfrm>
          <a:prstGeom prst="rect">
            <a:avLst/>
          </a:prstGeom>
        </p:spPr>
        <p:txBody>
          <a:bodyPr/>
          <a:lstStyle>
            <a:lvl1pPr>
              <a:spcBef>
                <a:spcPts val="0"/>
              </a:spcBef>
              <a:defRPr sz="1200" b="1">
                <a:solidFill>
                  <a:schemeClr val="bg1"/>
                </a:solidFill>
                <a:latin typeface="Calibri (Body)"/>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4572000" y="1450230"/>
            <a:ext cx="4229100" cy="4531470"/>
          </a:xfrm>
          <a:prstGeom prst="rect">
            <a:avLst/>
          </a:prstGeom>
        </p:spPr>
        <p:txBody>
          <a:bodyPr/>
          <a:lstStyle>
            <a:lvl1pPr>
              <a:defRPr/>
            </a:lvl1pPr>
          </a:lstStyle>
          <a:p>
            <a:r>
              <a:rPr lang="en-US" dirty="0"/>
              <a:t>Optional: Include Cover Here</a:t>
            </a:r>
          </a:p>
        </p:txBody>
      </p:sp>
      <p:sp>
        <p:nvSpPr>
          <p:cNvPr id="6" name="Text Placeholder 5">
            <a:extLst>
              <a:ext uri="{FF2B5EF4-FFF2-40B4-BE49-F238E27FC236}">
                <a16:creationId xmlns:a16="http://schemas.microsoft.com/office/drawing/2014/main" id="{9084BFCE-7137-4A24-BA11-4551B3204CC8}"/>
              </a:ext>
            </a:extLst>
          </p:cNvPr>
          <p:cNvSpPr>
            <a:spLocks noGrp="1"/>
          </p:cNvSpPr>
          <p:nvPr>
            <p:ph type="body" sz="quarter" idx="12"/>
          </p:nvPr>
        </p:nvSpPr>
        <p:spPr>
          <a:xfrm>
            <a:off x="6021388" y="6088063"/>
            <a:ext cx="2779712" cy="247650"/>
          </a:xfrm>
          <a:prstGeom prst="rect">
            <a:avLst/>
          </a:prstGeom>
        </p:spPr>
        <p:txBody>
          <a:bodyPr/>
          <a:lstStyle>
            <a:lvl1pPr algn="r">
              <a:defRPr sz="800"/>
            </a:lvl1pPr>
          </a:lstStyle>
          <a:p>
            <a:pPr lvl="0"/>
            <a:r>
              <a:rPr lang="en-US" dirty="0"/>
              <a:t>Click to edit Master text styles</a:t>
            </a:r>
          </a:p>
        </p:txBody>
      </p:sp>
    </p:spTree>
    <p:extLst>
      <p:ext uri="{BB962C8B-B14F-4D97-AF65-F5344CB8AC3E}">
        <p14:creationId xmlns:p14="http://schemas.microsoft.com/office/powerpoint/2010/main" val="2489068921"/>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userDrawn="1">
            <p:ph type="ctrTitle" hasCustomPrompt="1"/>
          </p:nvPr>
        </p:nvSpPr>
        <p:spPr>
          <a:xfrm>
            <a:off x="621792" y="2608290"/>
            <a:ext cx="3035808" cy="1394084"/>
          </a:xfrm>
          <a:prstGeom prst="rect">
            <a:avLst/>
          </a:prstGeom>
        </p:spPr>
        <p:txBody>
          <a:bodyPr anchor="b">
            <a:noAutofit/>
          </a:bodyPr>
          <a:lstStyle>
            <a:lvl1pPr algn="l">
              <a:lnSpc>
                <a:spcPct val="100000"/>
              </a:lnSpc>
              <a:defRPr sz="3600" b="1">
                <a:solidFill>
                  <a:schemeClr val="bg1"/>
                </a:solidFill>
                <a:latin typeface="Calibri (Headings)"/>
              </a:defRPr>
            </a:lvl1pPr>
          </a:lstStyle>
          <a:p>
            <a:r>
              <a:rPr lang="en-US" dirty="0"/>
              <a:t>Presentation Title</a:t>
            </a:r>
          </a:p>
        </p:txBody>
      </p:sp>
      <p:sp>
        <p:nvSpPr>
          <p:cNvPr id="8" name="Subtitle"/>
          <p:cNvSpPr>
            <a:spLocks noGrp="1"/>
          </p:cNvSpPr>
          <p:nvPr userDrawn="1">
            <p:ph type="subTitle" idx="1" hasCustomPrompt="1"/>
          </p:nvPr>
        </p:nvSpPr>
        <p:spPr>
          <a:xfrm>
            <a:off x="621792" y="4069830"/>
            <a:ext cx="3035808" cy="804094"/>
          </a:xfrm>
          <a:prstGeom prst="rect">
            <a:avLst/>
          </a:prstGeom>
        </p:spPr>
        <p:txBody>
          <a:bodyPr/>
          <a:lstStyle>
            <a:lvl1pPr marL="0" indent="0" algn="l">
              <a:buNone/>
              <a:defRPr sz="2000" b="0">
                <a:solidFill>
                  <a:schemeClr val="bg1"/>
                </a:solidFill>
                <a:latin typeface="Calibri (Body)"/>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5096656"/>
            <a:ext cx="3043303" cy="569626"/>
          </a:xfrm>
          <a:prstGeom prst="rect">
            <a:avLst/>
          </a:prstGeom>
        </p:spPr>
        <p:txBody>
          <a:bodyPr/>
          <a:lstStyle>
            <a:lvl1pPr>
              <a:spcBef>
                <a:spcPts val="0"/>
              </a:spcBef>
              <a:defRPr sz="1800" b="1">
                <a:solidFill>
                  <a:schemeClr val="bg1"/>
                </a:solidFill>
                <a:latin typeface="Calibri (Body)"/>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4572000" y="1450230"/>
            <a:ext cx="4229100" cy="4531470"/>
          </a:xfrm>
          <a:prstGeom prst="rect">
            <a:avLst/>
          </a:prstGeom>
        </p:spPr>
        <p:txBody>
          <a:bodyPr/>
          <a:lstStyle>
            <a:lvl1pPr>
              <a:defRPr/>
            </a:lvl1pPr>
          </a:lstStyle>
          <a:p>
            <a:r>
              <a:rPr lang="en-US" dirty="0"/>
              <a:t>Optional: Include Cover Here</a:t>
            </a:r>
          </a:p>
        </p:txBody>
      </p:sp>
      <p:sp>
        <p:nvSpPr>
          <p:cNvPr id="5" name="Text Placeholder 4">
            <a:extLst>
              <a:ext uri="{FF2B5EF4-FFF2-40B4-BE49-F238E27FC236}">
                <a16:creationId xmlns:a16="http://schemas.microsoft.com/office/drawing/2014/main" id="{2A87FD59-AD29-42C6-9235-806420DBE546}"/>
              </a:ext>
            </a:extLst>
          </p:cNvPr>
          <p:cNvSpPr>
            <a:spLocks noGrp="1"/>
          </p:cNvSpPr>
          <p:nvPr>
            <p:ph type="body" sz="quarter" idx="12"/>
          </p:nvPr>
        </p:nvSpPr>
        <p:spPr>
          <a:xfrm>
            <a:off x="6126163" y="6100763"/>
            <a:ext cx="2674937" cy="195262"/>
          </a:xfrm>
          <a:prstGeom prst="rect">
            <a:avLst/>
          </a:prstGeom>
        </p:spPr>
        <p:txBody>
          <a:bodyPr/>
          <a:lstStyle>
            <a:lvl1pPr algn="r">
              <a:defRPr sz="800"/>
            </a:lvl1pPr>
          </a:lstStyle>
          <a:p>
            <a:pPr lvl="0"/>
            <a:r>
              <a:rPr lang="en-US" dirty="0"/>
              <a:t>Click to edit Master text styles</a:t>
            </a:r>
          </a:p>
        </p:txBody>
      </p:sp>
    </p:spTree>
    <p:extLst>
      <p:ext uri="{BB962C8B-B14F-4D97-AF65-F5344CB8AC3E}">
        <p14:creationId xmlns:p14="http://schemas.microsoft.com/office/powerpoint/2010/main" val="4247672473"/>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NO 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0" y="1452559"/>
            <a:ext cx="9144000" cy="4982750"/>
            <a:chOff x="0" y="1521567"/>
            <a:chExt cx="9144000" cy="4846438"/>
          </a:xfrm>
        </p:grpSpPr>
        <p:sp>
          <p:nvSpPr>
            <p:cNvPr id="11" name="Rectangle 10">
              <a:extLst>
                <a:ext uri="{FF2B5EF4-FFF2-40B4-BE49-F238E27FC236}">
                  <a16:creationId xmlns:a16="http://schemas.microsoft.com/office/drawing/2014/main" id="{23FD8DC8-1EF1-6B48-9F31-D9D254F85818}"/>
                </a:ext>
              </a:extLst>
            </p:cNvPr>
            <p:cNvSpPr/>
            <p:nvPr userDrawn="1"/>
          </p:nvSpPr>
          <p:spPr>
            <a:xfrm>
              <a:off x="0" y="1521567"/>
              <a:ext cx="9144000" cy="484643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500492E-5EBE-C745-8EEE-F17D4BB4582E}"/>
                </a:ext>
              </a:extLst>
            </p:cNvPr>
            <p:cNvSpPr/>
            <p:nvPr userDrawn="1"/>
          </p:nvSpPr>
          <p:spPr>
            <a:xfrm>
              <a:off x="185629" y="2001422"/>
              <a:ext cx="8493233" cy="4166364"/>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364385" y="2475809"/>
              <a:ext cx="7858340" cy="351322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777240" y="2985555"/>
            <a:ext cx="6521640" cy="873214"/>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p:ph type="subTitle" idx="1"/>
          </p:nvPr>
        </p:nvSpPr>
        <p:spPr>
          <a:xfrm>
            <a:off x="782058" y="3986784"/>
            <a:ext cx="4297680" cy="517585"/>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867202" y="465003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p:nvPr>
        </p:nvSpPr>
        <p:spPr>
          <a:xfrm>
            <a:off x="777240" y="4718304"/>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 name="Long Copyright">
            <a:extLst>
              <a:ext uri="{FF2B5EF4-FFF2-40B4-BE49-F238E27FC236}">
                <a16:creationId xmlns:a16="http://schemas.microsoft.com/office/drawing/2014/main" id="{54514DA3-A928-4CD1-BFAE-B5DF399C4B36}"/>
              </a:ext>
            </a:extLst>
          </p:cNvPr>
          <p:cNvSpPr>
            <a:spLocks noGrp="1"/>
          </p:cNvSpPr>
          <p:nvPr>
            <p:ph type="ftr" sz="quarter" idx="11"/>
          </p:nvPr>
        </p:nvSpPr>
        <p:spPr>
          <a:xfrm>
            <a:off x="0" y="6487064"/>
            <a:ext cx="9144000" cy="370935"/>
          </a:xfrm>
        </p:spPr>
        <p:txBody>
          <a:bodyPr/>
          <a:lstStyle>
            <a:lvl1pPr algn="ctr">
              <a:defRPr>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380643474"/>
      </p:ext>
    </p:extLst>
  </p:cSld>
  <p:clrMapOvr>
    <a:masterClrMapping/>
  </p:clrMapOvr>
  <p:extLst>
    <p:ext uri="{DCECCB84-F9BA-43D5-87BE-67443E8EF086}">
      <p15:sldGuideLst xmlns:p15="http://schemas.microsoft.com/office/powerpoint/2012/main">
        <p15:guide id="1" orient="horz" pos="95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NO Cover">
    <p:spTree>
      <p:nvGrpSpPr>
        <p:cNvPr id="1" name=""/>
        <p:cNvGrpSpPr/>
        <p:nvPr/>
      </p:nvGrpSpPr>
      <p:grpSpPr>
        <a:xfrm>
          <a:off x="0" y="0"/>
          <a:ext cx="0" cy="0"/>
          <a:chOff x="0" y="0"/>
          <a:chExt cx="0" cy="0"/>
        </a:xfrm>
      </p:grpSpPr>
      <p:grpSp>
        <p:nvGrpSpPr>
          <p:cNvPr id="5" name="MHE altered Background, fixed">
            <a:extLst>
              <a:ext uri="{FF2B5EF4-FFF2-40B4-BE49-F238E27FC236}">
                <a16:creationId xmlns:a16="http://schemas.microsoft.com/office/drawing/2014/main" id="{7A14A7A9-A9D7-4A08-A24F-4D1C1F4C29CE}"/>
              </a:ext>
              <a:ext uri="{C183D7F6-B498-43B3-948B-1728B52AA6E4}">
                <adec:decorative xmlns:adec="http://schemas.microsoft.com/office/drawing/2017/decorative" val="1"/>
              </a:ext>
            </a:extLst>
          </p:cNvPr>
          <p:cNvGrpSpPr/>
          <p:nvPr userDrawn="1"/>
        </p:nvGrpSpPr>
        <p:grpSpPr>
          <a:xfrm>
            <a:off x="0" y="1446366"/>
            <a:ext cx="9143999" cy="4991100"/>
            <a:chOff x="0" y="1524000"/>
            <a:chExt cx="9143999" cy="4991100"/>
          </a:xfrm>
        </p:grpSpPr>
        <p:sp>
          <p:nvSpPr>
            <p:cNvPr id="12" name="Rectangle 11">
              <a:extLst>
                <a:ext uri="{FF2B5EF4-FFF2-40B4-BE49-F238E27FC236}">
                  <a16:creationId xmlns:a16="http://schemas.microsoft.com/office/drawing/2014/main" id="{9500492E-5EBE-C745-8EEE-F17D4BB4582E}"/>
                </a:ext>
              </a:extLst>
            </p:cNvPr>
            <p:cNvSpPr/>
            <p:nvPr userDrawn="1"/>
          </p:nvSpPr>
          <p:spPr>
            <a:xfrm>
              <a:off x="0" y="1524000"/>
              <a:ext cx="9143999" cy="4991100"/>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190500" y="2019300"/>
              <a:ext cx="8496300" cy="42672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567378" y="2593298"/>
            <a:ext cx="6980170" cy="1130559"/>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userDrawn="1">
            <p:ph type="subTitle" idx="1"/>
          </p:nvPr>
        </p:nvSpPr>
        <p:spPr>
          <a:xfrm>
            <a:off x="567378" y="3807503"/>
            <a:ext cx="4542020" cy="719352"/>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02310" y="466502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p:nvPr>
        </p:nvSpPr>
        <p:spPr>
          <a:xfrm>
            <a:off x="567378" y="4770769"/>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 name="Long Copyright">
            <a:extLst>
              <a:ext uri="{FF2B5EF4-FFF2-40B4-BE49-F238E27FC236}">
                <a16:creationId xmlns:a16="http://schemas.microsoft.com/office/drawing/2014/main" id="{54514DA3-A928-4CD1-BFAE-B5DF399C4B36}"/>
              </a:ext>
            </a:extLst>
          </p:cNvPr>
          <p:cNvSpPr>
            <a:spLocks noGrp="1"/>
          </p:cNvSpPr>
          <p:nvPr userDrawn="1">
            <p:ph type="ftr" sz="quarter" idx="11"/>
          </p:nvPr>
        </p:nvSpPr>
        <p:spPr>
          <a:xfrm>
            <a:off x="0" y="6487064"/>
            <a:ext cx="9144000" cy="370935"/>
          </a:xfrm>
        </p:spPr>
        <p:txBody>
          <a:bodyPr/>
          <a:lstStyle>
            <a:lvl1pPr algn="ctr">
              <a:defRPr>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1233895555"/>
      </p:ext>
    </p:extLst>
  </p:cSld>
  <p:clrMapOvr>
    <a:masterClrMapping/>
  </p:clrMapOvr>
  <p:extLst>
    <p:ext uri="{DCECCB84-F9BA-43D5-87BE-67443E8EF086}">
      <p15:sldGuideLst xmlns:p15="http://schemas.microsoft.com/office/powerpoint/2012/main">
        <p15:guide id="1" orient="horz" pos="1272">
          <p15:clr>
            <a:srgbClr val="FBAE40"/>
          </p15:clr>
        </p15:guide>
        <p15:guide id="2" orient="horz" pos="3960">
          <p15:clr>
            <a:srgbClr val="FBAE40"/>
          </p15:clr>
        </p15:guide>
        <p15:guide id="3" pos="120">
          <p15:clr>
            <a:srgbClr val="FBAE40"/>
          </p15:clr>
        </p15:guide>
        <p15:guide id="4" pos="5472">
          <p15:clr>
            <a:srgbClr val="FBAE40"/>
          </p15:clr>
        </p15:guide>
        <p15:guide id="5" orient="horz" pos="22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457200" y="228600"/>
            <a:ext cx="8229600" cy="1069848"/>
          </a:xfrm>
          <a:prstGeom prst="rect">
            <a:avLst/>
          </a:prstGeom>
        </p:spPr>
        <p:txBody>
          <a:bodyPr anchor="ct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457200" y="1417320"/>
            <a:ext cx="8229600" cy="4853877"/>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Text Placeholder 5">
            <a:extLst>
              <a:ext uri="{FF2B5EF4-FFF2-40B4-BE49-F238E27FC236}">
                <a16:creationId xmlns:a16="http://schemas.microsoft.com/office/drawing/2014/main" id="{64178836-B7B1-45DA-89CE-E9E39D9449CC}"/>
              </a:ext>
            </a:extLst>
          </p:cNvPr>
          <p:cNvSpPr>
            <a:spLocks noGrp="1"/>
          </p:cNvSpPr>
          <p:nvPr>
            <p:ph type="body" sz="quarter" idx="12"/>
          </p:nvPr>
        </p:nvSpPr>
        <p:spPr>
          <a:xfrm>
            <a:off x="2658269" y="6309721"/>
            <a:ext cx="3827462" cy="285431"/>
          </a:xfrm>
        </p:spPr>
        <p:txBody>
          <a:bodyPr anchor="ctr">
            <a:noAutofit/>
          </a:bodyPr>
          <a:lstStyle>
            <a:lvl1pPr algn="ctr">
              <a:defRPr sz="900"/>
            </a:lvl1pPr>
          </a:lstStyle>
          <a:p>
            <a:pPr lvl="0"/>
            <a:r>
              <a:rPr lang="en-US" dirty="0"/>
              <a:t>Click to edit Master text styles</a:t>
            </a:r>
          </a:p>
        </p:txBody>
      </p:sp>
      <p:sp>
        <p:nvSpPr>
          <p:cNvPr id="10" name="Text Placeholder 9">
            <a:extLst>
              <a:ext uri="{FF2B5EF4-FFF2-40B4-BE49-F238E27FC236}">
                <a16:creationId xmlns:a16="http://schemas.microsoft.com/office/drawing/2014/main" id="{10C96C68-512C-4D86-BE0E-06E774BA5D40}"/>
              </a:ext>
            </a:extLst>
          </p:cNvPr>
          <p:cNvSpPr>
            <a:spLocks noGrp="1"/>
          </p:cNvSpPr>
          <p:nvPr>
            <p:ph type="body" sz="quarter" idx="13"/>
          </p:nvPr>
        </p:nvSpPr>
        <p:spPr>
          <a:xfrm>
            <a:off x="1711325" y="6673850"/>
            <a:ext cx="6610350" cy="160338"/>
          </a:xfrm>
        </p:spPr>
        <p:txBody>
          <a:bodyPr>
            <a:noAutofit/>
          </a:bodyPr>
          <a:lstStyle>
            <a:lvl1pPr algn="r">
              <a:defRPr sz="800"/>
            </a:lvl1pPr>
          </a:lstStyle>
          <a:p>
            <a:pPr lvl="0"/>
            <a:r>
              <a:rPr lang="en-US" dirty="0"/>
              <a:t>Click to edit Master text styles</a:t>
            </a:r>
          </a:p>
        </p:txBody>
      </p:sp>
      <p:sp>
        <p:nvSpPr>
          <p:cNvPr id="11" name="Slide Number Placeholder">
            <a:extLst>
              <a:ext uri="{FF2B5EF4-FFF2-40B4-BE49-F238E27FC236}">
                <a16:creationId xmlns:a16="http://schemas.microsoft.com/office/drawing/2014/main" id="{9824BF76-7268-4DDC-B1E6-03D0FFC2A3FE}"/>
              </a:ext>
            </a:extLst>
          </p:cNvPr>
          <p:cNvSpPr>
            <a:spLocks noGrp="1"/>
          </p:cNvSpPr>
          <p:nvPr>
            <p:ph type="sldNum" sz="quarter" idx="10"/>
          </p:nvPr>
        </p:nvSpPr>
        <p:spPr>
          <a:xfrm>
            <a:off x="8626412" y="6673531"/>
            <a:ext cx="355840"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745085821"/>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360" userDrawn="1">
          <p15:clr>
            <a:srgbClr val="FBAE40"/>
          </p15:clr>
        </p15:guide>
        <p15:guide id="3" pos="264" userDrawn="1">
          <p15:clr>
            <a:srgbClr val="FBAE40"/>
          </p15:clr>
        </p15:guide>
        <p15:guide id="4"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457200" y="228600"/>
            <a:ext cx="8229600" cy="1069848"/>
          </a:xfrm>
          <a:prstGeom prst="rect">
            <a:avLst/>
          </a:prstGeom>
        </p:spPr>
        <p:txBody>
          <a:bodyPr anchor="ct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457200" y="1417320"/>
            <a:ext cx="8229600" cy="28380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57200" y="4343400"/>
            <a:ext cx="8229600" cy="1905000"/>
          </a:xfrm>
        </p:spPr>
        <p:txBody>
          <a:bodyPr/>
          <a:lstStyle>
            <a:lvl1pPr>
              <a:defRPr/>
            </a:lvl1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12" name="Text Placeholder 11">
            <a:extLst>
              <a:ext uri="{FF2B5EF4-FFF2-40B4-BE49-F238E27FC236}">
                <a16:creationId xmlns:a16="http://schemas.microsoft.com/office/drawing/2014/main" id="{FFA4F9CC-0940-48F9-9FF5-0BEE379CC1EA}"/>
              </a:ext>
            </a:extLst>
          </p:cNvPr>
          <p:cNvSpPr>
            <a:spLocks noGrp="1"/>
          </p:cNvSpPr>
          <p:nvPr>
            <p:ph type="body" sz="quarter" idx="15"/>
          </p:nvPr>
        </p:nvSpPr>
        <p:spPr>
          <a:xfrm>
            <a:off x="2660904" y="6309360"/>
            <a:ext cx="3831336" cy="283464"/>
          </a:xfrm>
        </p:spPr>
        <p:txBody>
          <a:bodyPr anchor="ctr">
            <a:normAutofit/>
          </a:bodyPr>
          <a:lstStyle>
            <a:lvl1pPr algn="ctr">
              <a:defRPr sz="900"/>
            </a:lvl1pPr>
          </a:lstStyle>
          <a:p>
            <a:pPr lvl="0"/>
            <a:r>
              <a:rPr lang="en-US" dirty="0"/>
              <a:t>Click to edit Master text styles</a:t>
            </a:r>
          </a:p>
        </p:txBody>
      </p:sp>
      <p:sp>
        <p:nvSpPr>
          <p:cNvPr id="14" name="Text Placeholder 13">
            <a:extLst>
              <a:ext uri="{FF2B5EF4-FFF2-40B4-BE49-F238E27FC236}">
                <a16:creationId xmlns:a16="http://schemas.microsoft.com/office/drawing/2014/main" id="{7E568D35-1257-4817-A5E9-18558C4CA3D5}"/>
              </a:ext>
            </a:extLst>
          </p:cNvPr>
          <p:cNvSpPr>
            <a:spLocks noGrp="1"/>
          </p:cNvSpPr>
          <p:nvPr>
            <p:ph type="body" sz="quarter" idx="16"/>
          </p:nvPr>
        </p:nvSpPr>
        <p:spPr>
          <a:xfrm>
            <a:off x="1709928" y="6673850"/>
            <a:ext cx="6611112" cy="160338"/>
          </a:xfrm>
        </p:spPr>
        <p:txBody>
          <a:bodyPr>
            <a:noAutofit/>
          </a:bodyPr>
          <a:lstStyle>
            <a:lvl1pPr algn="r">
              <a:defRPr sz="800"/>
            </a:lvl1pPr>
          </a:lstStyle>
          <a:p>
            <a:pPr lvl="0"/>
            <a:r>
              <a:rPr lang="en-US" dirty="0"/>
              <a:t>Click to edit Master text styles</a:t>
            </a:r>
          </a:p>
        </p:txBody>
      </p:sp>
      <p:sp>
        <p:nvSpPr>
          <p:cNvPr id="15" name="Slide Number Placeholder">
            <a:extLst>
              <a:ext uri="{FF2B5EF4-FFF2-40B4-BE49-F238E27FC236}">
                <a16:creationId xmlns:a16="http://schemas.microsoft.com/office/drawing/2014/main" id="{1E1C7753-C7E0-4722-86E1-F5B1C0CEFBBE}"/>
              </a:ext>
            </a:extLst>
          </p:cNvPr>
          <p:cNvSpPr>
            <a:spLocks noGrp="1"/>
          </p:cNvSpPr>
          <p:nvPr>
            <p:ph type="sldNum" sz="quarter" idx="10"/>
          </p:nvPr>
        </p:nvSpPr>
        <p:spPr>
          <a:xfrm>
            <a:off x="8626412" y="6673531"/>
            <a:ext cx="355840"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3422933013"/>
      </p:ext>
    </p:extLst>
  </p:cSld>
  <p:clrMapOvr>
    <a:masterClrMapping/>
  </p:clrMapOvr>
  <p:extLst>
    <p:ext uri="{DCECCB84-F9BA-43D5-87BE-67443E8EF086}">
      <p15:sldGuideLst xmlns:p15="http://schemas.microsoft.com/office/powerpoint/2012/main">
        <p15:guide id="1" orient="horz" pos="2592" userDrawn="1">
          <p15:clr>
            <a:srgbClr val="FBAE40"/>
          </p15:clr>
        </p15:guide>
        <p15:guide id="2" orient="horz" pos="273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457200" y="228600"/>
            <a:ext cx="8229600" cy="1069848"/>
          </a:xfrm>
          <a:prstGeom prst="rect">
            <a:avLst/>
          </a:prstGeom>
        </p:spPr>
        <p:txBody>
          <a:bodyPr anchor="ct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457200" y="1417321"/>
            <a:ext cx="3962400" cy="4811013"/>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417321"/>
            <a:ext cx="3962400" cy="4811014"/>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15" name="Text Placeholder 14">
            <a:extLst>
              <a:ext uri="{FF2B5EF4-FFF2-40B4-BE49-F238E27FC236}">
                <a16:creationId xmlns:a16="http://schemas.microsoft.com/office/drawing/2014/main" id="{EC4B3C3C-CADF-4D47-8B43-4BA1E676133D}"/>
              </a:ext>
            </a:extLst>
          </p:cNvPr>
          <p:cNvSpPr>
            <a:spLocks noGrp="1"/>
          </p:cNvSpPr>
          <p:nvPr>
            <p:ph type="body" sz="quarter" idx="15"/>
          </p:nvPr>
        </p:nvSpPr>
        <p:spPr>
          <a:xfrm>
            <a:off x="2660904" y="6309360"/>
            <a:ext cx="3831336" cy="283464"/>
          </a:xfrm>
        </p:spPr>
        <p:txBody>
          <a:bodyPr anchor="ctr">
            <a:normAutofit/>
          </a:bodyPr>
          <a:lstStyle>
            <a:lvl1pPr algn="ctr">
              <a:defRPr sz="900"/>
            </a:lvl1pPr>
          </a:lstStyle>
          <a:p>
            <a:pPr lvl="0"/>
            <a:r>
              <a:rPr lang="en-US" dirty="0"/>
              <a:t>Click to edit Master text styles</a:t>
            </a:r>
          </a:p>
        </p:txBody>
      </p:sp>
      <p:sp>
        <p:nvSpPr>
          <p:cNvPr id="17" name="Text Placeholder 16">
            <a:extLst>
              <a:ext uri="{FF2B5EF4-FFF2-40B4-BE49-F238E27FC236}">
                <a16:creationId xmlns:a16="http://schemas.microsoft.com/office/drawing/2014/main" id="{EB33D6BC-72D2-4920-B835-0A7E7B23CA34}"/>
              </a:ext>
            </a:extLst>
          </p:cNvPr>
          <p:cNvSpPr>
            <a:spLocks noGrp="1"/>
          </p:cNvSpPr>
          <p:nvPr>
            <p:ph type="body" sz="quarter" idx="16"/>
          </p:nvPr>
        </p:nvSpPr>
        <p:spPr>
          <a:xfrm>
            <a:off x="1709928" y="6673850"/>
            <a:ext cx="6611112" cy="160338"/>
          </a:xfrm>
        </p:spPr>
        <p:txBody>
          <a:bodyPr>
            <a:noAutofit/>
          </a:bodyPr>
          <a:lstStyle>
            <a:lvl1pPr algn="r">
              <a:defRPr sz="800"/>
            </a:lvl1pPr>
          </a:lstStyle>
          <a:p>
            <a:pPr lvl="0"/>
            <a:r>
              <a:rPr lang="en-US" dirty="0"/>
              <a:t>Click to edit Master text styles</a:t>
            </a:r>
          </a:p>
        </p:txBody>
      </p:sp>
      <p:sp>
        <p:nvSpPr>
          <p:cNvPr id="18" name="Slide Number Placeholder">
            <a:extLst>
              <a:ext uri="{FF2B5EF4-FFF2-40B4-BE49-F238E27FC236}">
                <a16:creationId xmlns:a16="http://schemas.microsoft.com/office/drawing/2014/main" id="{C246128B-7394-4DED-821B-A4CA55B2EBD7}"/>
              </a:ext>
            </a:extLst>
          </p:cNvPr>
          <p:cNvSpPr>
            <a:spLocks noGrp="1"/>
          </p:cNvSpPr>
          <p:nvPr>
            <p:ph type="sldNum" sz="quarter" idx="10"/>
          </p:nvPr>
        </p:nvSpPr>
        <p:spPr>
          <a:xfrm>
            <a:off x="8626412" y="6673531"/>
            <a:ext cx="355840"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7881570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Main One Secondary">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457200" y="228600"/>
            <a:ext cx="8229600" cy="1069848"/>
          </a:xfrm>
          <a:prstGeom prst="rect">
            <a:avLst/>
          </a:prstGeom>
        </p:spPr>
        <p:txBody>
          <a:bodyPr anchor="ct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457200" y="1417320"/>
            <a:ext cx="5791200" cy="4785733"/>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6418053" y="1417320"/>
            <a:ext cx="2268748" cy="4785733"/>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12" name="Text Placeholder 11">
            <a:extLst>
              <a:ext uri="{FF2B5EF4-FFF2-40B4-BE49-F238E27FC236}">
                <a16:creationId xmlns:a16="http://schemas.microsoft.com/office/drawing/2014/main" id="{19382484-8988-42EE-BFE8-099D0181BD1D}"/>
              </a:ext>
            </a:extLst>
          </p:cNvPr>
          <p:cNvSpPr>
            <a:spLocks noGrp="1"/>
          </p:cNvSpPr>
          <p:nvPr>
            <p:ph type="body" sz="quarter" idx="15"/>
          </p:nvPr>
        </p:nvSpPr>
        <p:spPr>
          <a:xfrm>
            <a:off x="2660904" y="6309360"/>
            <a:ext cx="3831336" cy="283464"/>
          </a:xfrm>
        </p:spPr>
        <p:txBody>
          <a:bodyPr anchor="ctr">
            <a:normAutofit/>
          </a:bodyPr>
          <a:lstStyle>
            <a:lvl1pPr algn="ctr">
              <a:defRPr sz="900"/>
            </a:lvl1pPr>
          </a:lstStyle>
          <a:p>
            <a:pPr lvl="0"/>
            <a:r>
              <a:rPr lang="en-US" dirty="0"/>
              <a:t>Click to edit Master text styles</a:t>
            </a:r>
          </a:p>
        </p:txBody>
      </p:sp>
      <p:sp>
        <p:nvSpPr>
          <p:cNvPr id="14" name="Text Placeholder 13">
            <a:extLst>
              <a:ext uri="{FF2B5EF4-FFF2-40B4-BE49-F238E27FC236}">
                <a16:creationId xmlns:a16="http://schemas.microsoft.com/office/drawing/2014/main" id="{7B4DBB22-4C49-4F3D-87B5-E269812DB158}"/>
              </a:ext>
            </a:extLst>
          </p:cNvPr>
          <p:cNvSpPr>
            <a:spLocks noGrp="1"/>
          </p:cNvSpPr>
          <p:nvPr>
            <p:ph type="body" sz="quarter" idx="16"/>
          </p:nvPr>
        </p:nvSpPr>
        <p:spPr>
          <a:xfrm>
            <a:off x="1709928" y="6673850"/>
            <a:ext cx="6611112" cy="160338"/>
          </a:xfrm>
        </p:spPr>
        <p:txBody>
          <a:bodyPr>
            <a:noAutofit/>
          </a:bodyPr>
          <a:lstStyle>
            <a:lvl1pPr algn="r">
              <a:defRPr sz="800"/>
            </a:lvl1pPr>
          </a:lstStyle>
          <a:p>
            <a:pPr lvl="0"/>
            <a:r>
              <a:rPr lang="en-US" dirty="0"/>
              <a:t>Click to edit Master text styles</a:t>
            </a:r>
          </a:p>
        </p:txBody>
      </p:sp>
      <p:sp>
        <p:nvSpPr>
          <p:cNvPr id="15" name="Slide Number Placeholder">
            <a:extLst>
              <a:ext uri="{FF2B5EF4-FFF2-40B4-BE49-F238E27FC236}">
                <a16:creationId xmlns:a16="http://schemas.microsoft.com/office/drawing/2014/main" id="{EAD280A6-1E8C-4249-A35C-DEBBA4DFEB3E}"/>
              </a:ext>
            </a:extLst>
          </p:cNvPr>
          <p:cNvSpPr>
            <a:spLocks noGrp="1"/>
          </p:cNvSpPr>
          <p:nvPr>
            <p:ph type="sldNum" sz="quarter" idx="10"/>
          </p:nvPr>
        </p:nvSpPr>
        <p:spPr>
          <a:xfrm>
            <a:off x="8626412" y="6673531"/>
            <a:ext cx="355840"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144696270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userDrawn="1">
          <p15:clr>
            <a:srgbClr val="FBAE40"/>
          </p15:clr>
        </p15:guide>
        <p15:guide id="5" pos="3864"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5512526" y="337349"/>
            <a:ext cx="3421740"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Calibri (Body)"/>
                <a:ea typeface="Calibri" panose="020F0502020204030204" pitchFamily="34" charset="0"/>
              </a:rPr>
              <a:t>Because learning changes everything.</a:t>
            </a:r>
            <a:r>
              <a:rPr lang="en-US" sz="1050" spc="40" baseline="60000" dirty="0">
                <a:effectLst/>
                <a:latin typeface="Calibri (Body)"/>
                <a:ea typeface="Calibri" panose="020F0502020204030204" pitchFamily="34" charset="0"/>
              </a:rPr>
              <a:t>®</a:t>
            </a:r>
            <a:endParaRPr lang="en-US" sz="1600" spc="40" baseline="60000" dirty="0">
              <a:latin typeface="Calibri (Body)"/>
            </a:endParaRPr>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lstStyle>
            <a:lvl1pPr algn="ctr">
              <a:defRPr sz="800">
                <a:solidFill>
                  <a:schemeClr val="tx1"/>
                </a:solidFill>
                <a:latin typeface="Calibri (Body)"/>
              </a:defRPr>
            </a:lvl1pPr>
          </a:lstStyle>
          <a:p>
            <a:pPr defTabSz="457200">
              <a:spcBef>
                <a:spcPct val="20000"/>
              </a:spcBef>
              <a:defRPr/>
            </a:pPr>
            <a:r>
              <a:rPr lang="en-US"/>
              <a:t>Add long copyright</a:t>
            </a:r>
            <a:endParaRPr lang="en-US" dirty="0"/>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8954587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704" r:id="rId3"/>
    <p:sldLayoutId id="2147483682" r:id="rId4"/>
    <p:sldLayoutId id="2147483683" r:id="rId5"/>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457200" y="228600"/>
            <a:ext cx="8229600" cy="1069848"/>
          </a:xfrm>
          <a:prstGeom prst="rect">
            <a:avLst/>
          </a:prstGeom>
        </p:spPr>
        <p:txBody>
          <a:bodyPr vert="horz" lIns="91440" tIns="45720" rIns="91440" bIns="45720" rtlCol="0" anchor="ctr">
            <a:no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457200" y="1417320"/>
            <a:ext cx="8229600" cy="485546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latin typeface="Calibri (Body)"/>
              </a:rPr>
              <a:t>© McGraw Hill LLC</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26412" y="6673531"/>
            <a:ext cx="355840" cy="161396"/>
          </a:xfrm>
          <a:prstGeom prst="rect">
            <a:avLst/>
          </a:prstGeom>
        </p:spPr>
        <p:txBody>
          <a:bodyPr vert="horz" lIns="45720" tIns="45720" rIns="45720" bIns="45720" rtlCol="0" anchor="ctr"/>
          <a:lstStyle>
            <a:lvl1pPr algn="r">
              <a:defRPr sz="800">
                <a:solidFill>
                  <a:schemeClr val="tx1"/>
                </a:solidFill>
                <a:latin typeface="Calibri (Body)"/>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88156470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9" r:id="rId3"/>
    <p:sldLayoutId id="2147483695" r:id="rId4"/>
    <p:sldLayoutId id="2147483696" r:id="rId5"/>
    <p:sldLayoutId id="2147483697" r:id="rId6"/>
    <p:sldLayoutId id="2147483708" r:id="rId7"/>
    <p:sldLayoutId id="2147483707" r:id="rId8"/>
  </p:sldLayoutIdLst>
  <p:hf hdr="0" dt="0"/>
  <p:txStyles>
    <p:titleStyle>
      <a:lvl1pPr algn="ctr" defTabSz="914400" rtl="0" eaLnBrk="1" latinLnBrk="0" hangingPunct="1">
        <a:lnSpc>
          <a:spcPct val="100000"/>
        </a:lnSpc>
        <a:spcBef>
          <a:spcPct val="0"/>
        </a:spcBef>
        <a:buNone/>
        <a:defRPr sz="3600" b="0" kern="1200">
          <a:solidFill>
            <a:srgbClr val="00629B"/>
          </a:solidFill>
          <a:latin typeface="Calibri (Headings)"/>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Calibri (Body)"/>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Calibri (Body)"/>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Calibri (Body)"/>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984" userDrawn="1">
          <p15:clr>
            <a:srgbClr val="F26B43"/>
          </p15:clr>
        </p15:guide>
        <p15:guide id="16" pos="5376" userDrawn="1">
          <p15:clr>
            <a:srgbClr val="F26B43"/>
          </p15:clr>
        </p15:guide>
        <p15:guide id="17" pos="2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1"/>
            <a:ext cx="9144000" cy="362309"/>
          </a:xfrm>
          <a:prstGeom prst="rect">
            <a:avLst/>
          </a:prstGeom>
        </p:spPr>
        <p:txBody>
          <a:bodyPr vert="horz" lIns="91440" tIns="45720" rIns="91440" bIns="45720" rtlCol="0" anchor="ctr"/>
          <a:lstStyle>
            <a:lvl1pPr algn="ctr">
              <a:defRPr sz="800">
                <a:solidFill>
                  <a:schemeClr val="tx1"/>
                </a:solidFill>
                <a:latin typeface="Calibri (Body)"/>
              </a:defRPr>
            </a:lvl1pPr>
          </a:lstStyle>
          <a:p>
            <a:r>
              <a:rPr lang="en-US"/>
              <a:t>Add long copyright line here</a:t>
            </a:r>
            <a:endParaRPr lang="en-US" dirty="0"/>
          </a:p>
        </p:txBody>
      </p:sp>
      <p:sp>
        <p:nvSpPr>
          <p:cNvPr id="6" name="MGH Yellow Line">
            <a:extLst>
              <a:ext uri="{FF2B5EF4-FFF2-40B4-BE49-F238E27FC236}">
                <a16:creationId xmlns:a16="http://schemas.microsoft.com/office/drawing/2014/main" id="{F20163A4-4644-4B17-9C8A-EF42A992331B}"/>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7998185"/>
      </p:ext>
    </p:extLst>
  </p:cSld>
  <p:clrMap bg1="lt1" tx1="dk1" bg2="lt2" tx2="dk2" accent1="accent1" accent2="accent2" accent3="accent3" accent4="accent4" accent5="accent5" accent6="accent6" hlink="hlink" folHlink="folHlink"/>
  <p:sldLayoutIdLst>
    <p:sldLayoutId id="2147483685" r:id="rId1"/>
  </p:sldLayoutIdLst>
  <p:hf hd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userDrawn="1">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2160" userDrawn="1">
          <p15:clr>
            <a:srgbClr val="F26B43"/>
          </p15:clr>
        </p15:guide>
        <p15:guide id="13" pos="364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tle Placeholder">
            <a:extLst>
              <a:ext uri="{FF2B5EF4-FFF2-40B4-BE49-F238E27FC236}">
                <a16:creationId xmlns:a16="http://schemas.microsoft.com/office/drawing/2014/main" id="{34622483-C344-43F3-82BE-D7AE2DFFFAB0}"/>
              </a:ext>
            </a:extLst>
          </p:cNvPr>
          <p:cNvSpPr>
            <a:spLocks noGrp="1"/>
          </p:cNvSpPr>
          <p:nvPr>
            <p:ph type="title"/>
          </p:nvPr>
        </p:nvSpPr>
        <p:spPr>
          <a:xfrm>
            <a:off x="342900" y="136257"/>
            <a:ext cx="6073803" cy="685800"/>
          </a:xfrm>
          <a:prstGeom prst="rect">
            <a:avLst/>
          </a:prstGeom>
        </p:spPr>
        <p:txBody>
          <a:bodyPr vert="horz" lIns="91440" tIns="45720" rIns="91440" bIns="45720" rtlCol="0" anchor="ctr">
            <a:normAutofit/>
          </a:bodyPr>
          <a:lstStyle/>
          <a:p>
            <a:r>
              <a:rPr lang="en-US" dirty="0"/>
              <a:t>Title goes here</a:t>
            </a:r>
          </a:p>
        </p:txBody>
      </p:sp>
      <p:sp>
        <p:nvSpPr>
          <p:cNvPr id="4" name="Text Placeholder">
            <a:extLst>
              <a:ext uri="{FF2B5EF4-FFF2-40B4-BE49-F238E27FC236}">
                <a16:creationId xmlns:a16="http://schemas.microsoft.com/office/drawing/2014/main" id="{BEB99B55-73FB-42B4-93ED-C5E818675C31}"/>
              </a:ext>
            </a:extLst>
          </p:cNvPr>
          <p:cNvSpPr>
            <a:spLocks noGrp="1"/>
          </p:cNvSpPr>
          <p:nvPr>
            <p:ph type="body" idx="1"/>
          </p:nvPr>
        </p:nvSpPr>
        <p:spPr>
          <a:xfrm>
            <a:off x="342901" y="1976546"/>
            <a:ext cx="6480593" cy="4351338"/>
          </a:xfrm>
          <a:prstGeom prst="rect">
            <a:avLst/>
          </a:prstGeom>
        </p:spPr>
        <p:txBody>
          <a:bodyPr vert="horz" lIns="91440" tIns="45720" rIns="91440" bIns="45720" rtlCol="0">
            <a:normAutofit/>
          </a:bodyPr>
          <a:lstStyle/>
          <a:p>
            <a:pPr lvl="0"/>
            <a:r>
              <a:rPr lang="en-US" dirty="0"/>
              <a:t>Slide Content</a:t>
            </a:r>
          </a:p>
          <a:p>
            <a:pPr lvl="2"/>
            <a:r>
              <a:rPr lang="en-US" dirty="0"/>
              <a:t>Second level</a:t>
            </a:r>
          </a:p>
          <a:p>
            <a:pPr lvl="3"/>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24279" y="6660234"/>
            <a:ext cx="1285344" cy="215444"/>
          </a:xfrm>
          <a:prstGeom prst="rect">
            <a:avLst/>
          </a:prstGeom>
          <a:noFill/>
        </p:spPr>
        <p:txBody>
          <a:bodyPr wrap="square" lIns="45720" rIns="45720" rtlCol="0" anchor="ctr">
            <a:spAutoFit/>
          </a:bodyPr>
          <a:lstStyle/>
          <a:p>
            <a:r>
              <a:rPr lang="en-US" sz="800" b="0" dirty="0">
                <a:solidFill>
                  <a:schemeClr val="tx1"/>
                </a:solidFill>
                <a:latin typeface="Calibri (Body)"/>
              </a:rPr>
              <a:t>© McGraw Hill LLC</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37202" y="6682314"/>
            <a:ext cx="342900" cy="143831"/>
          </a:xfrm>
          <a:prstGeom prst="rect">
            <a:avLst/>
          </a:prstGeom>
        </p:spPr>
        <p:txBody>
          <a:bodyPr vert="horz" lIns="45720" tIns="45720" rIns="45720" bIns="45720" rtlCol="0" anchor="ctr"/>
          <a:lstStyle>
            <a:lvl1pPr algn="r">
              <a:defRPr lang="en-US" sz="800" smtClean="0">
                <a:solidFill>
                  <a:schemeClr val="tx1"/>
                </a:solidFill>
                <a:latin typeface="Calibri (Body)"/>
              </a:defRPr>
            </a:lvl1pPr>
          </a:lstStyle>
          <a:p>
            <a:fld id="{68151E55-6873-49E2-B8D5-2F265E6F1973}" type="slidenum">
              <a:rPr lang="en-US" smtClean="0"/>
              <a:pPr/>
              <a:t>‹#›</a:t>
            </a:fld>
            <a:endParaRPr lang="en-US" dirty="0"/>
          </a:p>
        </p:txBody>
      </p:sp>
      <p:grpSp>
        <p:nvGrpSpPr>
          <p:cNvPr id="6" name="MGH Shape">
            <a:extLst>
              <a:ext uri="{FF2B5EF4-FFF2-40B4-BE49-F238E27FC236}">
                <a16:creationId xmlns:a16="http://schemas.microsoft.com/office/drawing/2014/main" id="{B719ECBD-8119-4217-9D58-2638FA4365C1}"/>
              </a:ext>
              <a:ext uri="{C183D7F6-B498-43B3-948B-1728B52AA6E4}">
                <adec:decorative xmlns:adec="http://schemas.microsoft.com/office/drawing/2017/decorative" val="1"/>
              </a:ext>
            </a:extLst>
          </p:cNvPr>
          <p:cNvGrpSpPr/>
          <p:nvPr userDrawn="1"/>
        </p:nvGrpSpPr>
        <p:grpSpPr>
          <a:xfrm>
            <a:off x="6622742" y="0"/>
            <a:ext cx="2521258" cy="6623843"/>
            <a:chOff x="3491346" y="0"/>
            <a:chExt cx="2508933" cy="6367263"/>
          </a:xfrm>
        </p:grpSpPr>
        <p:sp>
          <p:nvSpPr>
            <p:cNvPr id="9" name="Freeform 11">
              <a:extLst>
                <a:ext uri="{FF2B5EF4-FFF2-40B4-BE49-F238E27FC236}">
                  <a16:creationId xmlns:a16="http://schemas.microsoft.com/office/drawing/2014/main"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 name="Freeform 12">
              <a:extLst>
                <a:ext uri="{FF2B5EF4-FFF2-40B4-BE49-F238E27FC236}">
                  <a16:creationId xmlns:a16="http://schemas.microsoft.com/office/drawing/2014/main"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1" name="Freeform 13">
              <a:extLst>
                <a:ext uri="{FF2B5EF4-FFF2-40B4-BE49-F238E27FC236}">
                  <a16:creationId xmlns:a16="http://schemas.microsoft.com/office/drawing/2014/main"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Tree>
    <p:extLst>
      <p:ext uri="{BB962C8B-B14F-4D97-AF65-F5344CB8AC3E}">
        <p14:creationId xmlns:p14="http://schemas.microsoft.com/office/powerpoint/2010/main" val="3690558099"/>
      </p:ext>
    </p:extLst>
  </p:cSld>
  <p:clrMap bg1="lt1" tx1="dk1" bg2="lt2" tx2="dk2" accent1="accent1" accent2="accent2" accent3="accent3" accent4="accent4" accent5="accent5" accent6="accent6" hlink="hlink" folHlink="folHlink"/>
  <p:sldLayoutIdLst>
    <p:sldLayoutId id="2147483690" r:id="rId1"/>
    <p:sldLayoutId id="2147483698" r:id="rId2"/>
  </p:sldLayoutIdLst>
  <p:hf hdr="0" dt="0"/>
  <p:txStyles>
    <p:titleStyle>
      <a:lvl1pPr algn="ctr" defTabSz="914400" rtl="0" eaLnBrk="1" latinLnBrk="0" hangingPunct="1">
        <a:lnSpc>
          <a:spcPct val="90000"/>
        </a:lnSpc>
        <a:spcBef>
          <a:spcPct val="0"/>
        </a:spcBef>
        <a:buNone/>
        <a:defRPr sz="2400" b="1" kern="1200">
          <a:solidFill>
            <a:schemeClr val="tx2"/>
          </a:solidFill>
          <a:latin typeface="Calibri (Headings)"/>
          <a:ea typeface="+mj-ea"/>
          <a:cs typeface="+mj-cs"/>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Calibri (Body)"/>
          <a:ea typeface="+mn-ea"/>
          <a:cs typeface="+mn-cs"/>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Calibri (Body)"/>
          <a:ea typeface="+mn-ea"/>
          <a:cs typeface="+mn-cs"/>
        </a:defRPr>
      </a:lvl3pPr>
      <a:lvl4pPr marL="741363" indent="-28575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Calibri (Body)"/>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5544" userDrawn="1">
          <p15:clr>
            <a:srgbClr val="F26B43"/>
          </p15:clr>
        </p15:guide>
        <p15:guide id="6" pos="216">
          <p15:clr>
            <a:srgbClr val="F26B43"/>
          </p15:clr>
        </p15:guide>
        <p15:guide id="7" pos="4296" userDrawn="1">
          <p15:clr>
            <a:srgbClr val="F26B43"/>
          </p15:clr>
        </p15:guide>
        <p15:guide id="9" orient="horz" pos="4211">
          <p15:clr>
            <a:srgbClr val="F26B43"/>
          </p15:clr>
        </p15:guide>
        <p15:guide id="10" orient="horz" pos="1248" userDrawn="1">
          <p15:clr>
            <a:srgbClr val="F26B43"/>
          </p15:clr>
        </p15:guide>
        <p15:guide id="11" orient="horz" pos="3984" userDrawn="1">
          <p15:clr>
            <a:srgbClr val="F26B43"/>
          </p15:clr>
        </p15:guide>
        <p15:guide id="12" orient="horz" pos="1656" userDrawn="1">
          <p15:clr>
            <a:srgbClr val="F26B43"/>
          </p15:clr>
        </p15:guide>
        <p15:guide id="13" pos="2980">
          <p15:clr>
            <a:srgbClr val="F26B43"/>
          </p15:clr>
        </p15:guide>
        <p15:guide id="14" orient="horz" pos="2260" userDrawn="1">
          <p15:clr>
            <a:srgbClr val="F26B43"/>
          </p15:clr>
        </p15:guide>
        <p15:guide id="15" pos="26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latin typeface="Calibri (Body)"/>
              </a:rPr>
              <a:t>© McGraw Hill LLC</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26412" y="6673531"/>
            <a:ext cx="355840" cy="161396"/>
          </a:xfrm>
          <a:prstGeom prst="rect">
            <a:avLst/>
          </a:prstGeom>
        </p:spPr>
        <p:txBody>
          <a:bodyPr vert="horz" lIns="45720" tIns="45720" rIns="45720" bIns="45720" rtlCol="0" anchor="ctr"/>
          <a:lstStyle>
            <a:lvl1pPr algn="r">
              <a:defRPr sz="800">
                <a:solidFill>
                  <a:schemeClr val="tx1"/>
                </a:solidFill>
                <a:latin typeface="Calibri (Body)"/>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924093042"/>
      </p:ext>
    </p:extLst>
  </p:cSld>
  <p:clrMap bg1="lt1" tx1="dk1" bg2="lt2" tx2="dk2" accent1="accent1" accent2="accent2" accent3="accent3" accent4="accent4" accent5="accent5" accent6="accent6" hlink="hlink" folHlink="folHlink"/>
  <p:sldLayoutIdLst>
    <p:sldLayoutId id="2147483705" r:id="rId1"/>
    <p:sldLayoutId id="2147483706" r:id="rId2"/>
  </p:sldLayoutIdLst>
  <p:hf hdr="0" dt="0"/>
  <p:txStyles>
    <p:titleStyle>
      <a:lvl1pPr algn="ctr" defTabSz="914400" rtl="0" eaLnBrk="1" latinLnBrk="0" hangingPunct="1">
        <a:lnSpc>
          <a:spcPct val="90000"/>
        </a:lnSpc>
        <a:spcBef>
          <a:spcPct val="0"/>
        </a:spcBef>
        <a:buNone/>
        <a:defRPr sz="2400" b="1" kern="1200">
          <a:solidFill>
            <a:schemeClr val="tx2"/>
          </a:solidFill>
          <a:latin typeface="Calibri (Headings)"/>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Calibri (Body)"/>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Calibri (Body)"/>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Calibri (Body)"/>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2.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17.xml"/></Relationships>
</file>

<file path=ppt/slides/_rels/slide123.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17.xml"/></Relationships>
</file>

<file path=ppt/slides/_rels/slide124.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17.xml"/></Relationships>
</file>

<file path=ppt/slides/_rels/slide125.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18.xml"/></Relationships>
</file>

<file path=ppt/slides/_rels/slide126.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17.xml"/></Relationships>
</file>

<file path=ppt/slides/_rels/slide127.xml.rels><?xml version="1.0" encoding="UTF-8" standalone="yes"?>
<Relationships xmlns="http://schemas.openxmlformats.org/package/2006/relationships"><Relationship Id="rId2" Type="http://schemas.openxmlformats.org/officeDocument/2006/relationships/slide" Target="slide75.xml"/><Relationship Id="rId1" Type="http://schemas.openxmlformats.org/officeDocument/2006/relationships/slideLayout" Target="../slideLayouts/slideLayout17.xml"/></Relationships>
</file>

<file path=ppt/slides/_rels/slide128.xml.rels><?xml version="1.0" encoding="UTF-8" standalone="yes"?>
<Relationships xmlns="http://schemas.openxmlformats.org/package/2006/relationships"><Relationship Id="rId2" Type="http://schemas.openxmlformats.org/officeDocument/2006/relationships/slide" Target="slide95.xml"/><Relationship Id="rId1" Type="http://schemas.openxmlformats.org/officeDocument/2006/relationships/slideLayout" Target="../slideLayouts/slideLayout17.xml"/></Relationships>
</file>

<file path=ppt/slides/_rels/slide129.xml.rels><?xml version="1.0" encoding="UTF-8" standalone="yes"?>
<Relationships xmlns="http://schemas.openxmlformats.org/package/2006/relationships"><Relationship Id="rId2" Type="http://schemas.openxmlformats.org/officeDocument/2006/relationships/slide" Target="slide88.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 Target="slide122.xml"/><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slide" Target="slide123.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slide" Target="slide1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slide" Target="slide1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s://www.businessinsider.com/golds-gym-fat-shaming-ad-causes-controversy-2016-8" TargetMode="External"/><Relationship Id="rId2" Type="http://schemas.openxmlformats.org/officeDocument/2006/relationships/hyperlink" Target="https://www.youtube.com/watch?v=38495_N_gd0"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hyperlink" Target="https://www.psychologytoday.com/us/basics/sex" TargetMode="Externa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hyperlink" Target="https://www.psychologytoday.com/us/basics/adolescence" TargetMode="Externa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hyperlink" Target="https://www.psychologytoday.com/us/basics/decision-making" TargetMode="Externa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hyperlink" Target="https://www.psychologytoday.com/us/basics/self-control"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my.clevelandclinic.org/health/body/21598-brainstem" TargetMode="Externa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slide" Target="slide12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slide" Target="slide12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C0D0F-99C2-43B6-8505-85AC53055B15}"/>
              </a:ext>
            </a:extLst>
          </p:cNvPr>
          <p:cNvSpPr>
            <a:spLocks noGrp="1"/>
          </p:cNvSpPr>
          <p:nvPr>
            <p:ph type="ctrTitle"/>
          </p:nvPr>
        </p:nvSpPr>
        <p:spPr/>
        <p:txBody>
          <a:bodyPr/>
          <a:lstStyle/>
          <a:p>
            <a:r>
              <a:rPr lang="en-US" sz="3600" dirty="0"/>
              <a:t>Adolescence</a:t>
            </a:r>
          </a:p>
        </p:txBody>
      </p:sp>
      <p:sp>
        <p:nvSpPr>
          <p:cNvPr id="3" name="Subtitle 2">
            <a:extLst>
              <a:ext uri="{FF2B5EF4-FFF2-40B4-BE49-F238E27FC236}">
                <a16:creationId xmlns:a16="http://schemas.microsoft.com/office/drawing/2014/main" id="{FF42CE6D-8B37-41E1-BA73-F10EB21B827B}"/>
              </a:ext>
            </a:extLst>
          </p:cNvPr>
          <p:cNvSpPr>
            <a:spLocks noGrp="1"/>
          </p:cNvSpPr>
          <p:nvPr>
            <p:ph type="subTitle" idx="1"/>
          </p:nvPr>
        </p:nvSpPr>
        <p:spPr/>
        <p:txBody>
          <a:bodyPr/>
          <a:lstStyle/>
          <a:p>
            <a:r>
              <a:rPr lang="en-US" sz="2000" dirty="0"/>
              <a:t>18th Edition</a:t>
            </a:r>
            <a:br>
              <a:rPr lang="en-US" sz="2000" dirty="0"/>
            </a:br>
            <a:r>
              <a:rPr lang="en-US" sz="2000" dirty="0"/>
              <a:t>John W. Santrock</a:t>
            </a:r>
          </a:p>
        </p:txBody>
      </p:sp>
      <p:sp>
        <p:nvSpPr>
          <p:cNvPr id="4" name="Text Placeholder 3">
            <a:extLst>
              <a:ext uri="{FF2B5EF4-FFF2-40B4-BE49-F238E27FC236}">
                <a16:creationId xmlns:a16="http://schemas.microsoft.com/office/drawing/2014/main" id="{69C6CAD7-38E0-463D-8E28-DCE749737215}"/>
              </a:ext>
            </a:extLst>
          </p:cNvPr>
          <p:cNvSpPr>
            <a:spLocks noGrp="1"/>
          </p:cNvSpPr>
          <p:nvPr>
            <p:ph type="body" sz="quarter" idx="10"/>
          </p:nvPr>
        </p:nvSpPr>
        <p:spPr>
          <a:xfrm>
            <a:off x="621791" y="5096656"/>
            <a:ext cx="3043303" cy="610808"/>
          </a:xfrm>
        </p:spPr>
        <p:txBody>
          <a:bodyPr/>
          <a:lstStyle/>
          <a:p>
            <a:r>
              <a:rPr lang="en-US" sz="1800" dirty="0"/>
              <a:t>Chapter 2—Puberty, Health, and Biological Foundations</a:t>
            </a:r>
          </a:p>
        </p:txBody>
      </p:sp>
      <p:sp>
        <p:nvSpPr>
          <p:cNvPr id="7" name="Footer Placeholder 4">
            <a:extLst>
              <a:ext uri="{FF2B5EF4-FFF2-40B4-BE49-F238E27FC236}">
                <a16:creationId xmlns:a16="http://schemas.microsoft.com/office/drawing/2014/main" id="{0DD8EF8C-D7B0-4BBB-A3E1-8D47BDA2565E}"/>
              </a:ext>
            </a:extLst>
          </p:cNvPr>
          <p:cNvSpPr txBox="1">
            <a:spLocks/>
          </p:cNvSpPr>
          <p:nvPr/>
        </p:nvSpPr>
        <p:spPr>
          <a:xfrm>
            <a:off x="0" y="6485206"/>
            <a:ext cx="9144000" cy="372793"/>
          </a:xfrm>
          <a:prstGeom prst="rect">
            <a:avLst/>
          </a:prstGeom>
        </p:spPr>
        <p:txBody>
          <a:bodyPr anchor="ctr"/>
          <a:lstStyle>
            <a:lvl1pPr marL="0" indent="0" algn="ctr" defTabSz="457200" rtl="0" eaLnBrk="1" latinLnBrk="0" hangingPunct="1">
              <a:spcBef>
                <a:spcPct val="20000"/>
              </a:spcBef>
              <a:buFont typeface="Arial"/>
              <a:buNone/>
              <a:defRPr sz="800" kern="1200">
                <a:solidFill>
                  <a:schemeClr val="bg1"/>
                </a:solidFill>
                <a:latin typeface="+mn-lt"/>
                <a:ea typeface="+mn-ea"/>
                <a:cs typeface="+mn-cs"/>
              </a:defRPr>
            </a:lvl1pPr>
            <a:lvl2pPr marL="742950" indent="-285750" algn="ctr" defTabSz="457200" rtl="0" eaLnBrk="1" latinLnBrk="0" hangingPunct="1">
              <a:spcBef>
                <a:spcPct val="20000"/>
              </a:spcBef>
              <a:buFont typeface="Arial"/>
              <a:buChar char="–"/>
              <a:defRPr sz="800" kern="1200">
                <a:solidFill>
                  <a:schemeClr val="bg1"/>
                </a:solidFill>
                <a:latin typeface="+mn-lt"/>
                <a:ea typeface="+mn-ea"/>
                <a:cs typeface="+mn-cs"/>
              </a:defRPr>
            </a:lvl2pPr>
            <a:lvl3pPr marL="1143000" indent="-228600" algn="ctr" defTabSz="457200" rtl="0" eaLnBrk="1" latinLnBrk="0" hangingPunct="1">
              <a:spcBef>
                <a:spcPct val="20000"/>
              </a:spcBef>
              <a:buFont typeface="Arial"/>
              <a:buChar char="•"/>
              <a:defRPr sz="800" kern="1200">
                <a:solidFill>
                  <a:schemeClr val="bg1"/>
                </a:solidFill>
                <a:latin typeface="+mn-lt"/>
                <a:ea typeface="+mn-ea"/>
                <a:cs typeface="+mn-cs"/>
              </a:defRPr>
            </a:lvl3pPr>
            <a:lvl4pPr marL="1600200" indent="-228600" algn="ctr" defTabSz="457200" rtl="0" eaLnBrk="1" latinLnBrk="0" hangingPunct="1">
              <a:spcBef>
                <a:spcPct val="20000"/>
              </a:spcBef>
              <a:buFont typeface="Arial"/>
              <a:buChar char="–"/>
              <a:defRPr sz="800" kern="1200">
                <a:solidFill>
                  <a:schemeClr val="bg1"/>
                </a:solidFill>
                <a:latin typeface="+mn-lt"/>
                <a:ea typeface="+mn-ea"/>
                <a:cs typeface="+mn-cs"/>
              </a:defRPr>
            </a:lvl4pPr>
            <a:lvl5pPr marL="2057400" indent="-228600" algn="ctr" defTabSz="457200" rtl="0" eaLnBrk="1" latinLnBrk="0" hangingPunct="1">
              <a:spcBef>
                <a:spcPct val="20000"/>
              </a:spcBef>
              <a:buFont typeface="Arial"/>
              <a:buChar char="»"/>
              <a:defRPr sz="8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900" dirty="0">
                <a:solidFill>
                  <a:schemeClr val="tx1"/>
                </a:solidFill>
                <a:latin typeface="Calibri (Body)"/>
              </a:rPr>
              <a:t>© McGraw Hill LLC. All rights reserved. No reproduction or distribution without the prior written consent of McGraw Hill LLC.</a:t>
            </a:r>
          </a:p>
        </p:txBody>
      </p:sp>
    </p:spTree>
    <p:extLst>
      <p:ext uri="{BB962C8B-B14F-4D97-AF65-F5344CB8AC3E}">
        <p14:creationId xmlns:p14="http://schemas.microsoft.com/office/powerpoint/2010/main" val="351308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Puberty</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57200" y="1417320"/>
            <a:ext cx="8229600" cy="5043441"/>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sz="2400" dirty="0"/>
              <a:t>Puberty is the culmination of a complex interplay between genetics, metabolic, nutritional, and hormonal factors. </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sz="2400" dirty="0"/>
              <a:t>Thus, childhood obesity may play a role in pubertal onset and tempo. </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sz="2400" dirty="0"/>
              <a:t>In fact, early pubertal development and central precocious puberty have been associated with childhood obesity.</a:t>
            </a:r>
            <a:endParaRPr kumimoji="0" lang="en-US" altLang="en-US" sz="28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10</a:t>
            </a:fld>
            <a:endParaRPr lang="en-US" dirty="0"/>
          </a:p>
        </p:txBody>
      </p:sp>
    </p:spTree>
    <p:extLst>
      <p:ext uri="{BB962C8B-B14F-4D97-AF65-F5344CB8AC3E}">
        <p14:creationId xmlns:p14="http://schemas.microsoft.com/office/powerpoint/2010/main" val="425467318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48305" y="228600"/>
            <a:ext cx="8247390" cy="1069848"/>
          </a:xfrm>
        </p:spPr>
        <p:txBody>
          <a:bodyPr/>
          <a:lstStyle/>
          <a:p>
            <a:r>
              <a:rPr lang="en-US" dirty="0"/>
              <a:t>Natural Selection and Adaptive Behavior</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379022" y="1417320"/>
            <a:ext cx="8385956" cy="5071970"/>
          </a:xfrm>
        </p:spPr>
        <p:txBody>
          <a:bodyPr>
            <a:noAutofit/>
          </a:bodyPr>
          <a:lstStyle/>
          <a:p>
            <a:pPr>
              <a:spcBef>
                <a:spcPts val="2400"/>
              </a:spcBef>
              <a:spcAft>
                <a:spcPts val="0"/>
              </a:spcAft>
            </a:pPr>
            <a:r>
              <a:rPr lang="en-US" sz="2800" b="1" dirty="0"/>
              <a:t>Natural selection:</a:t>
            </a:r>
            <a:r>
              <a:rPr lang="en-US" sz="2800" dirty="0"/>
              <a:t> the evolutionary process that favors those individuals of a species who are best adapted to survive and reproduce</a:t>
            </a:r>
          </a:p>
          <a:p>
            <a:pPr marL="342900" indent="-342900">
              <a:spcBef>
                <a:spcPts val="576"/>
              </a:spcBef>
              <a:spcAft>
                <a:spcPts val="0"/>
              </a:spcAft>
              <a:buFont typeface="Arial" panose="020B0604020202020204" pitchFamily="34" charset="0"/>
              <a:buChar char="•"/>
            </a:pPr>
            <a:r>
              <a:rPr lang="en-US" sz="2400" dirty="0"/>
              <a:t>Charles Darwin: Over the course of many generations, organisms with the characteristics needed for survival would compose a larger and larger percentage of the population, producing a gradual modification of the species.</a:t>
            </a:r>
          </a:p>
          <a:p>
            <a:pPr>
              <a:spcBef>
                <a:spcPts val="2400"/>
              </a:spcBef>
              <a:spcAft>
                <a:spcPts val="0"/>
              </a:spcAft>
            </a:pPr>
            <a:r>
              <a:rPr lang="en-US" sz="2800" b="1" dirty="0"/>
              <a:t>Adaptive behavior:</a:t>
            </a:r>
            <a:r>
              <a:rPr lang="en-US" sz="2800" dirty="0"/>
              <a:t> a modification of behavior that promotes an organism’s survival in the natural habitat</a:t>
            </a:r>
          </a:p>
          <a:p>
            <a:pPr marL="342900" indent="-342900">
              <a:spcBef>
                <a:spcPts val="576"/>
              </a:spcBef>
              <a:spcAft>
                <a:spcPts val="0"/>
              </a:spcAft>
              <a:buFont typeface="Arial" panose="020B0604020202020204" pitchFamily="34" charset="0"/>
              <a:buChar char="•"/>
            </a:pPr>
            <a:r>
              <a:rPr lang="en-US" sz="2400" dirty="0"/>
              <a:t>All organisms must adapt to particular places, climates, food sources, and ways of life in order to survive.</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100</a:t>
            </a:fld>
            <a:endParaRPr lang="en-US" dirty="0"/>
          </a:p>
        </p:txBody>
      </p:sp>
    </p:spTree>
    <p:extLst>
      <p:ext uri="{BB962C8B-B14F-4D97-AF65-F5344CB8AC3E}">
        <p14:creationId xmlns:p14="http://schemas.microsoft.com/office/powerpoint/2010/main" val="133740846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48305" y="228600"/>
            <a:ext cx="8247390" cy="1069848"/>
          </a:xfrm>
        </p:spPr>
        <p:txBody>
          <a:bodyPr/>
          <a:lstStyle/>
          <a:p>
            <a:r>
              <a:rPr lang="en-US" dirty="0"/>
              <a:t>Evolutionary Psychology</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379022" y="1417320"/>
            <a:ext cx="8385956" cy="5071970"/>
          </a:xfrm>
        </p:spPr>
        <p:txBody>
          <a:bodyPr>
            <a:noAutofit/>
          </a:bodyPr>
          <a:lstStyle/>
          <a:p>
            <a:pPr>
              <a:spcBef>
                <a:spcPts val="2400"/>
              </a:spcBef>
              <a:spcAft>
                <a:spcPts val="0"/>
              </a:spcAft>
            </a:pPr>
            <a:r>
              <a:rPr lang="en-US" sz="2800" b="1" dirty="0"/>
              <a:t>Evolutionary psychology</a:t>
            </a:r>
            <a:r>
              <a:rPr lang="en-US" sz="2800" dirty="0"/>
              <a:t> emphasizes the importance of adaptation, reproduction, and “survival of the fittest” in explaining behavior.</a:t>
            </a:r>
          </a:p>
          <a:p>
            <a:pPr>
              <a:spcBef>
                <a:spcPts val="2400"/>
              </a:spcBef>
              <a:spcAft>
                <a:spcPts val="0"/>
              </a:spcAft>
            </a:pPr>
            <a:r>
              <a:rPr lang="en-US" sz="2800" dirty="0"/>
              <a:t>The process of natural selection favors those behaviors that increase organisms’ reproductive success and their ability to pass their genes on to the next generation.</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101</a:t>
            </a:fld>
            <a:endParaRPr lang="en-US" dirty="0"/>
          </a:p>
        </p:txBody>
      </p:sp>
    </p:spTree>
    <p:extLst>
      <p:ext uri="{BB962C8B-B14F-4D97-AF65-F5344CB8AC3E}">
        <p14:creationId xmlns:p14="http://schemas.microsoft.com/office/powerpoint/2010/main" val="19810811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48305" y="228600"/>
            <a:ext cx="8247390" cy="1069848"/>
          </a:xfrm>
        </p:spPr>
        <p:txBody>
          <a:bodyPr/>
          <a:lstStyle/>
          <a:p>
            <a:r>
              <a:rPr lang="en-US" dirty="0"/>
              <a:t>Evolutionary Development Psychology</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379022" y="1417320"/>
            <a:ext cx="8385956" cy="5071970"/>
          </a:xfrm>
        </p:spPr>
        <p:txBody>
          <a:bodyPr>
            <a:noAutofit/>
          </a:bodyPr>
          <a:lstStyle/>
          <a:p>
            <a:pPr>
              <a:spcBef>
                <a:spcPts val="2400"/>
              </a:spcBef>
              <a:spcAft>
                <a:spcPts val="0"/>
              </a:spcAft>
            </a:pPr>
            <a:r>
              <a:rPr lang="en-US" sz="2800" dirty="0"/>
              <a:t>There is growing interest in using the concepts of evolutionary psychology to understand human development.</a:t>
            </a:r>
          </a:p>
          <a:p>
            <a:pPr marL="342900" indent="-342900">
              <a:spcBef>
                <a:spcPts val="576"/>
              </a:spcBef>
              <a:spcAft>
                <a:spcPts val="0"/>
              </a:spcAft>
              <a:buFont typeface="Arial" panose="020B0604020202020204" pitchFamily="34" charset="0"/>
              <a:buChar char="•"/>
            </a:pPr>
            <a:r>
              <a:rPr lang="en-US" sz="2400" dirty="0"/>
              <a:t>One important concept is that an extended childhood period evolved because humans require time to develop a large brain and learn the complexity of human societies.</a:t>
            </a:r>
          </a:p>
          <a:p>
            <a:pPr marL="342900" indent="-342900">
              <a:spcBef>
                <a:spcPts val="576"/>
              </a:spcBef>
              <a:spcAft>
                <a:spcPts val="0"/>
              </a:spcAft>
              <a:buFont typeface="Arial" panose="020B0604020202020204" pitchFamily="34" charset="0"/>
              <a:buChar char="•"/>
            </a:pPr>
            <a:r>
              <a:rPr lang="en-US" sz="2400" dirty="0"/>
              <a:t>Many psychological mechanisms are domain-specific—they apply only to the specific aspect of a person’s makeup.</a:t>
            </a:r>
          </a:p>
          <a:p>
            <a:pPr marL="342900" indent="-342900">
              <a:spcBef>
                <a:spcPts val="576"/>
              </a:spcBef>
              <a:spcAft>
                <a:spcPts val="0"/>
              </a:spcAft>
              <a:buFont typeface="Arial" panose="020B0604020202020204" pitchFamily="34" charset="0"/>
              <a:buChar char="•"/>
            </a:pPr>
            <a:r>
              <a:rPr lang="en-US" sz="2400" dirty="0"/>
              <a:t>Evolved mechanisms are not always adaptive in contemporary society—that is, some behaviors that were adaptive for our prehistoric ancestors may not serve us well today.</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102</a:t>
            </a:fld>
            <a:endParaRPr lang="en-US" dirty="0"/>
          </a:p>
        </p:txBody>
      </p:sp>
    </p:spTree>
    <p:extLst>
      <p:ext uri="{BB962C8B-B14F-4D97-AF65-F5344CB8AC3E}">
        <p14:creationId xmlns:p14="http://schemas.microsoft.com/office/powerpoint/2010/main" val="65010390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48305" y="228600"/>
            <a:ext cx="8247390" cy="1069848"/>
          </a:xfrm>
        </p:spPr>
        <p:txBody>
          <a:bodyPr/>
          <a:lstStyle/>
          <a:p>
            <a:r>
              <a:rPr lang="en-US" dirty="0"/>
              <a:t>Evaluating Evolutionary Psychology</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48306" y="1417320"/>
            <a:ext cx="8247389" cy="5071970"/>
          </a:xfrm>
        </p:spPr>
        <p:txBody>
          <a:bodyPr>
            <a:noAutofit/>
          </a:bodyPr>
          <a:lstStyle/>
          <a:p>
            <a:pPr>
              <a:spcBef>
                <a:spcPts val="2400"/>
              </a:spcBef>
              <a:spcAft>
                <a:spcPts val="0"/>
              </a:spcAft>
            </a:pPr>
            <a:r>
              <a:rPr lang="en-US" sz="2800" dirty="0"/>
              <a:t>Albert Bandura (1998) has criticized the “biologizing”  of psychology.</a:t>
            </a:r>
          </a:p>
          <a:p>
            <a:pPr marL="342900" indent="-342900">
              <a:spcBef>
                <a:spcPts val="576"/>
              </a:spcBef>
              <a:spcAft>
                <a:spcPts val="0"/>
              </a:spcAft>
              <a:buFont typeface="Arial" panose="020B0604020202020204" pitchFamily="34" charset="0"/>
              <a:buChar char="•"/>
            </a:pPr>
            <a:r>
              <a:rPr lang="en-US" sz="2400" dirty="0"/>
              <a:t>He rejects what he calls “one-sided evolutionism.”</a:t>
            </a:r>
          </a:p>
          <a:p>
            <a:pPr marL="342900" indent="-342900">
              <a:spcBef>
                <a:spcPts val="576"/>
              </a:spcBef>
              <a:spcAft>
                <a:spcPts val="0"/>
              </a:spcAft>
              <a:buFont typeface="Arial" panose="020B0604020202020204" pitchFamily="34" charset="0"/>
              <a:buChar char="•"/>
            </a:pPr>
            <a:r>
              <a:rPr lang="en-US" sz="2400" dirty="0"/>
              <a:t>Evolution gave humans body structures and biological potentialities, not behavioral dictates.</a:t>
            </a:r>
          </a:p>
          <a:p>
            <a:pPr>
              <a:spcBef>
                <a:spcPts val="2400"/>
              </a:spcBef>
              <a:spcAft>
                <a:spcPts val="0"/>
              </a:spcAft>
            </a:pPr>
            <a:r>
              <a:rPr lang="en-US" sz="2800" dirty="0"/>
              <a:t>Stephen Jay Gould: In most domains, human biology allows a broad range of cultural possibilities.</a:t>
            </a:r>
          </a:p>
          <a:p>
            <a:pPr>
              <a:spcBef>
                <a:spcPts val="2400"/>
              </a:spcBef>
              <a:spcAft>
                <a:spcPts val="0"/>
              </a:spcAft>
            </a:pPr>
            <a:r>
              <a:rPr lang="en-US" sz="2800" dirty="0"/>
              <a:t>Natural selection leading to human traits and behaviors is difficult to refute or test because it occurs on a time scale that does not lend itself to empirical study.</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103</a:t>
            </a:fld>
            <a:endParaRPr lang="en-US" dirty="0"/>
          </a:p>
        </p:txBody>
      </p:sp>
    </p:spTree>
    <p:extLst>
      <p:ext uri="{BB962C8B-B14F-4D97-AF65-F5344CB8AC3E}">
        <p14:creationId xmlns:p14="http://schemas.microsoft.com/office/powerpoint/2010/main" val="116159032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48305" y="228600"/>
            <a:ext cx="8247390" cy="1069848"/>
          </a:xfrm>
        </p:spPr>
        <p:txBody>
          <a:bodyPr/>
          <a:lstStyle/>
          <a:p>
            <a:r>
              <a:rPr lang="en-US" dirty="0"/>
              <a:t>The Genetic Process</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48306" y="1417320"/>
            <a:ext cx="8247389" cy="5071970"/>
          </a:xfrm>
        </p:spPr>
        <p:txBody>
          <a:bodyPr>
            <a:noAutofit/>
          </a:bodyPr>
          <a:lstStyle/>
          <a:p>
            <a:pPr>
              <a:spcBef>
                <a:spcPts val="2400"/>
              </a:spcBef>
              <a:spcAft>
                <a:spcPts val="0"/>
              </a:spcAft>
            </a:pPr>
            <a:r>
              <a:rPr lang="en-US" sz="2800" dirty="0"/>
              <a:t>Our many traits and characteristics that are genetically influenced have a long evolutionary history that is retained in our DNA.</a:t>
            </a:r>
          </a:p>
          <a:p>
            <a:pPr>
              <a:spcBef>
                <a:spcPts val="2400"/>
              </a:spcBef>
              <a:spcAft>
                <a:spcPts val="0"/>
              </a:spcAft>
            </a:pPr>
            <a:r>
              <a:rPr lang="en-US" sz="2800" dirty="0"/>
              <a:t>Each of us carries a “genetic code” that we inherited from our parents.</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104</a:t>
            </a:fld>
            <a:endParaRPr lang="en-US" dirty="0"/>
          </a:p>
        </p:txBody>
      </p:sp>
    </p:spTree>
    <p:extLst>
      <p:ext uri="{BB962C8B-B14F-4D97-AF65-F5344CB8AC3E}">
        <p14:creationId xmlns:p14="http://schemas.microsoft.com/office/powerpoint/2010/main" val="340506710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48305" y="228600"/>
            <a:ext cx="8247390" cy="1069848"/>
          </a:xfrm>
        </p:spPr>
        <p:txBody>
          <a:bodyPr/>
          <a:lstStyle/>
          <a:p>
            <a:r>
              <a:rPr lang="en-US" dirty="0"/>
              <a:t>DNA and the Collaborative Gene </a:t>
            </a:r>
            <a:r>
              <a:rPr lang="en-US" sz="1600" dirty="0"/>
              <a:t>1</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17346" y="1417320"/>
            <a:ext cx="8309309" cy="5071970"/>
          </a:xfrm>
        </p:spPr>
        <p:txBody>
          <a:bodyPr>
            <a:noAutofit/>
          </a:bodyPr>
          <a:lstStyle/>
          <a:p>
            <a:pPr>
              <a:spcBef>
                <a:spcPts val="2400"/>
              </a:spcBef>
              <a:spcAft>
                <a:spcPts val="0"/>
              </a:spcAft>
            </a:pPr>
            <a:r>
              <a:rPr lang="en-US" sz="2800" dirty="0"/>
              <a:t>The nucleus of each human cell contains </a:t>
            </a:r>
            <a:r>
              <a:rPr lang="en-US" sz="2800" b="1" dirty="0"/>
              <a:t>chromosomes,</a:t>
            </a:r>
            <a:r>
              <a:rPr lang="en-US" sz="2800" dirty="0"/>
              <a:t> the threadlike structures that contain DNA.</a:t>
            </a:r>
          </a:p>
          <a:p>
            <a:pPr marL="342900" indent="-342900">
              <a:spcBef>
                <a:spcPts val="576"/>
              </a:spcBef>
              <a:spcAft>
                <a:spcPts val="0"/>
              </a:spcAft>
              <a:buFont typeface="Arial" panose="020B0604020202020204" pitchFamily="34" charset="0"/>
              <a:buChar char="•"/>
            </a:pPr>
            <a:r>
              <a:rPr lang="en-US" sz="2400" b="1" dirty="0"/>
              <a:t>DNA:</a:t>
            </a:r>
            <a:r>
              <a:rPr lang="en-US" sz="2400" dirty="0"/>
              <a:t> a complex molecule that contains genetic information.</a:t>
            </a:r>
          </a:p>
          <a:p>
            <a:pPr marL="342900" indent="-342900">
              <a:spcBef>
                <a:spcPts val="576"/>
              </a:spcBef>
              <a:spcAft>
                <a:spcPts val="0"/>
              </a:spcAft>
              <a:buFont typeface="Arial" panose="020B0604020202020204" pitchFamily="34" charset="0"/>
              <a:buChar char="•"/>
            </a:pPr>
            <a:r>
              <a:rPr lang="en-US" sz="2400" b="1" dirty="0"/>
              <a:t>Genes,</a:t>
            </a:r>
            <a:r>
              <a:rPr lang="en-US" sz="2400" dirty="0"/>
              <a:t> the units of hereditary information: short segments    of DNA that direct cells to reproduce themselves and to assemble proteins.</a:t>
            </a:r>
          </a:p>
          <a:p>
            <a:pPr>
              <a:spcBef>
                <a:spcPts val="2400"/>
              </a:spcBef>
              <a:spcAft>
                <a:spcPts val="0"/>
              </a:spcAft>
            </a:pPr>
            <a:r>
              <a:rPr lang="en-US" sz="2800" dirty="0"/>
              <a:t>Humans have approximately 20,000–25,000 genes.</a:t>
            </a:r>
          </a:p>
          <a:p>
            <a:pPr marL="342900" indent="-342900">
              <a:spcBef>
                <a:spcPts val="576"/>
              </a:spcBef>
              <a:spcAft>
                <a:spcPts val="0"/>
              </a:spcAft>
              <a:buFont typeface="Arial" panose="020B0604020202020204" pitchFamily="34" charset="0"/>
              <a:buChar char="•"/>
            </a:pPr>
            <a:r>
              <a:rPr lang="en-US" sz="2400" dirty="0"/>
              <a:t>Humans appear to have far more proteins than they have genes, so there cannot be a one-to-one correspondence between them.</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105</a:t>
            </a:fld>
            <a:endParaRPr lang="en-US" dirty="0"/>
          </a:p>
        </p:txBody>
      </p:sp>
    </p:spTree>
    <p:extLst>
      <p:ext uri="{BB962C8B-B14F-4D97-AF65-F5344CB8AC3E}">
        <p14:creationId xmlns:p14="http://schemas.microsoft.com/office/powerpoint/2010/main" val="40224896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5D96D-92A6-4E48-BBFD-808AD0F42220}"/>
              </a:ext>
            </a:extLst>
          </p:cNvPr>
          <p:cNvSpPr>
            <a:spLocks noGrp="1"/>
          </p:cNvSpPr>
          <p:nvPr>
            <p:ph type="title"/>
          </p:nvPr>
        </p:nvSpPr>
        <p:spPr>
          <a:xfrm>
            <a:off x="678427" y="4527750"/>
            <a:ext cx="5813814" cy="870414"/>
          </a:xfrm>
        </p:spPr>
        <p:txBody>
          <a:bodyPr/>
          <a:lstStyle/>
          <a:p>
            <a:pPr>
              <a:lnSpc>
                <a:spcPct val="100000"/>
              </a:lnSpc>
            </a:pPr>
            <a:r>
              <a:rPr kumimoji="0" lang="en-US" altLang="en-US" sz="2400" b="1" i="0" u="none" strike="noStrike" kern="1200" cap="none" spc="0" normalizeH="0" baseline="0" noProof="0" dirty="0">
                <a:ln>
                  <a:noFill/>
                </a:ln>
                <a:solidFill>
                  <a:srgbClr val="00629B"/>
                </a:solidFill>
                <a:effectLst/>
                <a:uLnTx/>
                <a:uFillTx/>
              </a:rPr>
              <a:t>FIGURE 11                                                    </a:t>
            </a:r>
            <a:r>
              <a:rPr kumimoji="0" lang="en-US" altLang="en-US" sz="2400" b="1" i="0" u="none" strike="noStrike" kern="1200" cap="none" spc="0" normalizeH="0" baseline="0" noProof="0" dirty="0">
                <a:ln>
                  <a:noFill/>
                </a:ln>
                <a:solidFill>
                  <a:schemeClr val="tx1"/>
                </a:solidFill>
                <a:effectLst/>
                <a:uLnTx/>
                <a:uFillTx/>
              </a:rPr>
              <a:t>CELLS, CHROMOSOMES, GENES, AND DNA</a:t>
            </a:r>
            <a:endParaRPr lang="en-US" dirty="0">
              <a:solidFill>
                <a:schemeClr val="tx1"/>
              </a:solidFill>
            </a:endParaRPr>
          </a:p>
        </p:txBody>
      </p:sp>
      <p:pic>
        <p:nvPicPr>
          <p:cNvPr id="9" name="Picture 8" descr="An illustration of a cell, a chromosome, a gene, and a strand of DNA.">
            <a:extLst>
              <a:ext uri="{FF2B5EF4-FFF2-40B4-BE49-F238E27FC236}">
                <a16:creationId xmlns:a16="http://schemas.microsoft.com/office/drawing/2014/main" id="{C0C1A272-AE8C-47DA-8590-2B44F87AEE0C}"/>
              </a:ext>
            </a:extLst>
          </p:cNvPr>
          <p:cNvPicPr>
            <a:picLocks noChangeAspect="1"/>
          </p:cNvPicPr>
          <p:nvPr/>
        </p:nvPicPr>
        <p:blipFill>
          <a:blip r:embed="rId3"/>
          <a:stretch>
            <a:fillRect/>
          </a:stretch>
        </p:blipFill>
        <p:spPr>
          <a:xfrm>
            <a:off x="1029917" y="1063229"/>
            <a:ext cx="7084166" cy="3109229"/>
          </a:xfrm>
          <a:prstGeom prst="rect">
            <a:avLst/>
          </a:prstGeom>
        </p:spPr>
      </p:pic>
      <p:sp>
        <p:nvSpPr>
          <p:cNvPr id="5" name="Text Placeholder 4">
            <a:extLst>
              <a:ext uri="{FF2B5EF4-FFF2-40B4-BE49-F238E27FC236}">
                <a16:creationId xmlns:a16="http://schemas.microsoft.com/office/drawing/2014/main" id="{1B2F7F13-8A5C-4872-A986-8F16EB7E42F6}"/>
              </a:ext>
            </a:extLst>
          </p:cNvPr>
          <p:cNvSpPr>
            <a:spLocks noGrp="1"/>
          </p:cNvSpPr>
          <p:nvPr>
            <p:ph type="body" sz="half" idx="2"/>
          </p:nvPr>
        </p:nvSpPr>
        <p:spPr>
          <a:xfrm>
            <a:off x="678427" y="5541585"/>
            <a:ext cx="7610167" cy="977198"/>
          </a:xfrm>
        </p:spPr>
        <p:txBody>
          <a:bodyPr/>
          <a:lstStyle/>
          <a:p>
            <a:pPr lvl="0"/>
            <a:r>
              <a:rPr lang="en-US" dirty="0">
                <a:solidFill>
                  <a:prstClr val="black"/>
                </a:solidFill>
              </a:rPr>
              <a:t>(</a:t>
            </a:r>
            <a:r>
              <a:rPr lang="en-US" i="1" dirty="0">
                <a:solidFill>
                  <a:prstClr val="black"/>
                </a:solidFill>
              </a:rPr>
              <a:t>Left</a:t>
            </a:r>
            <a:r>
              <a:rPr lang="en-US" dirty="0">
                <a:solidFill>
                  <a:prstClr val="black"/>
                </a:solidFill>
              </a:rPr>
              <a:t>) The body contains trillions of cells, which are the basic structural units of life. Each cell contains a central structure, the nucleus. (</a:t>
            </a:r>
            <a:r>
              <a:rPr lang="en-US" i="1" dirty="0">
                <a:solidFill>
                  <a:prstClr val="black"/>
                </a:solidFill>
              </a:rPr>
              <a:t>Middle</a:t>
            </a:r>
            <a:r>
              <a:rPr lang="en-US" dirty="0">
                <a:solidFill>
                  <a:prstClr val="black"/>
                </a:solidFill>
              </a:rPr>
              <a:t>) Chromosomes and genes are located in the nucleus of the   cell. Chromosomes are made up of threadlike structures composed of DNA molecules. (</a:t>
            </a:r>
            <a:r>
              <a:rPr lang="en-US" i="1" dirty="0">
                <a:solidFill>
                  <a:prstClr val="black"/>
                </a:solidFill>
              </a:rPr>
              <a:t>Right</a:t>
            </a:r>
            <a:r>
              <a:rPr lang="en-US" dirty="0">
                <a:solidFill>
                  <a:prstClr val="black"/>
                </a:solidFill>
              </a:rPr>
              <a:t>) A gene, a segment of DNA that contains the hereditary code. The structure of DNA is a spiraled double chain.</a:t>
            </a:r>
          </a:p>
        </p:txBody>
      </p:sp>
      <p:sp>
        <p:nvSpPr>
          <p:cNvPr id="6" name="Slide Number Placeholder 5">
            <a:extLst>
              <a:ext uri="{FF2B5EF4-FFF2-40B4-BE49-F238E27FC236}">
                <a16:creationId xmlns:a16="http://schemas.microsoft.com/office/drawing/2014/main" id="{D0C35469-943C-4AA5-B88F-809E1475E61A}"/>
              </a:ext>
            </a:extLst>
          </p:cNvPr>
          <p:cNvSpPr>
            <a:spLocks noGrp="1"/>
          </p:cNvSpPr>
          <p:nvPr>
            <p:ph type="sldNum" sz="quarter" idx="12"/>
          </p:nvPr>
        </p:nvSpPr>
        <p:spPr/>
        <p:txBody>
          <a:bodyPr/>
          <a:lstStyle/>
          <a:p>
            <a:fld id="{68151E55-6873-49E2-B8D5-2F265E6F1973}" type="slidenum">
              <a:rPr lang="en-US" smtClean="0"/>
              <a:t>106</a:t>
            </a:fld>
            <a:endParaRPr lang="en-US" dirty="0"/>
          </a:p>
        </p:txBody>
      </p:sp>
    </p:spTree>
    <p:extLst>
      <p:ext uri="{BB962C8B-B14F-4D97-AF65-F5344CB8AC3E}">
        <p14:creationId xmlns:p14="http://schemas.microsoft.com/office/powerpoint/2010/main" val="77328869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48305" y="228600"/>
            <a:ext cx="8247390" cy="1069848"/>
          </a:xfrm>
        </p:spPr>
        <p:txBody>
          <a:bodyPr/>
          <a:lstStyle/>
          <a:p>
            <a:r>
              <a:rPr lang="en-US" dirty="0"/>
              <a:t>DNA and the Collaborative Gene </a:t>
            </a:r>
            <a:r>
              <a:rPr lang="en-US" sz="1600" dirty="0"/>
              <a:t>2</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17346" y="1417320"/>
            <a:ext cx="8309309" cy="5071970"/>
          </a:xfrm>
        </p:spPr>
        <p:txBody>
          <a:bodyPr>
            <a:noAutofit/>
          </a:bodyPr>
          <a:lstStyle/>
          <a:p>
            <a:pPr>
              <a:spcBef>
                <a:spcPts val="2400"/>
              </a:spcBef>
              <a:spcAft>
                <a:spcPts val="0"/>
              </a:spcAft>
            </a:pPr>
            <a:r>
              <a:rPr lang="en-US" sz="2800" dirty="0"/>
              <a:t>Rather than being an independent source of information, DNA collaborates with other sources of information to specify our characteristics.</a:t>
            </a:r>
          </a:p>
          <a:p>
            <a:pPr marL="342900" indent="-342900">
              <a:spcBef>
                <a:spcPts val="576"/>
              </a:spcBef>
              <a:spcAft>
                <a:spcPts val="0"/>
              </a:spcAft>
              <a:buFont typeface="Arial" panose="020B0604020202020204" pitchFamily="34" charset="0"/>
              <a:buChar char="•"/>
            </a:pPr>
            <a:r>
              <a:rPr lang="en-US" sz="2400" dirty="0"/>
              <a:t>Numerous studies have shown that external events outside the cell and the person, and internal events inside the cell, can excite or inhibit gene expression.</a:t>
            </a:r>
          </a:p>
          <a:p>
            <a:pPr marL="342900" indent="-342900">
              <a:spcBef>
                <a:spcPts val="576"/>
              </a:spcBef>
              <a:spcAft>
                <a:spcPts val="0"/>
              </a:spcAft>
              <a:buFont typeface="Arial" panose="020B0604020202020204" pitchFamily="34" charset="0"/>
              <a:buChar char="•"/>
            </a:pPr>
            <a:r>
              <a:rPr lang="en-US" sz="2400" dirty="0"/>
              <a:t>Stress, exercise, nutrition, respiration, radiation, temperature, sleep, and loneliness can influence gene expression.</a:t>
            </a:r>
          </a:p>
          <a:p>
            <a:pPr marL="342900" indent="-342900">
              <a:spcBef>
                <a:spcPts val="576"/>
              </a:spcBef>
              <a:spcAft>
                <a:spcPts val="0"/>
              </a:spcAft>
              <a:buFont typeface="Arial" panose="020B0604020202020204" pitchFamily="34" charset="0"/>
              <a:buChar char="•"/>
            </a:pPr>
            <a:r>
              <a:rPr lang="en-US" sz="2400" dirty="0"/>
              <a:t>Methylation, in which tiny atoms attach themselves to the outside of a gene, makes a gene more or less capable of receiving and responding to biochemical agents from the body.</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107</a:t>
            </a:fld>
            <a:endParaRPr lang="en-US" dirty="0"/>
          </a:p>
        </p:txBody>
      </p:sp>
    </p:spTree>
    <p:extLst>
      <p:ext uri="{BB962C8B-B14F-4D97-AF65-F5344CB8AC3E}">
        <p14:creationId xmlns:p14="http://schemas.microsoft.com/office/powerpoint/2010/main" val="202151390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48305" y="228600"/>
            <a:ext cx="8247390" cy="1069848"/>
          </a:xfrm>
        </p:spPr>
        <p:txBody>
          <a:bodyPr/>
          <a:lstStyle/>
          <a:p>
            <a:r>
              <a:rPr lang="en-US" dirty="0"/>
              <a:t>DNA and the Collaborative Gene </a:t>
            </a:r>
            <a:r>
              <a:rPr lang="en-US" sz="1600" dirty="0"/>
              <a:t>3</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17346" y="1417320"/>
            <a:ext cx="8309309" cy="5071970"/>
          </a:xfrm>
        </p:spPr>
        <p:txBody>
          <a:bodyPr>
            <a:noAutofit/>
          </a:bodyPr>
          <a:lstStyle/>
          <a:p>
            <a:pPr>
              <a:spcBef>
                <a:spcPts val="2400"/>
              </a:spcBef>
              <a:spcAft>
                <a:spcPts val="0"/>
              </a:spcAft>
            </a:pPr>
            <a:r>
              <a:rPr lang="en-US" sz="2800" dirty="0"/>
              <a:t>A single gene is rarely the source of a protein’s genetic information, much less the source of a person’s inherited trait.</a:t>
            </a:r>
          </a:p>
          <a:p>
            <a:pPr>
              <a:spcBef>
                <a:spcPts val="2400"/>
              </a:spcBef>
              <a:spcAft>
                <a:spcPts val="0"/>
              </a:spcAft>
            </a:pPr>
            <a:r>
              <a:rPr lang="en-US" sz="2800" dirty="0"/>
              <a:t>Rather than being a group of independent genes, the human genome consists of many collaborative genes.</a:t>
            </a:r>
          </a:p>
          <a:p>
            <a:pPr>
              <a:spcBef>
                <a:spcPts val="2400"/>
              </a:spcBef>
              <a:spcAft>
                <a:spcPts val="0"/>
              </a:spcAft>
            </a:pPr>
            <a:r>
              <a:rPr lang="en-US" sz="2800" dirty="0"/>
              <a:t>The term </a:t>
            </a:r>
            <a:r>
              <a:rPr lang="en-US" sz="2800" i="1" dirty="0"/>
              <a:t>gene–gene interaction</a:t>
            </a:r>
            <a:r>
              <a:rPr lang="en-US" sz="2800" dirty="0"/>
              <a:t> is increasingly used to describe studies that focus on the interdependence of two or more genes in influencing characteristics, behavior, diseases, and development.</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108</a:t>
            </a:fld>
            <a:endParaRPr lang="en-US" dirty="0"/>
          </a:p>
        </p:txBody>
      </p:sp>
    </p:spTree>
    <p:extLst>
      <p:ext uri="{BB962C8B-B14F-4D97-AF65-F5344CB8AC3E}">
        <p14:creationId xmlns:p14="http://schemas.microsoft.com/office/powerpoint/2010/main" val="252940745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48305" y="228600"/>
            <a:ext cx="8247390" cy="1069848"/>
          </a:xfrm>
        </p:spPr>
        <p:txBody>
          <a:bodyPr/>
          <a:lstStyle/>
          <a:p>
            <a:r>
              <a:rPr lang="en-US" dirty="0"/>
              <a:t>Genotype and Phenotype</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17346" y="1417320"/>
            <a:ext cx="8309309" cy="5071970"/>
          </a:xfrm>
        </p:spPr>
        <p:txBody>
          <a:bodyPr>
            <a:noAutofit/>
          </a:bodyPr>
          <a:lstStyle/>
          <a:p>
            <a:pPr>
              <a:spcBef>
                <a:spcPts val="2400"/>
              </a:spcBef>
              <a:spcAft>
                <a:spcPts val="0"/>
              </a:spcAft>
            </a:pPr>
            <a:r>
              <a:rPr lang="en-US" sz="2800" dirty="0"/>
              <a:t>A person’s genetic heritage—the actual genetic material—is called a </a:t>
            </a:r>
            <a:r>
              <a:rPr lang="en-US" sz="2800" b="1" dirty="0"/>
              <a:t>genotype</a:t>
            </a:r>
            <a:r>
              <a:rPr lang="en-US" sz="2800" dirty="0"/>
              <a:t>.</a:t>
            </a:r>
          </a:p>
          <a:p>
            <a:pPr>
              <a:spcBef>
                <a:spcPts val="2400"/>
              </a:spcBef>
              <a:spcAft>
                <a:spcPts val="0"/>
              </a:spcAft>
            </a:pPr>
            <a:r>
              <a:rPr lang="en-US" sz="2800" dirty="0"/>
              <a:t>The way an individual’s genotype is expressed in observed and measurable characteristics is called a </a:t>
            </a:r>
            <a:r>
              <a:rPr lang="en-US" sz="2800" b="1" dirty="0"/>
              <a:t>phenotype</a:t>
            </a:r>
            <a:r>
              <a:rPr lang="en-US" sz="2800" dirty="0"/>
              <a:t>.</a:t>
            </a:r>
          </a:p>
          <a:p>
            <a:pPr marL="342900" indent="-342900">
              <a:spcBef>
                <a:spcPts val="576"/>
              </a:spcBef>
              <a:spcAft>
                <a:spcPts val="0"/>
              </a:spcAft>
              <a:buFont typeface="Arial" panose="020B0604020202020204" pitchFamily="34" charset="0"/>
              <a:buChar char="•"/>
            </a:pPr>
            <a:r>
              <a:rPr lang="en-US" sz="2400" dirty="0"/>
              <a:t>Phenotypes include physical traits and psychological characteristics.</a:t>
            </a:r>
          </a:p>
          <a:p>
            <a:pPr>
              <a:spcBef>
                <a:spcPts val="2400"/>
              </a:spcBef>
              <a:spcAft>
                <a:spcPts val="0"/>
              </a:spcAft>
            </a:pPr>
            <a:r>
              <a:rPr lang="en-US" sz="2800" dirty="0"/>
              <a:t>For each genotype, a range of phenotypes can be expressed.</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109</a:t>
            </a:fld>
            <a:endParaRPr lang="en-US" dirty="0"/>
          </a:p>
        </p:txBody>
      </p:sp>
    </p:spTree>
    <p:extLst>
      <p:ext uri="{BB962C8B-B14F-4D97-AF65-F5344CB8AC3E}">
        <p14:creationId xmlns:p14="http://schemas.microsoft.com/office/powerpoint/2010/main" val="3837424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Puberty</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57200" y="1417320"/>
            <a:ext cx="8229600" cy="5043441"/>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sz="2400" dirty="0"/>
              <a:t>Population based studies from around the world have correlated high body mass index (BMI) with earlier pubertal maturation in girls. </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sz="2400" dirty="0"/>
              <a:t>The relationship between obesity and early pubertal onset in boys remains controversial. </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sz="2400" dirty="0"/>
              <a:t>Furthermore, new mechanistic studies and data suggests that other environmental factors such as socioeconomic status, in utero exposures or endocrine disrupting chemicals maybe additional drivers of early pubertal onset.</a:t>
            </a:r>
            <a:endParaRPr kumimoji="0" lang="en-US" altLang="en-US" sz="28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11</a:t>
            </a:fld>
            <a:endParaRPr lang="en-US" dirty="0"/>
          </a:p>
        </p:txBody>
      </p:sp>
    </p:spTree>
    <p:extLst>
      <p:ext uri="{BB962C8B-B14F-4D97-AF65-F5344CB8AC3E}">
        <p14:creationId xmlns:p14="http://schemas.microsoft.com/office/powerpoint/2010/main" val="214503870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48305" y="228600"/>
            <a:ext cx="8247390" cy="1069848"/>
          </a:xfrm>
        </p:spPr>
        <p:txBody>
          <a:bodyPr/>
          <a:lstStyle/>
          <a:p>
            <a:r>
              <a:rPr lang="en-US" dirty="0"/>
              <a:t>Heredity-Environment Interaction </a:t>
            </a:r>
            <a:r>
              <a:rPr lang="en-US" sz="1600" dirty="0"/>
              <a:t>1</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67467" y="1417320"/>
            <a:ext cx="8209066" cy="5071970"/>
          </a:xfrm>
        </p:spPr>
        <p:txBody>
          <a:bodyPr>
            <a:noAutofit/>
          </a:bodyPr>
          <a:lstStyle/>
          <a:p>
            <a:pPr>
              <a:spcBef>
                <a:spcPts val="2400"/>
              </a:spcBef>
              <a:spcAft>
                <a:spcPts val="0"/>
              </a:spcAft>
            </a:pPr>
            <a:r>
              <a:rPr lang="en-US" sz="2800" dirty="0"/>
              <a:t>Heredity and environment interact to produce development.</a:t>
            </a:r>
          </a:p>
          <a:p>
            <a:pPr>
              <a:spcBef>
                <a:spcPts val="2400"/>
              </a:spcBef>
              <a:spcAft>
                <a:spcPts val="0"/>
              </a:spcAft>
            </a:pPr>
            <a:r>
              <a:rPr lang="en-US" sz="2800" b="1" dirty="0"/>
              <a:t>Behavior genetics:</a:t>
            </a:r>
            <a:r>
              <a:rPr lang="en-US" sz="2800" dirty="0"/>
              <a:t> the field that seeks to discover the influence of heredity and environment on individual differences in human traits and development </a:t>
            </a:r>
          </a:p>
          <a:p>
            <a:pPr>
              <a:spcBef>
                <a:spcPts val="2400"/>
              </a:spcBef>
              <a:spcAft>
                <a:spcPts val="0"/>
              </a:spcAft>
            </a:pPr>
            <a:r>
              <a:rPr lang="en-US" sz="2800" dirty="0"/>
              <a:t>To study the influence of heredity on behavior, behavior geneticists use either twin or adoption studies.</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110</a:t>
            </a:fld>
            <a:endParaRPr lang="en-US" dirty="0"/>
          </a:p>
        </p:txBody>
      </p:sp>
    </p:spTree>
    <p:extLst>
      <p:ext uri="{BB962C8B-B14F-4D97-AF65-F5344CB8AC3E}">
        <p14:creationId xmlns:p14="http://schemas.microsoft.com/office/powerpoint/2010/main" val="243803080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48305" y="228600"/>
            <a:ext cx="8247390" cy="1069848"/>
          </a:xfrm>
        </p:spPr>
        <p:txBody>
          <a:bodyPr/>
          <a:lstStyle/>
          <a:p>
            <a:r>
              <a:rPr lang="en-US" dirty="0"/>
              <a:t>Heredity-Environment Interaction </a:t>
            </a:r>
            <a:r>
              <a:rPr lang="en-US" sz="1600" dirty="0"/>
              <a:t>2</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67467" y="1417320"/>
            <a:ext cx="8209066" cy="5071970"/>
          </a:xfrm>
        </p:spPr>
        <p:txBody>
          <a:bodyPr>
            <a:noAutofit/>
          </a:bodyPr>
          <a:lstStyle/>
          <a:p>
            <a:pPr>
              <a:spcBef>
                <a:spcPts val="2400"/>
              </a:spcBef>
              <a:spcAft>
                <a:spcPts val="0"/>
              </a:spcAft>
            </a:pPr>
            <a:r>
              <a:rPr lang="en-US" sz="2800" b="1" dirty="0"/>
              <a:t>Twin study:</a:t>
            </a:r>
            <a:r>
              <a:rPr lang="en-US" sz="2800" dirty="0"/>
              <a:t> the behavioral similarity of identical twins is compared with that of fraternal twins</a:t>
            </a:r>
          </a:p>
          <a:p>
            <a:pPr marL="342900" indent="-342900">
              <a:spcBef>
                <a:spcPts val="576"/>
              </a:spcBef>
              <a:spcAft>
                <a:spcPts val="0"/>
              </a:spcAft>
              <a:buFont typeface="Arial" panose="020B0604020202020204" pitchFamily="34" charset="0"/>
              <a:buChar char="•"/>
            </a:pPr>
            <a:r>
              <a:rPr lang="en-US" sz="2400" dirty="0"/>
              <a:t>Identical twins are monozygotic twins.</a:t>
            </a:r>
          </a:p>
          <a:p>
            <a:pPr marL="342900" indent="-342900">
              <a:spcBef>
                <a:spcPts val="576"/>
              </a:spcBef>
              <a:spcAft>
                <a:spcPts val="0"/>
              </a:spcAft>
              <a:buFont typeface="Arial" panose="020B0604020202020204" pitchFamily="34" charset="0"/>
              <a:buChar char="•"/>
            </a:pPr>
            <a:r>
              <a:rPr lang="en-US" sz="2400" dirty="0"/>
              <a:t>Fraternal twins are dizygotic twins.</a:t>
            </a:r>
          </a:p>
          <a:p>
            <a:pPr>
              <a:spcBef>
                <a:spcPts val="2400"/>
              </a:spcBef>
              <a:spcAft>
                <a:spcPts val="0"/>
              </a:spcAft>
            </a:pPr>
            <a:r>
              <a:rPr lang="en-US" sz="2800" b="1" dirty="0"/>
              <a:t>Adoption study:</a:t>
            </a:r>
            <a:r>
              <a:rPr lang="en-US" sz="2800" dirty="0"/>
              <a:t> a study that aims to discover whether the behavior and psychological characteristics of adopted children are more like those of their adoptive parents or those of their biological parents</a:t>
            </a:r>
          </a:p>
          <a:p>
            <a:pPr marL="342900" indent="-342900">
              <a:spcBef>
                <a:spcPts val="576"/>
              </a:spcBef>
              <a:spcAft>
                <a:spcPts val="0"/>
              </a:spcAft>
              <a:buFont typeface="Arial" panose="020B0604020202020204" pitchFamily="34" charset="0"/>
              <a:buChar char="•"/>
            </a:pPr>
            <a:r>
              <a:rPr lang="en-US" sz="2400" dirty="0"/>
              <a:t>Another form involves comparing adopted and biological siblings.</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111</a:t>
            </a:fld>
            <a:endParaRPr lang="en-US" dirty="0"/>
          </a:p>
        </p:txBody>
      </p:sp>
    </p:spTree>
    <p:extLst>
      <p:ext uri="{BB962C8B-B14F-4D97-AF65-F5344CB8AC3E}">
        <p14:creationId xmlns:p14="http://schemas.microsoft.com/office/powerpoint/2010/main" val="240966710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48305" y="228600"/>
            <a:ext cx="8247390" cy="1069848"/>
          </a:xfrm>
        </p:spPr>
        <p:txBody>
          <a:bodyPr/>
          <a:lstStyle/>
          <a:p>
            <a:r>
              <a:rPr lang="en-US" dirty="0"/>
              <a:t>Heredity-Environment Correlations</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67467" y="1417320"/>
            <a:ext cx="8209066" cy="5071970"/>
          </a:xfrm>
        </p:spPr>
        <p:txBody>
          <a:bodyPr>
            <a:noAutofit/>
          </a:bodyPr>
          <a:lstStyle/>
          <a:p>
            <a:pPr>
              <a:spcBef>
                <a:spcPts val="2400"/>
              </a:spcBef>
              <a:spcAft>
                <a:spcPts val="0"/>
              </a:spcAft>
            </a:pPr>
            <a:r>
              <a:rPr lang="en-US" sz="2800" dirty="0"/>
              <a:t>Sandra </a:t>
            </a:r>
            <a:r>
              <a:rPr lang="en-US" sz="2800" dirty="0" err="1"/>
              <a:t>Scarr</a:t>
            </a:r>
            <a:r>
              <a:rPr lang="en-US" sz="2800" dirty="0"/>
              <a:t> described three ways that heredity and environment are correlated:</a:t>
            </a:r>
          </a:p>
          <a:p>
            <a:pPr marL="342900" indent="-342900">
              <a:spcBef>
                <a:spcPts val="576"/>
              </a:spcBef>
              <a:spcAft>
                <a:spcPts val="0"/>
              </a:spcAft>
              <a:buFont typeface="Arial" panose="020B0604020202020204" pitchFamily="34" charset="0"/>
              <a:buChar char="•"/>
            </a:pPr>
            <a:r>
              <a:rPr lang="en-US" sz="2400" b="1" dirty="0"/>
              <a:t>Passive genotype-environment correlations</a:t>
            </a:r>
            <a:r>
              <a:rPr lang="en-US" sz="2400" dirty="0"/>
              <a:t> occur because biological parents provide the rearing environment.</a:t>
            </a:r>
          </a:p>
          <a:p>
            <a:pPr marL="342900" indent="-342900">
              <a:spcBef>
                <a:spcPts val="576"/>
              </a:spcBef>
              <a:spcAft>
                <a:spcPts val="0"/>
              </a:spcAft>
              <a:buFont typeface="Arial" panose="020B0604020202020204" pitchFamily="34" charset="0"/>
              <a:buChar char="•"/>
            </a:pPr>
            <a:r>
              <a:rPr lang="en-US" sz="2400" b="1" dirty="0"/>
              <a:t>Evocative genotype-environment correlations</a:t>
            </a:r>
            <a:r>
              <a:rPr lang="en-US" sz="2400" dirty="0"/>
              <a:t> occur because an individual’s genetically shaped characteristics elicit certain types of physical and social environments.</a:t>
            </a:r>
          </a:p>
          <a:p>
            <a:pPr marL="342900" indent="-342900">
              <a:spcBef>
                <a:spcPts val="576"/>
              </a:spcBef>
              <a:spcAft>
                <a:spcPts val="0"/>
              </a:spcAft>
              <a:buFont typeface="Arial" panose="020B0604020202020204" pitchFamily="34" charset="0"/>
              <a:buChar char="•"/>
            </a:pPr>
            <a:r>
              <a:rPr lang="en-US" sz="2400" b="1" dirty="0"/>
              <a:t>Active (niche-picking) genotype-environment correlations</a:t>
            </a:r>
            <a:r>
              <a:rPr lang="en-US" sz="2400" dirty="0"/>
              <a:t> occur when children seek out environments they find compatible and stimulating.</a:t>
            </a:r>
          </a:p>
          <a:p>
            <a:pPr marL="342900" indent="-342900">
              <a:spcBef>
                <a:spcPts val="576"/>
              </a:spcBef>
              <a:spcAft>
                <a:spcPts val="0"/>
              </a:spcAft>
              <a:buFont typeface="Arial" panose="020B0604020202020204" pitchFamily="34" charset="0"/>
              <a:buChar char="•"/>
            </a:pPr>
            <a:r>
              <a:rPr lang="en-US" sz="2400" dirty="0"/>
              <a:t>The relative influence of the three correlations changes as children develop from infancy through adolescence.</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112</a:t>
            </a:fld>
            <a:endParaRPr lang="en-US" dirty="0"/>
          </a:p>
        </p:txBody>
      </p:sp>
    </p:spTree>
    <p:extLst>
      <p:ext uri="{BB962C8B-B14F-4D97-AF65-F5344CB8AC3E}">
        <p14:creationId xmlns:p14="http://schemas.microsoft.com/office/powerpoint/2010/main" val="10375013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711BC64-A620-42A9-8F36-3B9DCD6C1714}"/>
              </a:ext>
            </a:extLst>
          </p:cNvPr>
          <p:cNvSpPr>
            <a:spLocks noGrp="1"/>
          </p:cNvSpPr>
          <p:nvPr>
            <p:ph type="title"/>
          </p:nvPr>
        </p:nvSpPr>
        <p:spPr>
          <a:xfrm>
            <a:off x="1135629" y="5633877"/>
            <a:ext cx="7079223" cy="870161"/>
          </a:xfrm>
        </p:spPr>
        <p:txBody>
          <a:bodyPr/>
          <a:lstStyle/>
          <a:p>
            <a:r>
              <a:rPr lang="en-US" dirty="0"/>
              <a:t>Table 12                                                                 </a:t>
            </a:r>
            <a:r>
              <a:rPr lang="en-US" dirty="0">
                <a:solidFill>
                  <a:schemeClr val="tx1"/>
                </a:solidFill>
              </a:rPr>
              <a:t>EXPLORING HEREDITY-ENVIRONMENT CORRELATIONS</a:t>
            </a:r>
          </a:p>
        </p:txBody>
      </p:sp>
      <p:graphicFrame>
        <p:nvGraphicFramePr>
          <p:cNvPr id="2" name="Table 1">
            <a:extLst>
              <a:ext uri="{FF2B5EF4-FFF2-40B4-BE49-F238E27FC236}">
                <a16:creationId xmlns:a16="http://schemas.microsoft.com/office/drawing/2014/main" id="{3506718C-BB4E-432C-B885-F780B1773D34}"/>
              </a:ext>
            </a:extLst>
          </p:cNvPr>
          <p:cNvGraphicFramePr>
            <a:graphicFrameLocks noGrp="1"/>
          </p:cNvGraphicFramePr>
          <p:nvPr>
            <p:extLst>
              <p:ext uri="{D42A27DB-BD31-4B8C-83A1-F6EECF244321}">
                <p14:modId xmlns:p14="http://schemas.microsoft.com/office/powerpoint/2010/main" val="2620085574"/>
              </p:ext>
            </p:extLst>
          </p:nvPr>
        </p:nvGraphicFramePr>
        <p:xfrm>
          <a:off x="420678" y="768712"/>
          <a:ext cx="8302645" cy="4431792"/>
        </p:xfrm>
        <a:graphic>
          <a:graphicData uri="http://schemas.openxmlformats.org/drawingml/2006/table">
            <a:tbl>
              <a:tblPr firstRow="1" bandRow="1">
                <a:tableStyleId>{5940675A-B579-460E-94D1-54222C63F5DA}</a:tableStyleId>
              </a:tblPr>
              <a:tblGrid>
                <a:gridCol w="1326658">
                  <a:extLst>
                    <a:ext uri="{9D8B030D-6E8A-4147-A177-3AD203B41FA5}">
                      <a16:colId xmlns:a16="http://schemas.microsoft.com/office/drawing/2014/main" val="2672571465"/>
                    </a:ext>
                  </a:extLst>
                </a:gridCol>
                <a:gridCol w="3465871">
                  <a:extLst>
                    <a:ext uri="{9D8B030D-6E8A-4147-A177-3AD203B41FA5}">
                      <a16:colId xmlns:a16="http://schemas.microsoft.com/office/drawing/2014/main" val="2263217094"/>
                    </a:ext>
                  </a:extLst>
                </a:gridCol>
                <a:gridCol w="3510116">
                  <a:extLst>
                    <a:ext uri="{9D8B030D-6E8A-4147-A177-3AD203B41FA5}">
                      <a16:colId xmlns:a16="http://schemas.microsoft.com/office/drawing/2014/main" val="1920194398"/>
                    </a:ext>
                  </a:extLst>
                </a:gridCol>
              </a:tblGrid>
              <a:tr h="769359">
                <a:tc>
                  <a:txBody>
                    <a:bodyPr/>
                    <a:lstStyle/>
                    <a:p>
                      <a:r>
                        <a:rPr lang="en-US" sz="1400" b="1" dirty="0">
                          <a:solidFill>
                            <a:schemeClr val="tx1"/>
                          </a:solidFill>
                          <a:latin typeface="Calibri (Body)"/>
                        </a:rPr>
                        <a:t>Heredity-Environment Correlation</a:t>
                      </a:r>
                    </a:p>
                  </a:txBody>
                  <a:tcPr marL="109728" marR="109728" marT="73152" marB="73152"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b="1" dirty="0">
                          <a:solidFill>
                            <a:schemeClr val="tx1"/>
                          </a:solidFill>
                          <a:latin typeface="Calibri (Body)"/>
                        </a:rPr>
                        <a:t>Description</a:t>
                      </a:r>
                    </a:p>
                  </a:txBody>
                  <a:tcPr marL="109728" marR="109728" marT="73152" marB="73152"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b="1" dirty="0">
                          <a:solidFill>
                            <a:schemeClr val="tx1"/>
                          </a:solidFill>
                          <a:latin typeface="Calibri (Body)"/>
                        </a:rPr>
                        <a:t>Examples</a:t>
                      </a:r>
                    </a:p>
                  </a:txBody>
                  <a:tcPr marL="109728" marR="109728" marT="73152" marB="73152"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61519557"/>
                  </a:ext>
                </a:extLst>
              </a:tr>
              <a:tr h="791802">
                <a:tc>
                  <a:txBody>
                    <a:bodyPr/>
                    <a:lstStyle/>
                    <a:p>
                      <a:r>
                        <a:rPr lang="en-US" sz="1400" b="1" dirty="0">
                          <a:solidFill>
                            <a:schemeClr val="tx1"/>
                          </a:solidFill>
                          <a:latin typeface="Calibri (Body)"/>
                        </a:rPr>
                        <a:t>Passive</a:t>
                      </a:r>
                    </a:p>
                  </a:txBody>
                  <a:tcPr marL="109728" marR="109728" marT="109728" marB="10972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2E8B4"/>
                    </a:solidFill>
                  </a:tcPr>
                </a:tc>
                <a:tc>
                  <a:txBody>
                    <a:bodyPr/>
                    <a:lstStyle/>
                    <a:p>
                      <a:r>
                        <a:rPr lang="en-US" sz="1400" dirty="0">
                          <a:solidFill>
                            <a:schemeClr val="tx1"/>
                          </a:solidFill>
                          <a:latin typeface="Calibri (Body)"/>
                        </a:rPr>
                        <a:t>Children inherit genetic tendencies from their parents, and parents also provide an environment that matches their own genetic tendencies.</a:t>
                      </a:r>
                    </a:p>
                  </a:txBody>
                  <a:tcPr marL="109728" marR="109728" marT="109728" marB="10972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8E2B0">
                        <a:alpha val="49804"/>
                      </a:srgbClr>
                    </a:solidFill>
                  </a:tcPr>
                </a:tc>
                <a:tc>
                  <a:txBody>
                    <a:bodyPr/>
                    <a:lstStyle/>
                    <a:p>
                      <a:r>
                        <a:rPr lang="en-US" sz="1400" dirty="0">
                          <a:solidFill>
                            <a:schemeClr val="tx1"/>
                          </a:solidFill>
                          <a:latin typeface="Calibri (Body)"/>
                        </a:rPr>
                        <a:t>Musically inclined parents usually have musically inclined children and they are likely to provide an environment rich in music for their children.</a:t>
                      </a:r>
                    </a:p>
                  </a:txBody>
                  <a:tcPr marL="109728" marR="109728" marT="109728" marB="10972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8E2B0">
                        <a:alpha val="49804"/>
                      </a:srgbClr>
                    </a:solidFill>
                  </a:tcPr>
                </a:tc>
                <a:extLst>
                  <a:ext uri="{0D108BD9-81ED-4DB2-BD59-A6C34878D82A}">
                    <a16:rowId xmlns:a16="http://schemas.microsoft.com/office/drawing/2014/main" val="3966316055"/>
                  </a:ext>
                </a:extLst>
              </a:tr>
              <a:tr h="791802">
                <a:tc>
                  <a:txBody>
                    <a:bodyPr/>
                    <a:lstStyle/>
                    <a:p>
                      <a:r>
                        <a:rPr lang="en-US" sz="1400" b="1" dirty="0">
                          <a:solidFill>
                            <a:schemeClr val="tx1"/>
                          </a:solidFill>
                          <a:latin typeface="Calibri (Body)"/>
                        </a:rPr>
                        <a:t>Evocative</a:t>
                      </a:r>
                    </a:p>
                  </a:txBody>
                  <a:tcPr marL="109728" marR="109728" marT="109728" marB="10972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6D6DB"/>
                    </a:solidFill>
                  </a:tcPr>
                </a:tc>
                <a:tc>
                  <a:txBody>
                    <a:bodyPr/>
                    <a:lstStyle/>
                    <a:p>
                      <a:r>
                        <a:rPr lang="en-US" sz="1400" dirty="0">
                          <a:solidFill>
                            <a:schemeClr val="tx1"/>
                          </a:solidFill>
                          <a:latin typeface="Calibri (Body)"/>
                        </a:rPr>
                        <a:t>The child’s genetic tendencies elicit stimulation from the environment that supports a particular trait. Thus genes evoke environmental support.</a:t>
                      </a:r>
                    </a:p>
                  </a:txBody>
                  <a:tcPr marL="109728" marR="109728" marT="109728" marB="10972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3EAED"/>
                    </a:solidFill>
                  </a:tcPr>
                </a:tc>
                <a:tc>
                  <a:txBody>
                    <a:bodyPr/>
                    <a:lstStyle/>
                    <a:p>
                      <a:r>
                        <a:rPr lang="en-US" sz="1400" dirty="0">
                          <a:solidFill>
                            <a:schemeClr val="tx1"/>
                          </a:solidFill>
                          <a:latin typeface="Calibri (Body)"/>
                        </a:rPr>
                        <a:t>A happy, outgoing child elicits smiles and friendly responses from others.</a:t>
                      </a:r>
                    </a:p>
                  </a:txBody>
                  <a:tcPr marL="109728" marR="109728" marT="109728" marB="10972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3EAED"/>
                    </a:solidFill>
                  </a:tcPr>
                </a:tc>
                <a:extLst>
                  <a:ext uri="{0D108BD9-81ED-4DB2-BD59-A6C34878D82A}">
                    <a16:rowId xmlns:a16="http://schemas.microsoft.com/office/drawing/2014/main" val="2210692180"/>
                  </a:ext>
                </a:extLst>
              </a:tr>
              <a:tr h="791802">
                <a:tc>
                  <a:txBody>
                    <a:bodyPr/>
                    <a:lstStyle/>
                    <a:p>
                      <a:r>
                        <a:rPr lang="en-US" sz="1400" b="1" dirty="0">
                          <a:solidFill>
                            <a:schemeClr val="tx1"/>
                          </a:solidFill>
                          <a:latin typeface="Calibri (Body)"/>
                        </a:rPr>
                        <a:t>Active    (niche-picking)</a:t>
                      </a:r>
                    </a:p>
                  </a:txBody>
                  <a:tcPr marL="109728" marR="109728" marT="109728" marB="10972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5AF"/>
                    </a:solidFill>
                  </a:tcPr>
                </a:tc>
                <a:tc>
                  <a:txBody>
                    <a:bodyPr/>
                    <a:lstStyle/>
                    <a:p>
                      <a:r>
                        <a:rPr lang="en-US" sz="1400" dirty="0">
                          <a:solidFill>
                            <a:schemeClr val="tx1"/>
                          </a:solidFill>
                          <a:latin typeface="Calibri (Body)"/>
                        </a:rPr>
                        <a:t>Children actively seek out “niches” in their environment that reflect their own interests and talents and are thus in accord with their genotype.</a:t>
                      </a:r>
                    </a:p>
                  </a:txBody>
                  <a:tcPr marL="109728" marR="109728" marT="109728" marB="10972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6E4CC"/>
                    </a:solidFill>
                  </a:tcPr>
                </a:tc>
                <a:tc>
                  <a:txBody>
                    <a:bodyPr/>
                    <a:lstStyle/>
                    <a:p>
                      <a:r>
                        <a:rPr lang="en-US" sz="1400" dirty="0">
                          <a:solidFill>
                            <a:schemeClr val="tx1"/>
                          </a:solidFill>
                          <a:latin typeface="Calibri (Body)"/>
                        </a:rPr>
                        <a:t>Libraries, sports fields, and a store with musical instruments are examples of environmental niches children might seek out if they have intellectual interests in books, talent in sports, or musical talents, respectively.</a:t>
                      </a:r>
                    </a:p>
                  </a:txBody>
                  <a:tcPr marL="109728" marR="109728" marT="109728" marB="10972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6E4CC"/>
                    </a:solidFill>
                  </a:tcPr>
                </a:tc>
                <a:extLst>
                  <a:ext uri="{0D108BD9-81ED-4DB2-BD59-A6C34878D82A}">
                    <a16:rowId xmlns:a16="http://schemas.microsoft.com/office/drawing/2014/main" val="1428809442"/>
                  </a:ext>
                </a:extLst>
              </a:tr>
            </a:tbl>
          </a:graphicData>
        </a:graphic>
      </p:graphicFrame>
      <p:sp>
        <p:nvSpPr>
          <p:cNvPr id="7" name="Slide Number Placeholder 6">
            <a:extLst>
              <a:ext uri="{FF2B5EF4-FFF2-40B4-BE49-F238E27FC236}">
                <a16:creationId xmlns:a16="http://schemas.microsoft.com/office/drawing/2014/main" id="{157088C1-D3B6-407C-9FB4-E21AB62D9EB6}"/>
              </a:ext>
            </a:extLst>
          </p:cNvPr>
          <p:cNvSpPr>
            <a:spLocks noGrp="1"/>
          </p:cNvSpPr>
          <p:nvPr>
            <p:ph type="sldNum" sz="quarter" idx="12"/>
          </p:nvPr>
        </p:nvSpPr>
        <p:spPr/>
        <p:txBody>
          <a:bodyPr/>
          <a:lstStyle/>
          <a:p>
            <a:fld id="{68151E55-6873-49E2-B8D5-2F265E6F1973}" type="slidenum">
              <a:rPr lang="en-US" smtClean="0"/>
              <a:t>113</a:t>
            </a:fld>
            <a:endParaRPr lang="en-US" dirty="0"/>
          </a:p>
        </p:txBody>
      </p:sp>
    </p:spTree>
    <p:extLst>
      <p:ext uri="{BB962C8B-B14F-4D97-AF65-F5344CB8AC3E}">
        <p14:creationId xmlns:p14="http://schemas.microsoft.com/office/powerpoint/2010/main" val="86195710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48305" y="228600"/>
            <a:ext cx="8247390" cy="1069848"/>
          </a:xfrm>
        </p:spPr>
        <p:txBody>
          <a:bodyPr/>
          <a:lstStyle/>
          <a:p>
            <a:r>
              <a:rPr lang="en-US" dirty="0"/>
              <a:t>The Epigenetic View </a:t>
            </a:r>
            <a:r>
              <a:rPr lang="en-US" sz="1600" dirty="0"/>
              <a:t>1</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67467" y="1417320"/>
            <a:ext cx="8209066" cy="5071970"/>
          </a:xfrm>
        </p:spPr>
        <p:txBody>
          <a:bodyPr>
            <a:noAutofit/>
          </a:bodyPr>
          <a:lstStyle/>
          <a:p>
            <a:pPr>
              <a:spcBef>
                <a:spcPts val="2400"/>
              </a:spcBef>
              <a:spcAft>
                <a:spcPts val="0"/>
              </a:spcAft>
            </a:pPr>
            <a:r>
              <a:rPr lang="en-US" sz="2800" dirty="0"/>
              <a:t>The heredity-environment correlation view emphasizes how heredity directs the kind of environmental experiences individuals have.</a:t>
            </a:r>
          </a:p>
          <a:p>
            <a:pPr>
              <a:spcBef>
                <a:spcPts val="2400"/>
              </a:spcBef>
              <a:spcAft>
                <a:spcPts val="0"/>
              </a:spcAft>
            </a:pPr>
            <a:r>
              <a:rPr lang="en-US" sz="2800" dirty="0"/>
              <a:t>In line with the concept of the collaborative gene, the </a:t>
            </a:r>
            <a:r>
              <a:rPr lang="en-US" sz="2800" b="1" dirty="0"/>
              <a:t>epigenetic view</a:t>
            </a:r>
            <a:r>
              <a:rPr lang="en-US" sz="2800" dirty="0"/>
              <a:t> emphasizes that development is the result of an ongoing, bidirectional interchange between heredity and the environment.</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114</a:t>
            </a:fld>
            <a:endParaRPr lang="en-US" dirty="0"/>
          </a:p>
        </p:txBody>
      </p:sp>
    </p:spTree>
    <p:extLst>
      <p:ext uri="{BB962C8B-B14F-4D97-AF65-F5344CB8AC3E}">
        <p14:creationId xmlns:p14="http://schemas.microsoft.com/office/powerpoint/2010/main" val="424411458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711BC64-A620-42A9-8F36-3B9DCD6C1714}"/>
              </a:ext>
            </a:extLst>
          </p:cNvPr>
          <p:cNvSpPr>
            <a:spLocks noGrp="1"/>
          </p:cNvSpPr>
          <p:nvPr>
            <p:ph type="title"/>
          </p:nvPr>
        </p:nvSpPr>
        <p:spPr>
          <a:xfrm>
            <a:off x="1393724" y="4748981"/>
            <a:ext cx="6356552" cy="1297857"/>
          </a:xfrm>
        </p:spPr>
        <p:txBody>
          <a:bodyPr/>
          <a:lstStyle/>
          <a:p>
            <a:r>
              <a:rPr lang="en-US" dirty="0"/>
              <a:t>FIGURE 13                                              </a:t>
            </a:r>
            <a:r>
              <a:rPr lang="en-US" dirty="0">
                <a:solidFill>
                  <a:schemeClr val="tx1"/>
                </a:solidFill>
              </a:rPr>
              <a:t>COMPARISON OF THE HEREDITY-ENVIRONMENT CORRELATION AND EPIGENETIC VIEWS</a:t>
            </a:r>
          </a:p>
        </p:txBody>
      </p:sp>
      <p:pic>
        <p:nvPicPr>
          <p:cNvPr id="3" name="Picture 2" descr="An image illustrates a heredity-environment correlation, with an arrow pointing from Heredity to Environment. A second image shows the epigenetic view, with a double-pointed arrow pointing to and from Heredity and Environment.">
            <a:extLst>
              <a:ext uri="{FF2B5EF4-FFF2-40B4-BE49-F238E27FC236}">
                <a16:creationId xmlns:a16="http://schemas.microsoft.com/office/drawing/2014/main" id="{CCC5D12C-FEAA-4C5B-A21D-25C012F65CB3}"/>
              </a:ext>
            </a:extLst>
          </p:cNvPr>
          <p:cNvPicPr>
            <a:picLocks noChangeAspect="1"/>
          </p:cNvPicPr>
          <p:nvPr/>
        </p:nvPicPr>
        <p:blipFill>
          <a:blip r:embed="rId2"/>
          <a:stretch>
            <a:fillRect/>
          </a:stretch>
        </p:blipFill>
        <p:spPr>
          <a:xfrm>
            <a:off x="1779790" y="1359491"/>
            <a:ext cx="5584420" cy="2664183"/>
          </a:xfrm>
          <a:prstGeom prst="rect">
            <a:avLst/>
          </a:prstGeom>
        </p:spPr>
      </p:pic>
      <p:sp>
        <p:nvSpPr>
          <p:cNvPr id="7" name="Slide Number Placeholder 6">
            <a:extLst>
              <a:ext uri="{FF2B5EF4-FFF2-40B4-BE49-F238E27FC236}">
                <a16:creationId xmlns:a16="http://schemas.microsoft.com/office/drawing/2014/main" id="{157088C1-D3B6-407C-9FB4-E21AB62D9EB6}"/>
              </a:ext>
            </a:extLst>
          </p:cNvPr>
          <p:cNvSpPr>
            <a:spLocks noGrp="1"/>
          </p:cNvSpPr>
          <p:nvPr>
            <p:ph type="sldNum" sz="quarter" idx="12"/>
          </p:nvPr>
        </p:nvSpPr>
        <p:spPr/>
        <p:txBody>
          <a:bodyPr/>
          <a:lstStyle/>
          <a:p>
            <a:fld id="{68151E55-6873-49E2-B8D5-2F265E6F1973}" type="slidenum">
              <a:rPr lang="en-US" smtClean="0"/>
              <a:t>115</a:t>
            </a:fld>
            <a:endParaRPr lang="en-US" dirty="0"/>
          </a:p>
        </p:txBody>
      </p:sp>
    </p:spTree>
    <p:extLst>
      <p:ext uri="{BB962C8B-B14F-4D97-AF65-F5344CB8AC3E}">
        <p14:creationId xmlns:p14="http://schemas.microsoft.com/office/powerpoint/2010/main" val="310199532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48305" y="228600"/>
            <a:ext cx="8247390" cy="1069848"/>
          </a:xfrm>
        </p:spPr>
        <p:txBody>
          <a:bodyPr/>
          <a:lstStyle/>
          <a:p>
            <a:r>
              <a:rPr lang="en-US" dirty="0"/>
              <a:t>The Epigenetic View </a:t>
            </a:r>
            <a:r>
              <a:rPr lang="en-US" sz="1600" dirty="0"/>
              <a:t>2</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176739" y="1417320"/>
            <a:ext cx="8790523" cy="5071970"/>
          </a:xfrm>
        </p:spPr>
        <p:txBody>
          <a:bodyPr>
            <a:noAutofit/>
          </a:bodyPr>
          <a:lstStyle/>
          <a:p>
            <a:pPr>
              <a:spcBef>
                <a:spcPts val="2400"/>
              </a:spcBef>
              <a:spcAft>
                <a:spcPts val="0"/>
              </a:spcAft>
            </a:pPr>
            <a:r>
              <a:rPr lang="en-US" sz="2800" dirty="0"/>
              <a:t>The epigenetic mechanisms involve the actual molecular modification of the DNA strand as a result of environmental inputs in ways that alter gene functioning.</a:t>
            </a:r>
          </a:p>
          <a:p>
            <a:pPr marL="342900" indent="-342900">
              <a:spcBef>
                <a:spcPts val="576"/>
              </a:spcBef>
              <a:spcAft>
                <a:spcPts val="0"/>
              </a:spcAft>
              <a:buFont typeface="Arial" panose="020B0604020202020204" pitchFamily="34" charset="0"/>
              <a:buChar char="•"/>
            </a:pPr>
            <a:r>
              <a:rPr lang="en-US" sz="2400" dirty="0"/>
              <a:t>Example: Adolescents who experienced negative life events    drank heavily only when they had a particular variation of the CRHR1 gene.</a:t>
            </a:r>
          </a:p>
          <a:p>
            <a:pPr marL="342900" indent="-342900">
              <a:spcBef>
                <a:spcPts val="576"/>
              </a:spcBef>
              <a:spcAft>
                <a:spcPts val="0"/>
              </a:spcAft>
              <a:buFont typeface="Arial" panose="020B0604020202020204" pitchFamily="34" charset="0"/>
              <a:buChar char="•"/>
            </a:pPr>
            <a:r>
              <a:rPr lang="en-US" sz="2400" dirty="0"/>
              <a:t>This type of research is referred to as </a:t>
            </a:r>
            <a:r>
              <a:rPr lang="en-US" sz="2400" b="1" dirty="0"/>
              <a:t>gene × environment            (G × E) interaction</a:t>
            </a:r>
            <a:r>
              <a:rPr lang="en-US" sz="2400" dirty="0"/>
              <a:t>—the interaction of a specific measured variation in DNA and a specific measured aspect of the environment.</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116</a:t>
            </a:fld>
            <a:endParaRPr lang="en-US" dirty="0"/>
          </a:p>
        </p:txBody>
      </p:sp>
    </p:spTree>
    <p:extLst>
      <p:ext uri="{BB962C8B-B14F-4D97-AF65-F5344CB8AC3E}">
        <p14:creationId xmlns:p14="http://schemas.microsoft.com/office/powerpoint/2010/main" val="40962829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1116430" y="228600"/>
            <a:ext cx="6911140" cy="1069848"/>
          </a:xfrm>
        </p:spPr>
        <p:txBody>
          <a:bodyPr/>
          <a:lstStyle/>
          <a:p>
            <a:r>
              <a:rPr lang="en-US" dirty="0"/>
              <a:t>Conclusions About               Heredity-Environment Interaction </a:t>
            </a:r>
            <a:r>
              <a:rPr lang="en-US" sz="1600" dirty="0"/>
              <a:t>1</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395966" y="1417320"/>
            <a:ext cx="8352068" cy="5071970"/>
          </a:xfrm>
        </p:spPr>
        <p:txBody>
          <a:bodyPr>
            <a:noAutofit/>
          </a:bodyPr>
          <a:lstStyle/>
          <a:p>
            <a:pPr>
              <a:spcBef>
                <a:spcPts val="2400"/>
              </a:spcBef>
              <a:spcAft>
                <a:spcPts val="0"/>
              </a:spcAft>
            </a:pPr>
            <a:r>
              <a:rPr lang="en-US" sz="2800" dirty="0"/>
              <a:t>Heredity and environment operate together.</a:t>
            </a:r>
          </a:p>
          <a:p>
            <a:pPr marL="342900" indent="-342900">
              <a:spcBef>
                <a:spcPts val="576"/>
              </a:spcBef>
              <a:spcAft>
                <a:spcPts val="0"/>
              </a:spcAft>
              <a:buFont typeface="Arial" panose="020B0604020202020204" pitchFamily="34" charset="0"/>
              <a:buChar char="•"/>
            </a:pPr>
            <a:r>
              <a:rPr lang="en-US" sz="2400" dirty="0"/>
              <a:t>The relative contributions are not quantifiable; nor is it accurate to say that full genetic expression happens once around conception or birth.</a:t>
            </a:r>
          </a:p>
          <a:p>
            <a:pPr marL="342900" indent="-342900">
              <a:spcBef>
                <a:spcPts val="576"/>
              </a:spcBef>
              <a:spcAft>
                <a:spcPts val="0"/>
              </a:spcAft>
              <a:buFont typeface="Arial" panose="020B0604020202020204" pitchFamily="34" charset="0"/>
              <a:buChar char="•"/>
            </a:pPr>
            <a:r>
              <a:rPr lang="en-US" sz="2400" dirty="0"/>
              <a:t>Genes produce proteins throughout the life span, in many different environments.</a:t>
            </a:r>
          </a:p>
          <a:p>
            <a:pPr marL="342900" indent="-342900">
              <a:spcBef>
                <a:spcPts val="576"/>
              </a:spcBef>
              <a:spcAft>
                <a:spcPts val="0"/>
              </a:spcAft>
              <a:buFont typeface="Arial" panose="020B0604020202020204" pitchFamily="34" charset="0"/>
              <a:buChar char="•"/>
            </a:pPr>
            <a:r>
              <a:rPr lang="en-US" sz="2400" dirty="0"/>
              <a:t>The emerging view is that many complex behaviors likely have some genetic loading that gives people a propensity for a specific developmental trajectory.</a:t>
            </a:r>
          </a:p>
          <a:p>
            <a:pPr>
              <a:spcBef>
                <a:spcPts val="2400"/>
              </a:spcBef>
              <a:spcAft>
                <a:spcPts val="0"/>
              </a:spcAft>
            </a:pPr>
            <a:r>
              <a:rPr lang="en-US" sz="2800" dirty="0"/>
              <a:t>The environment is complex, just like the mixture of genes we inherit.</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117</a:t>
            </a:fld>
            <a:endParaRPr lang="en-US" dirty="0"/>
          </a:p>
        </p:txBody>
      </p:sp>
    </p:spTree>
    <p:extLst>
      <p:ext uri="{BB962C8B-B14F-4D97-AF65-F5344CB8AC3E}">
        <p14:creationId xmlns:p14="http://schemas.microsoft.com/office/powerpoint/2010/main" val="221666549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1116430" y="228600"/>
            <a:ext cx="6911140" cy="1069848"/>
          </a:xfrm>
        </p:spPr>
        <p:txBody>
          <a:bodyPr/>
          <a:lstStyle/>
          <a:p>
            <a:r>
              <a:rPr lang="en-US" dirty="0"/>
              <a:t>Conclusions About               Heredity-Environment Interaction </a:t>
            </a:r>
            <a:r>
              <a:rPr lang="en-US" sz="1600" dirty="0"/>
              <a:t>2</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566693" y="1417320"/>
            <a:ext cx="8010615" cy="5071970"/>
          </a:xfrm>
        </p:spPr>
        <p:txBody>
          <a:bodyPr>
            <a:noAutofit/>
          </a:bodyPr>
          <a:lstStyle/>
          <a:p>
            <a:pPr>
              <a:spcBef>
                <a:spcPts val="2400"/>
              </a:spcBef>
              <a:spcAft>
                <a:spcPts val="0"/>
              </a:spcAft>
            </a:pPr>
            <a:r>
              <a:rPr lang="en-US" sz="2800" dirty="0"/>
              <a:t>David Moore: The biological systems that generate behaviors are extremely complex, but too often these systems have been described in overly simplified ways that can be misleading.</a:t>
            </a:r>
          </a:p>
          <a:p>
            <a:pPr marL="342900" indent="-342900">
              <a:spcBef>
                <a:spcPts val="576"/>
              </a:spcBef>
              <a:spcAft>
                <a:spcPts val="0"/>
              </a:spcAft>
              <a:buFont typeface="Arial" panose="020B0604020202020204" pitchFamily="34" charset="0"/>
              <a:buChar char="•"/>
            </a:pPr>
            <a:r>
              <a:rPr lang="en-US" sz="2400" dirty="0"/>
              <a:t>It is misleading to talk about “genes for” eye color, intelligence, personality, or other characteristics.</a:t>
            </a:r>
          </a:p>
          <a:p>
            <a:pPr>
              <a:spcBef>
                <a:spcPts val="2400"/>
              </a:spcBef>
              <a:spcAft>
                <a:spcPts val="0"/>
              </a:spcAft>
            </a:pPr>
            <a:r>
              <a:rPr lang="en-US" sz="2800" dirty="0"/>
              <a:t>Adolescents are not only the outcomes of their heredity and the environment they experience;     they also author a unique developmental path by  changing their environment.</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118</a:t>
            </a:fld>
            <a:endParaRPr lang="en-US" dirty="0"/>
          </a:p>
        </p:txBody>
      </p:sp>
    </p:spTree>
    <p:extLst>
      <p:ext uri="{BB962C8B-B14F-4D97-AF65-F5344CB8AC3E}">
        <p14:creationId xmlns:p14="http://schemas.microsoft.com/office/powerpoint/2010/main" val="259206809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457200" y="228600"/>
            <a:ext cx="8229600" cy="1069848"/>
          </a:xfrm>
        </p:spPr>
        <p:txBody>
          <a:bodyPr/>
          <a:lstStyle/>
          <a:p>
            <a:r>
              <a:rPr lang="en-US" dirty="0"/>
              <a:t>Questions?</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57198" y="1417320"/>
            <a:ext cx="8229600" cy="4983480"/>
          </a:xfrm>
        </p:spPr>
        <p:txBody>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rPr>
              <a:t>Determinants, characteristics, and psychological dimensions of puberty</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rPr>
              <a:t>The nature of adolescents’ and emerging adults’ health</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rPr>
              <a:t>The contributions of evolution, heredity, and environment to adolescent development</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119</a:t>
            </a:fld>
            <a:endParaRPr lang="en-US" dirty="0"/>
          </a:p>
        </p:txBody>
      </p:sp>
    </p:spTree>
    <p:extLst>
      <p:ext uri="{BB962C8B-B14F-4D97-AF65-F5344CB8AC3E}">
        <p14:creationId xmlns:p14="http://schemas.microsoft.com/office/powerpoint/2010/main" val="361808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Determinants of Puberty</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57200" y="1417320"/>
            <a:ext cx="8229600" cy="5043441"/>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800" b="0" i="0" u="none" strike="noStrike" kern="1200" cap="none" spc="0" normalizeH="0" baseline="0" noProof="0" dirty="0">
                <a:ln>
                  <a:noFill/>
                </a:ln>
                <a:solidFill>
                  <a:prstClr val="black"/>
                </a:solidFill>
                <a:effectLst/>
                <a:uLnTx/>
                <a:uFillTx/>
              </a:rPr>
              <a:t>We do not know precisely what initiates puberty.</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800" b="0" i="0" u="none" strike="noStrike" kern="1200" cap="none" spc="0" normalizeH="0" baseline="0" noProof="0" dirty="0">
                <a:ln>
                  <a:noFill/>
                </a:ln>
                <a:solidFill>
                  <a:prstClr val="black"/>
                </a:solidFill>
                <a:effectLst/>
                <a:uLnTx/>
                <a:uFillTx/>
              </a:rPr>
              <a:t>A number of complex factors are involved, including changes in the endocrine system, weight, and body fat.</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We do not know if these are a cause or a consequence of puberty.</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800" b="0" i="0" u="none" strike="noStrike" kern="1200" cap="none" spc="0" normalizeH="0" baseline="0" noProof="0" dirty="0">
                <a:ln>
                  <a:noFill/>
                </a:ln>
                <a:solidFill>
                  <a:prstClr val="black"/>
                </a:solidFill>
                <a:effectLst/>
                <a:uLnTx/>
                <a:uFillTx/>
              </a:rPr>
              <a:t>There is increased interest in the role that birth weight, rapid weight gain in infancy, obesity, and sociocultural factors might play in pubertal onset and characteristics.</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12</a:t>
            </a:fld>
            <a:endParaRPr lang="en-US" dirty="0"/>
          </a:p>
        </p:txBody>
      </p:sp>
    </p:spTree>
    <p:extLst>
      <p:ext uri="{BB962C8B-B14F-4D97-AF65-F5344CB8AC3E}">
        <p14:creationId xmlns:p14="http://schemas.microsoft.com/office/powerpoint/2010/main" val="152748912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F92C4D4-C867-4E2F-BF62-33A518B42728}"/>
              </a:ext>
            </a:extLst>
          </p:cNvPr>
          <p:cNvSpPr>
            <a:spLocks noGrp="1"/>
          </p:cNvSpPr>
          <p:nvPr>
            <p:ph type="title"/>
          </p:nvPr>
        </p:nvSpPr>
        <p:spPr/>
        <p:txBody>
          <a:bodyPr/>
          <a:lstStyle/>
          <a:p>
            <a:r>
              <a:rPr lang="en-US" dirty="0"/>
              <a:t>End of Main Content</a:t>
            </a:r>
          </a:p>
        </p:txBody>
      </p:sp>
      <p:sp>
        <p:nvSpPr>
          <p:cNvPr id="4" name="Footer Placeholder 4">
            <a:extLst>
              <a:ext uri="{FF2B5EF4-FFF2-40B4-BE49-F238E27FC236}">
                <a16:creationId xmlns:a16="http://schemas.microsoft.com/office/drawing/2014/main" id="{E5B83E9B-4748-43EE-B4A2-FBE34B52783B}"/>
              </a:ext>
            </a:extLst>
          </p:cNvPr>
          <p:cNvSpPr txBox="1">
            <a:spLocks/>
          </p:cNvSpPr>
          <p:nvPr/>
        </p:nvSpPr>
        <p:spPr>
          <a:xfrm>
            <a:off x="0" y="6485206"/>
            <a:ext cx="9144000" cy="372793"/>
          </a:xfrm>
          <a:prstGeom prst="rect">
            <a:avLst/>
          </a:prstGeom>
        </p:spPr>
        <p:txBody>
          <a:bodyPr anchor="ctr"/>
          <a:lstStyle>
            <a:lvl1pPr marL="0" indent="0" algn="ctr" defTabSz="457200" rtl="0" eaLnBrk="1" latinLnBrk="0" hangingPunct="1">
              <a:spcBef>
                <a:spcPct val="20000"/>
              </a:spcBef>
              <a:buFont typeface="Arial"/>
              <a:buNone/>
              <a:defRPr sz="800" kern="1200">
                <a:solidFill>
                  <a:schemeClr val="bg1"/>
                </a:solidFill>
                <a:latin typeface="+mn-lt"/>
                <a:ea typeface="+mn-ea"/>
                <a:cs typeface="+mn-cs"/>
              </a:defRPr>
            </a:lvl1pPr>
            <a:lvl2pPr marL="742950" indent="-285750" algn="ctr" defTabSz="457200" rtl="0" eaLnBrk="1" latinLnBrk="0" hangingPunct="1">
              <a:spcBef>
                <a:spcPct val="20000"/>
              </a:spcBef>
              <a:buFont typeface="Arial"/>
              <a:buChar char="–"/>
              <a:defRPr sz="800" kern="1200">
                <a:solidFill>
                  <a:schemeClr val="bg1"/>
                </a:solidFill>
                <a:latin typeface="+mn-lt"/>
                <a:ea typeface="+mn-ea"/>
                <a:cs typeface="+mn-cs"/>
              </a:defRPr>
            </a:lvl2pPr>
            <a:lvl3pPr marL="1143000" indent="-228600" algn="ctr" defTabSz="457200" rtl="0" eaLnBrk="1" latinLnBrk="0" hangingPunct="1">
              <a:spcBef>
                <a:spcPct val="20000"/>
              </a:spcBef>
              <a:buFont typeface="Arial"/>
              <a:buChar char="•"/>
              <a:defRPr sz="800" kern="1200">
                <a:solidFill>
                  <a:schemeClr val="bg1"/>
                </a:solidFill>
                <a:latin typeface="+mn-lt"/>
                <a:ea typeface="+mn-ea"/>
                <a:cs typeface="+mn-cs"/>
              </a:defRPr>
            </a:lvl3pPr>
            <a:lvl4pPr marL="1600200" indent="-228600" algn="ctr" defTabSz="457200" rtl="0" eaLnBrk="1" latinLnBrk="0" hangingPunct="1">
              <a:spcBef>
                <a:spcPct val="20000"/>
              </a:spcBef>
              <a:buFont typeface="Arial"/>
              <a:buChar char="–"/>
              <a:defRPr sz="800" kern="1200">
                <a:solidFill>
                  <a:schemeClr val="bg1"/>
                </a:solidFill>
                <a:latin typeface="+mn-lt"/>
                <a:ea typeface="+mn-ea"/>
                <a:cs typeface="+mn-cs"/>
              </a:defRPr>
            </a:lvl4pPr>
            <a:lvl5pPr marL="2057400" indent="-228600" algn="ctr" defTabSz="457200" rtl="0" eaLnBrk="1" latinLnBrk="0" hangingPunct="1">
              <a:spcBef>
                <a:spcPct val="20000"/>
              </a:spcBef>
              <a:buFont typeface="Arial"/>
              <a:buChar char="»"/>
              <a:defRPr sz="8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900" dirty="0">
                <a:solidFill>
                  <a:schemeClr val="tx1"/>
                </a:solidFill>
                <a:latin typeface="Calibri (Body)"/>
              </a:rPr>
              <a:t>© McGraw Hill LLC. All rights reserved. No reproduction or distribution without the prior written consent of McGraw Hill LLC.</a:t>
            </a:r>
          </a:p>
        </p:txBody>
      </p:sp>
    </p:spTree>
    <p:extLst>
      <p:ext uri="{BB962C8B-B14F-4D97-AF65-F5344CB8AC3E}">
        <p14:creationId xmlns:p14="http://schemas.microsoft.com/office/powerpoint/2010/main" val="108048448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B6140-A63B-4D20-A758-54BAF6E00ACE}"/>
              </a:ext>
            </a:extLst>
          </p:cNvPr>
          <p:cNvSpPr>
            <a:spLocks noGrp="1"/>
          </p:cNvSpPr>
          <p:nvPr>
            <p:ph type="title"/>
          </p:nvPr>
        </p:nvSpPr>
        <p:spPr/>
        <p:txBody>
          <a:bodyPr/>
          <a:lstStyle/>
          <a:p>
            <a:r>
              <a:rPr lang="en-US" dirty="0">
                <a:solidFill>
                  <a:schemeClr val="tx1"/>
                </a:solidFill>
              </a:rPr>
              <a:t>Accessibility Content: Text Alternatives for Images</a:t>
            </a:r>
          </a:p>
        </p:txBody>
      </p:sp>
      <p:sp>
        <p:nvSpPr>
          <p:cNvPr id="3" name="Slide Number Placeholder 2">
            <a:extLst>
              <a:ext uri="{FF2B5EF4-FFF2-40B4-BE49-F238E27FC236}">
                <a16:creationId xmlns:a16="http://schemas.microsoft.com/office/drawing/2014/main" id="{9665C4E0-2E36-443B-B4C4-06FC04FDC35C}"/>
              </a:ext>
            </a:extLst>
          </p:cNvPr>
          <p:cNvSpPr>
            <a:spLocks noGrp="1"/>
          </p:cNvSpPr>
          <p:nvPr>
            <p:ph type="sldNum" sz="quarter" idx="10"/>
          </p:nvPr>
        </p:nvSpPr>
        <p:spPr/>
        <p:txBody>
          <a:bodyPr/>
          <a:lstStyle/>
          <a:p>
            <a:fld id="{68151E55-6873-49E2-B8D5-2F265E6F1973}" type="slidenum">
              <a:rPr lang="en-US" smtClean="0"/>
              <a:pPr/>
              <a:t>121</a:t>
            </a:fld>
            <a:endParaRPr lang="en-US"/>
          </a:p>
        </p:txBody>
      </p:sp>
    </p:spTree>
    <p:extLst>
      <p:ext uri="{BB962C8B-B14F-4D97-AF65-F5344CB8AC3E}">
        <p14:creationId xmlns:p14="http://schemas.microsoft.com/office/powerpoint/2010/main" val="424501654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E71054-D1A1-4913-9C86-E68B3B9F9B5F}"/>
              </a:ext>
            </a:extLst>
          </p:cNvPr>
          <p:cNvSpPr>
            <a:spLocks noGrp="1"/>
          </p:cNvSpPr>
          <p:nvPr>
            <p:ph type="title"/>
          </p:nvPr>
        </p:nvSpPr>
        <p:spPr/>
        <p:txBody>
          <a:bodyPr>
            <a:noAutofit/>
          </a:bodyPr>
          <a:lstStyle/>
          <a:p>
            <a:r>
              <a:rPr lang="en-US" dirty="0"/>
              <a:t>FIGURE 1 HORMONE LEVELS BY SEX AND PUBERTAL STAGE FOR TESTOSTERONE AND ESTRADIOL - Text Alternative</a:t>
            </a:r>
          </a:p>
        </p:txBody>
      </p:sp>
      <p:sp>
        <p:nvSpPr>
          <p:cNvPr id="6" name="Text Placeholder 5">
            <a:extLst>
              <a:ext uri="{FF2B5EF4-FFF2-40B4-BE49-F238E27FC236}">
                <a16:creationId xmlns:a16="http://schemas.microsoft.com/office/drawing/2014/main" id="{6F55224B-6B34-466F-A2C3-AA22A69B0CF1}"/>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US" dirty="0"/>
          </a:p>
        </p:txBody>
      </p:sp>
      <p:sp>
        <p:nvSpPr>
          <p:cNvPr id="7" name="Content Placeholder 6">
            <a:extLst>
              <a:ext uri="{FF2B5EF4-FFF2-40B4-BE49-F238E27FC236}">
                <a16:creationId xmlns:a16="http://schemas.microsoft.com/office/drawing/2014/main" id="{C30D09F9-EBF9-421D-91F9-E2221FCB14E1}"/>
              </a:ext>
            </a:extLst>
          </p:cNvPr>
          <p:cNvSpPr>
            <a:spLocks noGrp="1"/>
          </p:cNvSpPr>
          <p:nvPr>
            <p:ph sz="quarter" idx="15"/>
          </p:nvPr>
        </p:nvSpPr>
        <p:spPr/>
        <p:txBody>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rPr>
              <a:t>In boys, testosterone levels rise steadily from around 25 ng/dl in Stage 1 to an average of around 450 in Stage 5. In contrast, estradiol levels remain low, although they fluctuate—averaging about 10 </a:t>
            </a:r>
            <a:r>
              <a:rPr kumimoji="0" lang="en-US" sz="2000" b="0" i="0" u="none" strike="noStrike" kern="1200" cap="none" spc="0" normalizeH="0" baseline="0" noProof="0" dirty="0" err="1">
                <a:ln>
                  <a:noFill/>
                </a:ln>
                <a:solidFill>
                  <a:srgbClr val="000000"/>
                </a:solidFill>
                <a:effectLst/>
                <a:uLnTx/>
                <a:uFillTx/>
              </a:rPr>
              <a:t>pg</a:t>
            </a:r>
            <a:r>
              <a:rPr kumimoji="0" lang="en-US" sz="2000" b="0" i="0" u="none" strike="noStrike" kern="1200" cap="none" spc="0" normalizeH="0" baseline="0" noProof="0" dirty="0">
                <a:ln>
                  <a:noFill/>
                </a:ln>
                <a:solidFill>
                  <a:srgbClr val="000000"/>
                </a:solidFill>
                <a:effectLst/>
                <a:uLnTx/>
                <a:uFillTx/>
              </a:rPr>
              <a:t>/dl at Stages 1 and 2, 20 </a:t>
            </a:r>
            <a:r>
              <a:rPr kumimoji="0" lang="en-US" sz="2000" b="0" i="0" u="none" strike="noStrike" kern="1200" cap="none" spc="0" normalizeH="0" baseline="0" noProof="0" dirty="0" err="1">
                <a:ln>
                  <a:noFill/>
                </a:ln>
                <a:solidFill>
                  <a:srgbClr val="000000"/>
                </a:solidFill>
                <a:effectLst/>
                <a:uLnTx/>
                <a:uFillTx/>
              </a:rPr>
              <a:t>pg</a:t>
            </a:r>
            <a:r>
              <a:rPr kumimoji="0" lang="en-US" sz="2000" b="0" i="0" u="none" strike="noStrike" kern="1200" cap="none" spc="0" normalizeH="0" baseline="0" noProof="0" dirty="0">
                <a:ln>
                  <a:noFill/>
                </a:ln>
                <a:solidFill>
                  <a:srgbClr val="000000"/>
                </a:solidFill>
                <a:effectLst/>
                <a:uLnTx/>
                <a:uFillTx/>
              </a:rPr>
              <a:t>/dl at Stage 3, 10 </a:t>
            </a:r>
            <a:r>
              <a:rPr kumimoji="0" lang="en-US" sz="2000" b="0" i="0" u="none" strike="noStrike" kern="1200" cap="none" spc="0" normalizeH="0" baseline="0" noProof="0" dirty="0" err="1">
                <a:ln>
                  <a:noFill/>
                </a:ln>
                <a:solidFill>
                  <a:srgbClr val="000000"/>
                </a:solidFill>
                <a:effectLst/>
                <a:uLnTx/>
                <a:uFillTx/>
              </a:rPr>
              <a:t>pg</a:t>
            </a:r>
            <a:r>
              <a:rPr kumimoji="0" lang="en-US" sz="2000" b="0" i="0" u="none" strike="noStrike" kern="1200" cap="none" spc="0" normalizeH="0" baseline="0" noProof="0" dirty="0">
                <a:ln>
                  <a:noFill/>
                </a:ln>
                <a:solidFill>
                  <a:srgbClr val="000000"/>
                </a:solidFill>
                <a:effectLst/>
                <a:uLnTx/>
                <a:uFillTx/>
              </a:rPr>
              <a:t>/dl at Stage 4, and 25 </a:t>
            </a:r>
            <a:r>
              <a:rPr kumimoji="0" lang="en-US" sz="2000" b="0" i="0" u="none" strike="noStrike" kern="1200" cap="none" spc="0" normalizeH="0" baseline="0" noProof="0" dirty="0" err="1">
                <a:ln>
                  <a:noFill/>
                </a:ln>
                <a:solidFill>
                  <a:srgbClr val="000000"/>
                </a:solidFill>
                <a:effectLst/>
                <a:uLnTx/>
                <a:uFillTx/>
              </a:rPr>
              <a:t>pg</a:t>
            </a:r>
            <a:r>
              <a:rPr kumimoji="0" lang="en-US" sz="2000" b="0" i="0" u="none" strike="noStrike" kern="1200" cap="none" spc="0" normalizeH="0" baseline="0" noProof="0" dirty="0">
                <a:ln>
                  <a:noFill/>
                </a:ln>
                <a:solidFill>
                  <a:srgbClr val="000000"/>
                </a:solidFill>
                <a:effectLst/>
                <a:uLnTx/>
                <a:uFillTx/>
              </a:rPr>
              <a:t>/dl at Stage 5.</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rPr>
              <a:t>In girls, the rise in estradiol accelerates to Stage 4 and then levels off somewhat. The average levels are about 10 </a:t>
            </a:r>
            <a:r>
              <a:rPr kumimoji="0" lang="en-US" sz="2000" b="0" i="0" u="none" strike="noStrike" kern="1200" cap="none" spc="0" normalizeH="0" baseline="0" noProof="0" dirty="0" err="1">
                <a:ln>
                  <a:noFill/>
                </a:ln>
                <a:solidFill>
                  <a:srgbClr val="000000"/>
                </a:solidFill>
                <a:effectLst/>
                <a:uLnTx/>
                <a:uFillTx/>
              </a:rPr>
              <a:t>pg</a:t>
            </a:r>
            <a:r>
              <a:rPr kumimoji="0" lang="en-US" sz="2000" b="0" i="0" u="none" strike="noStrike" kern="1200" cap="none" spc="0" normalizeH="0" baseline="0" noProof="0" dirty="0">
                <a:ln>
                  <a:noFill/>
                </a:ln>
                <a:solidFill>
                  <a:srgbClr val="000000"/>
                </a:solidFill>
                <a:effectLst/>
                <a:uLnTx/>
                <a:uFillTx/>
              </a:rPr>
              <a:t>/dl at Stage 1, 20 </a:t>
            </a:r>
            <a:r>
              <a:rPr kumimoji="0" lang="en-US" sz="2000" b="0" i="0" u="none" strike="noStrike" kern="1200" cap="none" spc="0" normalizeH="0" baseline="0" noProof="0" dirty="0" err="1">
                <a:ln>
                  <a:noFill/>
                </a:ln>
                <a:solidFill>
                  <a:srgbClr val="000000"/>
                </a:solidFill>
                <a:effectLst/>
                <a:uLnTx/>
                <a:uFillTx/>
              </a:rPr>
              <a:t>pg</a:t>
            </a:r>
            <a:r>
              <a:rPr kumimoji="0" lang="en-US" sz="2000" b="0" i="0" u="none" strike="noStrike" kern="1200" cap="none" spc="0" normalizeH="0" baseline="0" noProof="0" dirty="0">
                <a:ln>
                  <a:noFill/>
                </a:ln>
                <a:solidFill>
                  <a:srgbClr val="000000"/>
                </a:solidFill>
                <a:effectLst/>
                <a:uLnTx/>
                <a:uFillTx/>
              </a:rPr>
              <a:t>/dl at Stage 2, 40 </a:t>
            </a:r>
            <a:r>
              <a:rPr kumimoji="0" lang="en-US" sz="2000" b="0" i="0" u="none" strike="noStrike" kern="1200" cap="none" spc="0" normalizeH="0" baseline="0" noProof="0" dirty="0" err="1">
                <a:ln>
                  <a:noFill/>
                </a:ln>
                <a:solidFill>
                  <a:srgbClr val="000000"/>
                </a:solidFill>
                <a:effectLst/>
                <a:uLnTx/>
                <a:uFillTx/>
              </a:rPr>
              <a:t>pg</a:t>
            </a:r>
            <a:r>
              <a:rPr kumimoji="0" lang="en-US" sz="2000" b="0" i="0" u="none" strike="noStrike" kern="1200" cap="none" spc="0" normalizeH="0" baseline="0" noProof="0" dirty="0">
                <a:ln>
                  <a:noFill/>
                </a:ln>
                <a:solidFill>
                  <a:srgbClr val="000000"/>
                </a:solidFill>
                <a:effectLst/>
                <a:uLnTx/>
                <a:uFillTx/>
              </a:rPr>
              <a:t>/dl at stage 3, 80 </a:t>
            </a:r>
            <a:r>
              <a:rPr kumimoji="0" lang="en-US" sz="2000" b="0" i="0" u="none" strike="noStrike" kern="1200" cap="none" spc="0" normalizeH="0" baseline="0" noProof="0" dirty="0" err="1">
                <a:ln>
                  <a:noFill/>
                </a:ln>
                <a:solidFill>
                  <a:srgbClr val="000000"/>
                </a:solidFill>
                <a:effectLst/>
                <a:uLnTx/>
                <a:uFillTx/>
              </a:rPr>
              <a:t>pg</a:t>
            </a:r>
            <a:r>
              <a:rPr kumimoji="0" lang="en-US" sz="2000" b="0" i="0" u="none" strike="noStrike" kern="1200" cap="none" spc="0" normalizeH="0" baseline="0" noProof="0" dirty="0">
                <a:ln>
                  <a:noFill/>
                </a:ln>
                <a:solidFill>
                  <a:srgbClr val="000000"/>
                </a:solidFill>
                <a:effectLst/>
                <a:uLnTx/>
                <a:uFillTx/>
              </a:rPr>
              <a:t>/dl at Stage 4, and just over 80 </a:t>
            </a:r>
            <a:r>
              <a:rPr kumimoji="0" lang="en-US" sz="2000" b="0" i="0" u="none" strike="noStrike" kern="1200" cap="none" spc="0" normalizeH="0" baseline="0" noProof="0" dirty="0" err="1">
                <a:ln>
                  <a:noFill/>
                </a:ln>
                <a:solidFill>
                  <a:srgbClr val="000000"/>
                </a:solidFill>
                <a:effectLst/>
                <a:uLnTx/>
                <a:uFillTx/>
              </a:rPr>
              <a:t>pg</a:t>
            </a:r>
            <a:r>
              <a:rPr kumimoji="0" lang="en-US" sz="2000" b="0" i="0" u="none" strike="noStrike" kern="1200" cap="none" spc="0" normalizeH="0" baseline="0" noProof="0" dirty="0">
                <a:ln>
                  <a:noFill/>
                </a:ln>
                <a:solidFill>
                  <a:srgbClr val="000000"/>
                </a:solidFill>
                <a:effectLst/>
                <a:uLnTx/>
                <a:uFillTx/>
              </a:rPr>
              <a:t>/dl at Stage 5. Note that the actual levels vary fairly widely in the later stages, especially stage 4. Testosterone in girls, like estradiol in boys, is at low, fluctuating levels—averaging about 12 ng/dl at Stage 1, 15 ng/dl at Stage 2, 20 ng/dl at Stage 3, 17 ng/dl at Stage 4, and 24 ng/dl at Stage 5.</a:t>
            </a:r>
            <a:endParaRPr lang="en-US" dirty="0"/>
          </a:p>
        </p:txBody>
      </p:sp>
      <p:sp>
        <p:nvSpPr>
          <p:cNvPr id="8" name="Text Placeholder 7">
            <a:extLst>
              <a:ext uri="{FF2B5EF4-FFF2-40B4-BE49-F238E27FC236}">
                <a16:creationId xmlns:a16="http://schemas.microsoft.com/office/drawing/2014/main" id="{AB4A8128-CEB6-4FD1-9F27-786D65236B8C}"/>
              </a:ext>
            </a:extLst>
          </p:cNvPr>
          <p:cNvSpPr>
            <a:spLocks noGrp="1"/>
          </p:cNvSpPr>
          <p:nvPr>
            <p:ph type="body" sz="quarter" idx="16"/>
          </p:nvPr>
        </p:nvSpPr>
        <p:spPr/>
        <p:txBody>
          <a:bodyPr/>
          <a:lstStyle/>
          <a:p>
            <a:pPr algn="ctr"/>
            <a:r>
              <a:rPr lang="en-US" dirty="0">
                <a:hlinkClick r:id="rId2" action="ppaction://hlinksldjump"/>
              </a:rPr>
              <a:t>Return to parent-slide containing images.</a:t>
            </a:r>
            <a:endParaRPr lang="en-US" dirty="0"/>
          </a:p>
        </p:txBody>
      </p:sp>
      <p:sp>
        <p:nvSpPr>
          <p:cNvPr id="3" name="Slide Number Placeholder 2">
            <a:extLst>
              <a:ext uri="{FF2B5EF4-FFF2-40B4-BE49-F238E27FC236}">
                <a16:creationId xmlns:a16="http://schemas.microsoft.com/office/drawing/2014/main" id="{96E8B0E8-18E6-406D-BA52-0EEBD6B93DE3}"/>
              </a:ext>
            </a:extLst>
          </p:cNvPr>
          <p:cNvSpPr>
            <a:spLocks noGrp="1"/>
          </p:cNvSpPr>
          <p:nvPr>
            <p:ph type="sldNum" sz="quarter" idx="10"/>
          </p:nvPr>
        </p:nvSpPr>
        <p:spPr/>
        <p:txBody>
          <a:bodyPr/>
          <a:lstStyle/>
          <a:p>
            <a:fld id="{68151E55-6873-49E2-B8D5-2F265E6F1973}" type="slidenum">
              <a:rPr lang="en-US" smtClean="0"/>
              <a:pPr/>
              <a:t>122</a:t>
            </a:fld>
            <a:endParaRPr lang="en-US" dirty="0"/>
          </a:p>
        </p:txBody>
      </p:sp>
    </p:spTree>
    <p:extLst>
      <p:ext uri="{BB962C8B-B14F-4D97-AF65-F5344CB8AC3E}">
        <p14:creationId xmlns:p14="http://schemas.microsoft.com/office/powerpoint/2010/main" val="238555334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E71054-D1A1-4913-9C86-E68B3B9F9B5F}"/>
              </a:ext>
            </a:extLst>
          </p:cNvPr>
          <p:cNvSpPr>
            <a:spLocks noGrp="1"/>
          </p:cNvSpPr>
          <p:nvPr>
            <p:ph type="title"/>
          </p:nvPr>
        </p:nvSpPr>
        <p:spPr/>
        <p:txBody>
          <a:bodyPr>
            <a:noAutofit/>
          </a:bodyPr>
          <a:lstStyle/>
          <a:p>
            <a:r>
              <a:rPr lang="en-US" dirty="0"/>
              <a:t>FIGURE 2 THE MAJOR ENDOCRINE GLANDS INVOLVED IN PUBERTAL CHANGE - Text Alternative</a:t>
            </a:r>
          </a:p>
        </p:txBody>
      </p:sp>
      <p:sp>
        <p:nvSpPr>
          <p:cNvPr id="6" name="Text Placeholder 5">
            <a:extLst>
              <a:ext uri="{FF2B5EF4-FFF2-40B4-BE49-F238E27FC236}">
                <a16:creationId xmlns:a16="http://schemas.microsoft.com/office/drawing/2014/main" id="{6F55224B-6B34-466F-A2C3-AA22A69B0CF1}"/>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US" dirty="0"/>
          </a:p>
        </p:txBody>
      </p:sp>
      <p:sp>
        <p:nvSpPr>
          <p:cNvPr id="7" name="Content Placeholder 6">
            <a:extLst>
              <a:ext uri="{FF2B5EF4-FFF2-40B4-BE49-F238E27FC236}">
                <a16:creationId xmlns:a16="http://schemas.microsoft.com/office/drawing/2014/main" id="{C30D09F9-EBF9-421D-91F9-E2221FCB14E1}"/>
              </a:ext>
            </a:extLst>
          </p:cNvPr>
          <p:cNvSpPr>
            <a:spLocks noGrp="1"/>
          </p:cNvSpPr>
          <p:nvPr>
            <p:ph sz="quarter" idx="15"/>
          </p:nvPr>
        </p:nvSpPr>
        <p:spPr/>
        <p:txBody>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rPr>
              <a:t>Illustrations show the locations of the major endocrine glands that are active in pubertal change. The image on the left shows the location of the glands in males; the image on the left shows the location of the glands in females.</a:t>
            </a:r>
          </a:p>
        </p:txBody>
      </p:sp>
      <p:sp>
        <p:nvSpPr>
          <p:cNvPr id="8" name="Text Placeholder 7">
            <a:extLst>
              <a:ext uri="{FF2B5EF4-FFF2-40B4-BE49-F238E27FC236}">
                <a16:creationId xmlns:a16="http://schemas.microsoft.com/office/drawing/2014/main" id="{AB4A8128-CEB6-4FD1-9F27-786D65236B8C}"/>
              </a:ext>
            </a:extLst>
          </p:cNvPr>
          <p:cNvSpPr>
            <a:spLocks noGrp="1"/>
          </p:cNvSpPr>
          <p:nvPr>
            <p:ph type="body" sz="quarter" idx="16"/>
          </p:nvPr>
        </p:nvSpPr>
        <p:spPr/>
        <p:txBody>
          <a:bodyPr/>
          <a:lstStyle/>
          <a:p>
            <a:pPr algn="ctr"/>
            <a:r>
              <a:rPr lang="en-US" dirty="0">
                <a:hlinkClick r:id="rId2" action="ppaction://hlinksldjump"/>
              </a:rPr>
              <a:t>Return to parent-slide containing images.</a:t>
            </a:r>
            <a:endParaRPr lang="en-US" dirty="0"/>
          </a:p>
        </p:txBody>
      </p:sp>
      <p:sp>
        <p:nvSpPr>
          <p:cNvPr id="3" name="Slide Number Placeholder 2">
            <a:extLst>
              <a:ext uri="{FF2B5EF4-FFF2-40B4-BE49-F238E27FC236}">
                <a16:creationId xmlns:a16="http://schemas.microsoft.com/office/drawing/2014/main" id="{96E8B0E8-18E6-406D-BA52-0EEBD6B93DE3}"/>
              </a:ext>
            </a:extLst>
          </p:cNvPr>
          <p:cNvSpPr>
            <a:spLocks noGrp="1"/>
          </p:cNvSpPr>
          <p:nvPr>
            <p:ph type="sldNum" sz="quarter" idx="10"/>
          </p:nvPr>
        </p:nvSpPr>
        <p:spPr/>
        <p:txBody>
          <a:bodyPr/>
          <a:lstStyle/>
          <a:p>
            <a:fld id="{68151E55-6873-49E2-B8D5-2F265E6F1973}" type="slidenum">
              <a:rPr lang="en-US" smtClean="0"/>
              <a:pPr/>
              <a:t>123</a:t>
            </a:fld>
            <a:endParaRPr lang="en-US" dirty="0"/>
          </a:p>
        </p:txBody>
      </p:sp>
    </p:spTree>
    <p:extLst>
      <p:ext uri="{BB962C8B-B14F-4D97-AF65-F5344CB8AC3E}">
        <p14:creationId xmlns:p14="http://schemas.microsoft.com/office/powerpoint/2010/main" val="243400839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E71054-D1A1-4913-9C86-E68B3B9F9B5F}"/>
              </a:ext>
            </a:extLst>
          </p:cNvPr>
          <p:cNvSpPr>
            <a:spLocks noGrp="1"/>
          </p:cNvSpPr>
          <p:nvPr>
            <p:ph type="title"/>
          </p:nvPr>
        </p:nvSpPr>
        <p:spPr/>
        <p:txBody>
          <a:bodyPr>
            <a:noAutofit/>
          </a:bodyPr>
          <a:lstStyle/>
          <a:p>
            <a:r>
              <a:rPr lang="en-US" dirty="0"/>
              <a:t>FIGURE 4 PUBERTAL GROWTH SPURT - Text Alternative</a:t>
            </a:r>
          </a:p>
        </p:txBody>
      </p:sp>
      <p:sp>
        <p:nvSpPr>
          <p:cNvPr id="6" name="Text Placeholder 5">
            <a:extLst>
              <a:ext uri="{FF2B5EF4-FFF2-40B4-BE49-F238E27FC236}">
                <a16:creationId xmlns:a16="http://schemas.microsoft.com/office/drawing/2014/main" id="{6F55224B-6B34-466F-A2C3-AA22A69B0CF1}"/>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US" dirty="0"/>
          </a:p>
        </p:txBody>
      </p:sp>
      <p:sp>
        <p:nvSpPr>
          <p:cNvPr id="7" name="Content Placeholder 6">
            <a:extLst>
              <a:ext uri="{FF2B5EF4-FFF2-40B4-BE49-F238E27FC236}">
                <a16:creationId xmlns:a16="http://schemas.microsoft.com/office/drawing/2014/main" id="{C30D09F9-EBF9-421D-91F9-E2221FCB14E1}"/>
              </a:ext>
            </a:extLst>
          </p:cNvPr>
          <p:cNvSpPr>
            <a:spLocks noGrp="1"/>
          </p:cNvSpPr>
          <p:nvPr>
            <p:ph sz="quarter" idx="15"/>
          </p:nvPr>
        </p:nvSpPr>
        <p:spPr/>
        <p:txBody>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rPr>
              <a:t>A line graph shows height gain in inches per year by age in years. The line for females declines from 3.5 to 2.25 in. per year between ages 2 and 8, then rises to 3.25 by age 11.5 before declining steeply to 0.5 by age 14.</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rPr>
              <a:t>The line for males declines from 3.3 to 2 in. per year between ages 2 and 10, then rises to 3.75 by age 13.5 before declining to 0.5 by age 17.</a:t>
            </a:r>
          </a:p>
        </p:txBody>
      </p:sp>
      <p:sp>
        <p:nvSpPr>
          <p:cNvPr id="8" name="Text Placeholder 7">
            <a:extLst>
              <a:ext uri="{FF2B5EF4-FFF2-40B4-BE49-F238E27FC236}">
                <a16:creationId xmlns:a16="http://schemas.microsoft.com/office/drawing/2014/main" id="{AB4A8128-CEB6-4FD1-9F27-786D65236B8C}"/>
              </a:ext>
            </a:extLst>
          </p:cNvPr>
          <p:cNvSpPr>
            <a:spLocks noGrp="1"/>
          </p:cNvSpPr>
          <p:nvPr>
            <p:ph type="body" sz="quarter" idx="16"/>
          </p:nvPr>
        </p:nvSpPr>
        <p:spPr/>
        <p:txBody>
          <a:bodyPr/>
          <a:lstStyle/>
          <a:p>
            <a:pPr algn="ctr"/>
            <a:r>
              <a:rPr lang="en-US" dirty="0">
                <a:hlinkClick r:id="rId2" action="ppaction://hlinksldjump"/>
              </a:rPr>
              <a:t>Return to parent-slide containing images.</a:t>
            </a:r>
            <a:endParaRPr lang="en-US" dirty="0"/>
          </a:p>
        </p:txBody>
      </p:sp>
      <p:sp>
        <p:nvSpPr>
          <p:cNvPr id="3" name="Slide Number Placeholder 2">
            <a:extLst>
              <a:ext uri="{FF2B5EF4-FFF2-40B4-BE49-F238E27FC236}">
                <a16:creationId xmlns:a16="http://schemas.microsoft.com/office/drawing/2014/main" id="{96E8B0E8-18E6-406D-BA52-0EEBD6B93DE3}"/>
              </a:ext>
            </a:extLst>
          </p:cNvPr>
          <p:cNvSpPr>
            <a:spLocks noGrp="1"/>
          </p:cNvSpPr>
          <p:nvPr>
            <p:ph type="sldNum" sz="quarter" idx="10"/>
          </p:nvPr>
        </p:nvSpPr>
        <p:spPr/>
        <p:txBody>
          <a:bodyPr/>
          <a:lstStyle/>
          <a:p>
            <a:fld id="{68151E55-6873-49E2-B8D5-2F265E6F1973}" type="slidenum">
              <a:rPr lang="en-US" smtClean="0"/>
              <a:pPr/>
              <a:t>124</a:t>
            </a:fld>
            <a:endParaRPr lang="en-US" dirty="0"/>
          </a:p>
        </p:txBody>
      </p:sp>
    </p:spTree>
    <p:extLst>
      <p:ext uri="{BB962C8B-B14F-4D97-AF65-F5344CB8AC3E}">
        <p14:creationId xmlns:p14="http://schemas.microsoft.com/office/powerpoint/2010/main" val="40412186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A5F33-D9CF-468D-8217-35297096E735}"/>
              </a:ext>
            </a:extLst>
          </p:cNvPr>
          <p:cNvSpPr>
            <a:spLocks noGrp="1"/>
          </p:cNvSpPr>
          <p:nvPr>
            <p:ph type="title"/>
          </p:nvPr>
        </p:nvSpPr>
        <p:spPr>
          <a:xfrm>
            <a:off x="342900" y="180500"/>
            <a:ext cx="8458200" cy="831799"/>
          </a:xfrm>
        </p:spPr>
        <p:txBody>
          <a:bodyPr>
            <a:noAutofit/>
          </a:bodyPr>
          <a:lstStyle/>
          <a:p>
            <a:r>
              <a:rPr lang="en-US" dirty="0"/>
              <a:t>FIGURE 5 NORMAL RANGE AND AVERAGE DEVELOPMENT OF SEXUAL CHARACTERISTICS IN MALES AND FEMALES - Text Alternative</a:t>
            </a:r>
          </a:p>
        </p:txBody>
      </p:sp>
      <p:sp>
        <p:nvSpPr>
          <p:cNvPr id="3" name="Text Placeholder 2">
            <a:extLst>
              <a:ext uri="{FF2B5EF4-FFF2-40B4-BE49-F238E27FC236}">
                <a16:creationId xmlns:a16="http://schemas.microsoft.com/office/drawing/2014/main" id="{3B202827-AC90-47D2-9080-9A4606A0977A}"/>
              </a:ext>
            </a:extLst>
          </p:cNvPr>
          <p:cNvSpPr>
            <a:spLocks noGrp="1"/>
          </p:cNvSpPr>
          <p:nvPr>
            <p:ph type="body" sz="quarter" idx="11"/>
          </p:nvPr>
        </p:nvSpPr>
        <p:spPr/>
        <p:txBody>
          <a:bodyPr>
            <a:normAutofit/>
          </a:bodyPr>
          <a:lstStyle/>
          <a:p>
            <a:r>
              <a:rPr lang="en-US" dirty="0">
                <a:hlinkClick r:id="rId2" action="ppaction://hlinksldjump"/>
              </a:rPr>
              <a:t>Return to parent-slide containing images.</a:t>
            </a:r>
            <a:endParaRPr lang="en-US" dirty="0"/>
          </a:p>
        </p:txBody>
      </p:sp>
      <p:sp>
        <p:nvSpPr>
          <p:cNvPr id="5" name="Content Placeholder 4">
            <a:extLst>
              <a:ext uri="{FF2B5EF4-FFF2-40B4-BE49-F238E27FC236}">
                <a16:creationId xmlns:a16="http://schemas.microsoft.com/office/drawing/2014/main" id="{2387CA78-03D4-4C9A-A35F-7EF832E81A37}"/>
              </a:ext>
            </a:extLst>
          </p:cNvPr>
          <p:cNvSpPr>
            <a:spLocks noGrp="1"/>
          </p:cNvSpPr>
          <p:nvPr>
            <p:ph sz="quarter" idx="13"/>
          </p:nvPr>
        </p:nvSpPr>
        <p:spPr>
          <a:xfrm>
            <a:off x="342900" y="1502044"/>
            <a:ext cx="4033837" cy="4637499"/>
          </a:xfrm>
        </p:spPr>
        <p:txBody>
          <a:bodyPr>
            <a:normAutofit fontScale="92500" lnSpcReduction="10000"/>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rPr>
              <a:t>Growth spurt in males:</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rPr>
              <a:t>Height spurt occurs between the ages of 10.5 and 18; the average onset is just over 12 years of age, and the average completion is just over 16.</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rPr>
              <a:t>Penile growth, age 10.5–16.5; average onset just over 12; average completion, just under 15.</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rPr>
              <a:t>Testicular development, age 9.5–17; average onset just under 11.5; average completion just over 15.</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rPr>
              <a:t>Growth of pubic hair, age 12–16; average onset and completion dates at just about those ages.</a:t>
            </a:r>
            <a:endParaRPr lang="en-US" dirty="0"/>
          </a:p>
        </p:txBody>
      </p:sp>
      <p:sp>
        <p:nvSpPr>
          <p:cNvPr id="7" name="Content Placeholder 6">
            <a:extLst>
              <a:ext uri="{FF2B5EF4-FFF2-40B4-BE49-F238E27FC236}">
                <a16:creationId xmlns:a16="http://schemas.microsoft.com/office/drawing/2014/main" id="{595B78DD-BBE4-4FC1-89AE-6D83545D6EB2}"/>
              </a:ext>
            </a:extLst>
          </p:cNvPr>
          <p:cNvSpPr>
            <a:spLocks noGrp="1"/>
          </p:cNvSpPr>
          <p:nvPr>
            <p:ph sz="quarter" idx="15"/>
          </p:nvPr>
        </p:nvSpPr>
        <p:spPr>
          <a:xfrm>
            <a:off x="4767263" y="1502044"/>
            <a:ext cx="4033837" cy="4637499"/>
          </a:xfrm>
        </p:spPr>
        <p:txBody>
          <a:bodyPr>
            <a:normAutofit lnSpcReduction="10000"/>
          </a:bodyPr>
          <a:lstStyle/>
          <a:p>
            <a:pPr lvl="0" algn="l" defTabSz="457200">
              <a:spcBef>
                <a:spcPts val="1800"/>
              </a:spcBef>
              <a:spcAft>
                <a:spcPts val="0"/>
              </a:spcAft>
            </a:pPr>
            <a:r>
              <a:rPr lang="en-US" dirty="0">
                <a:solidFill>
                  <a:prstClr val="black"/>
                </a:solidFill>
                <a:latin typeface="Calibri"/>
              </a:rPr>
              <a:t>Growth spurt in females:</a:t>
            </a:r>
          </a:p>
          <a:p>
            <a:pPr marL="287338" lvl="1" indent="-285750" defTabSz="457200">
              <a:spcBef>
                <a:spcPct val="20000"/>
              </a:spcBef>
              <a:spcAft>
                <a:spcPts val="0"/>
              </a:spcAft>
            </a:pPr>
            <a:r>
              <a:rPr lang="en-US" dirty="0">
                <a:solidFill>
                  <a:prstClr val="black"/>
                </a:solidFill>
                <a:latin typeface="Calibri"/>
              </a:rPr>
              <a:t>Height spurt occurs between the ages of 9.5 and just over 15; average onset is just under 11 years of age; average completion, just under 15.</a:t>
            </a:r>
          </a:p>
          <a:p>
            <a:pPr marL="287338" lvl="1" indent="-285750" defTabSz="457200">
              <a:spcBef>
                <a:spcPct val="20000"/>
              </a:spcBef>
              <a:spcAft>
                <a:spcPts val="0"/>
              </a:spcAft>
            </a:pPr>
            <a:r>
              <a:rPr lang="en-US" dirty="0">
                <a:solidFill>
                  <a:prstClr val="black"/>
                </a:solidFill>
                <a:latin typeface="Calibri"/>
              </a:rPr>
              <a:t>Menarche occurs between 10 and 16.5; average onset is 13.</a:t>
            </a:r>
          </a:p>
          <a:p>
            <a:pPr marL="287338" lvl="1" indent="-285750" defTabSz="457200">
              <a:spcBef>
                <a:spcPct val="20000"/>
              </a:spcBef>
              <a:spcAft>
                <a:spcPts val="0"/>
              </a:spcAft>
            </a:pPr>
            <a:r>
              <a:rPr lang="en-US" dirty="0">
                <a:solidFill>
                  <a:prstClr val="black"/>
                </a:solidFill>
                <a:latin typeface="Calibri"/>
              </a:rPr>
              <a:t>Breast growth occurs between 8 and 18; average onset 11; average completion 15.</a:t>
            </a:r>
          </a:p>
          <a:p>
            <a:pPr marL="287338" lvl="1" indent="-285750" defTabSz="457200">
              <a:spcBef>
                <a:spcPct val="20000"/>
              </a:spcBef>
              <a:spcAft>
                <a:spcPts val="0"/>
              </a:spcAft>
            </a:pPr>
            <a:r>
              <a:rPr lang="en-US" dirty="0">
                <a:solidFill>
                  <a:prstClr val="black"/>
                </a:solidFill>
                <a:latin typeface="Calibri"/>
              </a:rPr>
              <a:t>Growth of pubic hair occurs between 11 and 14; average onset and completion dates at just about those ages.</a:t>
            </a:r>
            <a:endParaRPr lang="en-US" sz="1800" dirty="0"/>
          </a:p>
        </p:txBody>
      </p:sp>
      <p:sp>
        <p:nvSpPr>
          <p:cNvPr id="8" name="Text Placeholder 7">
            <a:extLst>
              <a:ext uri="{FF2B5EF4-FFF2-40B4-BE49-F238E27FC236}">
                <a16:creationId xmlns:a16="http://schemas.microsoft.com/office/drawing/2014/main" id="{27533672-87F8-471C-9C27-2FFE829553BB}"/>
              </a:ext>
            </a:extLst>
          </p:cNvPr>
          <p:cNvSpPr>
            <a:spLocks noGrp="1"/>
          </p:cNvSpPr>
          <p:nvPr>
            <p:ph type="body" sz="quarter" idx="16"/>
          </p:nvPr>
        </p:nvSpPr>
        <p:spPr/>
        <p:txBody>
          <a:bodyPr/>
          <a:lstStyle/>
          <a:p>
            <a:r>
              <a:rPr lang="en-US" dirty="0">
                <a:hlinkClick r:id="rId2" action="ppaction://hlinksldjump"/>
              </a:rPr>
              <a:t>Return to parent-slide containing images.</a:t>
            </a:r>
            <a:endParaRPr lang="en-US" dirty="0"/>
          </a:p>
        </p:txBody>
      </p:sp>
      <p:sp>
        <p:nvSpPr>
          <p:cNvPr id="9" name="Slide Number Placeholder 8">
            <a:extLst>
              <a:ext uri="{FF2B5EF4-FFF2-40B4-BE49-F238E27FC236}">
                <a16:creationId xmlns:a16="http://schemas.microsoft.com/office/drawing/2014/main" id="{5C9C6FE2-EAC8-4719-8F2F-87AA88EF8BD1}"/>
              </a:ext>
            </a:extLst>
          </p:cNvPr>
          <p:cNvSpPr>
            <a:spLocks noGrp="1"/>
          </p:cNvSpPr>
          <p:nvPr>
            <p:ph type="sldNum" sz="quarter" idx="10"/>
          </p:nvPr>
        </p:nvSpPr>
        <p:spPr/>
        <p:txBody>
          <a:bodyPr/>
          <a:lstStyle/>
          <a:p>
            <a:fld id="{68151E55-6873-49E2-B8D5-2F265E6F1973}" type="slidenum">
              <a:rPr lang="en-US" smtClean="0"/>
              <a:pPr/>
              <a:t>125</a:t>
            </a:fld>
            <a:endParaRPr lang="en-US" dirty="0"/>
          </a:p>
        </p:txBody>
      </p:sp>
    </p:spTree>
    <p:extLst>
      <p:ext uri="{BB962C8B-B14F-4D97-AF65-F5344CB8AC3E}">
        <p14:creationId xmlns:p14="http://schemas.microsoft.com/office/powerpoint/2010/main" val="410758905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E71054-D1A1-4913-9C86-E68B3B9F9B5F}"/>
              </a:ext>
            </a:extLst>
          </p:cNvPr>
          <p:cNvSpPr>
            <a:spLocks noGrp="1"/>
          </p:cNvSpPr>
          <p:nvPr>
            <p:ph type="title"/>
          </p:nvPr>
        </p:nvSpPr>
        <p:spPr/>
        <p:txBody>
          <a:bodyPr>
            <a:noAutofit/>
          </a:bodyPr>
          <a:lstStyle/>
          <a:p>
            <a:r>
              <a:rPr lang="en-US" dirty="0"/>
              <a:t>FIGURE 7 MEDIAN AGES AT MENARCHE IN SELECTED NORTHERN EUROPEAN COUNTRIES AND THE UNITED STATES FROM 1845 TO 1969 - Text Alternative</a:t>
            </a:r>
          </a:p>
        </p:txBody>
      </p:sp>
      <p:sp>
        <p:nvSpPr>
          <p:cNvPr id="6" name="Text Placeholder 5">
            <a:extLst>
              <a:ext uri="{FF2B5EF4-FFF2-40B4-BE49-F238E27FC236}">
                <a16:creationId xmlns:a16="http://schemas.microsoft.com/office/drawing/2014/main" id="{6F55224B-6B34-466F-A2C3-AA22A69B0CF1}"/>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US" dirty="0"/>
          </a:p>
        </p:txBody>
      </p:sp>
      <p:sp>
        <p:nvSpPr>
          <p:cNvPr id="7" name="Content Placeholder 6">
            <a:extLst>
              <a:ext uri="{FF2B5EF4-FFF2-40B4-BE49-F238E27FC236}">
                <a16:creationId xmlns:a16="http://schemas.microsoft.com/office/drawing/2014/main" id="{C30D09F9-EBF9-421D-91F9-E2221FCB14E1}"/>
              </a:ext>
            </a:extLst>
          </p:cNvPr>
          <p:cNvSpPr>
            <a:spLocks noGrp="1"/>
          </p:cNvSpPr>
          <p:nvPr>
            <p:ph sz="quarter" idx="15"/>
          </p:nvPr>
        </p:nvSpPr>
        <p:spPr/>
        <p:txBody>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rPr>
              <a:t>Norway: from just over 17 years of age in the 1840s to just under 13 ½ in the late 1940s, with the average age then remaining at 13 ½ into the 1970s</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rPr>
              <a:t>Finland: from 16 ½ in 1860 to 13 in 1970</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rPr>
              <a:t>Sweden: from nearly 16 in the 1880s to 14 in 1950</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rPr>
              <a:t>U.S.A.: from just over 14 in the first decade of the 1900s to just over 12 ½ in the 1960s</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rPr>
              <a:t>U.K.: from 13 ½ in the 1940s to 13 in the late 1950s, with the average age then remaining at 13</a:t>
            </a:r>
          </a:p>
        </p:txBody>
      </p:sp>
      <p:sp>
        <p:nvSpPr>
          <p:cNvPr id="8" name="Text Placeholder 7">
            <a:extLst>
              <a:ext uri="{FF2B5EF4-FFF2-40B4-BE49-F238E27FC236}">
                <a16:creationId xmlns:a16="http://schemas.microsoft.com/office/drawing/2014/main" id="{AB4A8128-CEB6-4FD1-9F27-786D65236B8C}"/>
              </a:ext>
            </a:extLst>
          </p:cNvPr>
          <p:cNvSpPr>
            <a:spLocks noGrp="1"/>
          </p:cNvSpPr>
          <p:nvPr>
            <p:ph type="body" sz="quarter" idx="16"/>
          </p:nvPr>
        </p:nvSpPr>
        <p:spPr/>
        <p:txBody>
          <a:bodyPr/>
          <a:lstStyle/>
          <a:p>
            <a:pPr algn="ctr"/>
            <a:r>
              <a:rPr lang="en-US" dirty="0">
                <a:hlinkClick r:id="rId2" action="ppaction://hlinksldjump"/>
              </a:rPr>
              <a:t>Return to parent-slide containing images.</a:t>
            </a:r>
            <a:endParaRPr lang="en-US" dirty="0"/>
          </a:p>
        </p:txBody>
      </p:sp>
      <p:sp>
        <p:nvSpPr>
          <p:cNvPr id="3" name="Slide Number Placeholder 2">
            <a:extLst>
              <a:ext uri="{FF2B5EF4-FFF2-40B4-BE49-F238E27FC236}">
                <a16:creationId xmlns:a16="http://schemas.microsoft.com/office/drawing/2014/main" id="{96E8B0E8-18E6-406D-BA52-0EEBD6B93DE3}"/>
              </a:ext>
            </a:extLst>
          </p:cNvPr>
          <p:cNvSpPr>
            <a:spLocks noGrp="1"/>
          </p:cNvSpPr>
          <p:nvPr>
            <p:ph type="sldNum" sz="quarter" idx="10"/>
          </p:nvPr>
        </p:nvSpPr>
        <p:spPr/>
        <p:txBody>
          <a:bodyPr/>
          <a:lstStyle/>
          <a:p>
            <a:fld id="{68151E55-6873-49E2-B8D5-2F265E6F1973}" type="slidenum">
              <a:rPr lang="en-US" smtClean="0"/>
              <a:pPr/>
              <a:t>126</a:t>
            </a:fld>
            <a:endParaRPr lang="en-US" dirty="0"/>
          </a:p>
        </p:txBody>
      </p:sp>
    </p:spTree>
    <p:extLst>
      <p:ext uri="{BB962C8B-B14F-4D97-AF65-F5344CB8AC3E}">
        <p14:creationId xmlns:p14="http://schemas.microsoft.com/office/powerpoint/2010/main" val="121487642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E71054-D1A1-4913-9C86-E68B3B9F9B5F}"/>
              </a:ext>
            </a:extLst>
          </p:cNvPr>
          <p:cNvSpPr>
            <a:spLocks noGrp="1"/>
          </p:cNvSpPr>
          <p:nvPr>
            <p:ph type="title"/>
          </p:nvPr>
        </p:nvSpPr>
        <p:spPr/>
        <p:txBody>
          <a:bodyPr>
            <a:noAutofit/>
          </a:bodyPr>
          <a:lstStyle/>
          <a:p>
            <a:r>
              <a:rPr lang="en-US" dirty="0"/>
              <a:t>FIGURE 8 MORTALITY RATES OF U.S. ADOLESCENTS AND EMERGING ADULTS - Text Alternative</a:t>
            </a:r>
          </a:p>
        </p:txBody>
      </p:sp>
      <p:sp>
        <p:nvSpPr>
          <p:cNvPr id="6" name="Text Placeholder 5">
            <a:extLst>
              <a:ext uri="{FF2B5EF4-FFF2-40B4-BE49-F238E27FC236}">
                <a16:creationId xmlns:a16="http://schemas.microsoft.com/office/drawing/2014/main" id="{6F55224B-6B34-466F-A2C3-AA22A69B0CF1}"/>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US" dirty="0"/>
          </a:p>
        </p:txBody>
      </p:sp>
      <p:sp>
        <p:nvSpPr>
          <p:cNvPr id="7" name="Content Placeholder 6">
            <a:extLst>
              <a:ext uri="{FF2B5EF4-FFF2-40B4-BE49-F238E27FC236}">
                <a16:creationId xmlns:a16="http://schemas.microsoft.com/office/drawing/2014/main" id="{C30D09F9-EBF9-421D-91F9-E2221FCB14E1}"/>
              </a:ext>
            </a:extLst>
          </p:cNvPr>
          <p:cNvSpPr>
            <a:spLocks noGrp="1"/>
          </p:cNvSpPr>
          <p:nvPr>
            <p:ph sz="quarter" idx="15"/>
          </p:nvPr>
        </p:nvSpPr>
        <p:spPr/>
        <p:txBody>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rPr>
              <a:t>A bar graph shows deaths per 100,000 for males and females ages 12–17 and ages 18–24. The bars are broken into different sections for suicide, homicide, unintentional injury, and other.</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rPr>
              <a:t>Of 47.1 deaths in males ages 12–17, almost half are from unintentional injury, about a quarter from other causes, and the remaining are evenly split between suicide and homicide. Of 24.3 deaths in females ages 12–17, about half are unintentional injury, a little less than half are from other causes, and very few from suicide and homicide.</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rPr>
              <a:t>Of 137 deaths in males ages 18–24, almost half are from unintentional injury, a little less than a quarter from other causes, a little less than a quarter from homicide, and the remainder from suicide. Of 49.3 deaths in females ages 18–24, a little less than half are from unintentional injury, a little less than half are from other causes, and about 2–3 each from suicide and homicide.</a:t>
            </a:r>
          </a:p>
        </p:txBody>
      </p:sp>
      <p:sp>
        <p:nvSpPr>
          <p:cNvPr id="8" name="Text Placeholder 7">
            <a:extLst>
              <a:ext uri="{FF2B5EF4-FFF2-40B4-BE49-F238E27FC236}">
                <a16:creationId xmlns:a16="http://schemas.microsoft.com/office/drawing/2014/main" id="{AB4A8128-CEB6-4FD1-9F27-786D65236B8C}"/>
              </a:ext>
            </a:extLst>
          </p:cNvPr>
          <p:cNvSpPr>
            <a:spLocks noGrp="1"/>
          </p:cNvSpPr>
          <p:nvPr>
            <p:ph type="body" sz="quarter" idx="16"/>
          </p:nvPr>
        </p:nvSpPr>
        <p:spPr/>
        <p:txBody>
          <a:bodyPr/>
          <a:lstStyle/>
          <a:p>
            <a:pPr algn="ctr"/>
            <a:r>
              <a:rPr lang="en-US" dirty="0">
                <a:hlinkClick r:id="rId2" action="ppaction://hlinksldjump"/>
              </a:rPr>
              <a:t>Return to parent-slide containing images.</a:t>
            </a:r>
            <a:endParaRPr lang="en-US" dirty="0"/>
          </a:p>
        </p:txBody>
      </p:sp>
      <p:sp>
        <p:nvSpPr>
          <p:cNvPr id="3" name="Slide Number Placeholder 2">
            <a:extLst>
              <a:ext uri="{FF2B5EF4-FFF2-40B4-BE49-F238E27FC236}">
                <a16:creationId xmlns:a16="http://schemas.microsoft.com/office/drawing/2014/main" id="{96E8B0E8-18E6-406D-BA52-0EEBD6B93DE3}"/>
              </a:ext>
            </a:extLst>
          </p:cNvPr>
          <p:cNvSpPr>
            <a:spLocks noGrp="1"/>
          </p:cNvSpPr>
          <p:nvPr>
            <p:ph type="sldNum" sz="quarter" idx="10"/>
          </p:nvPr>
        </p:nvSpPr>
        <p:spPr/>
        <p:txBody>
          <a:bodyPr/>
          <a:lstStyle/>
          <a:p>
            <a:fld id="{68151E55-6873-49E2-B8D5-2F265E6F1973}" type="slidenum">
              <a:rPr lang="en-US" smtClean="0"/>
              <a:pPr/>
              <a:t>127</a:t>
            </a:fld>
            <a:endParaRPr lang="en-US" dirty="0"/>
          </a:p>
        </p:txBody>
      </p:sp>
    </p:spTree>
    <p:extLst>
      <p:ext uri="{BB962C8B-B14F-4D97-AF65-F5344CB8AC3E}">
        <p14:creationId xmlns:p14="http://schemas.microsoft.com/office/powerpoint/2010/main" val="182592856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E71054-D1A1-4913-9C86-E68B3B9F9B5F}"/>
              </a:ext>
            </a:extLst>
          </p:cNvPr>
          <p:cNvSpPr>
            <a:spLocks noGrp="1"/>
          </p:cNvSpPr>
          <p:nvPr>
            <p:ph type="title"/>
          </p:nvPr>
        </p:nvSpPr>
        <p:spPr/>
        <p:txBody>
          <a:bodyPr>
            <a:noAutofit/>
          </a:bodyPr>
          <a:lstStyle/>
          <a:p>
            <a:r>
              <a:rPr lang="en-US" dirty="0"/>
              <a:t>FIGURE 9 DEVELOPMENTAL CHANGES IN U.S. ADOLESCENTS’ SLEEP PATTERNS ON AN AVERAGE SCHOOL NIGHT - Text Alternative</a:t>
            </a:r>
          </a:p>
        </p:txBody>
      </p:sp>
      <p:sp>
        <p:nvSpPr>
          <p:cNvPr id="6" name="Text Placeholder 5">
            <a:extLst>
              <a:ext uri="{FF2B5EF4-FFF2-40B4-BE49-F238E27FC236}">
                <a16:creationId xmlns:a16="http://schemas.microsoft.com/office/drawing/2014/main" id="{6F55224B-6B34-466F-A2C3-AA22A69B0CF1}"/>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US" dirty="0"/>
          </a:p>
        </p:txBody>
      </p:sp>
      <p:sp>
        <p:nvSpPr>
          <p:cNvPr id="7" name="Content Placeholder 6">
            <a:extLst>
              <a:ext uri="{FF2B5EF4-FFF2-40B4-BE49-F238E27FC236}">
                <a16:creationId xmlns:a16="http://schemas.microsoft.com/office/drawing/2014/main" id="{C30D09F9-EBF9-421D-91F9-E2221FCB14E1}"/>
              </a:ext>
            </a:extLst>
          </p:cNvPr>
          <p:cNvSpPr>
            <a:spLocks noGrp="1"/>
          </p:cNvSpPr>
          <p:nvPr>
            <p:ph sz="quarter" idx="15"/>
          </p:nvPr>
        </p:nvSpPr>
        <p:spPr/>
        <p:txBody>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rPr>
              <a:t>Graph illustrates the number of high school students who got 8 or more </a:t>
            </a:r>
            <a:r>
              <a:rPr kumimoji="0" lang="en-US" sz="2000" b="0" i="0" u="none" strike="noStrike" kern="1200" cap="none" spc="0" normalizeH="0" baseline="0" noProof="0" dirty="0" err="1">
                <a:ln>
                  <a:noFill/>
                </a:ln>
                <a:solidFill>
                  <a:srgbClr val="000000"/>
                </a:solidFill>
                <a:effectLst/>
                <a:uLnTx/>
                <a:uFillTx/>
              </a:rPr>
              <a:t>hr</a:t>
            </a:r>
            <a:r>
              <a:rPr kumimoji="0" lang="en-US" sz="2000" b="0" i="0" u="none" strike="noStrike" kern="1200" cap="none" spc="0" normalizeH="0" baseline="0" noProof="0" dirty="0">
                <a:ln>
                  <a:noFill/>
                </a:ln>
                <a:solidFill>
                  <a:srgbClr val="000000"/>
                </a:solidFill>
                <a:effectLst/>
                <a:uLnTx/>
                <a:uFillTx/>
              </a:rPr>
              <a:t> of sleep on an average school night. A blue bar represents 9th graders at 34%, a yellow bar represents 10th graders at 28%, a green bar represents 11th graders at 23%, and a purple bar represents 12th graders at 22%.</a:t>
            </a:r>
          </a:p>
        </p:txBody>
      </p:sp>
      <p:sp>
        <p:nvSpPr>
          <p:cNvPr id="8" name="Text Placeholder 7">
            <a:extLst>
              <a:ext uri="{FF2B5EF4-FFF2-40B4-BE49-F238E27FC236}">
                <a16:creationId xmlns:a16="http://schemas.microsoft.com/office/drawing/2014/main" id="{AB4A8128-CEB6-4FD1-9F27-786D65236B8C}"/>
              </a:ext>
            </a:extLst>
          </p:cNvPr>
          <p:cNvSpPr>
            <a:spLocks noGrp="1"/>
          </p:cNvSpPr>
          <p:nvPr>
            <p:ph type="body" sz="quarter" idx="16"/>
          </p:nvPr>
        </p:nvSpPr>
        <p:spPr/>
        <p:txBody>
          <a:bodyPr/>
          <a:lstStyle/>
          <a:p>
            <a:pPr algn="ctr"/>
            <a:r>
              <a:rPr lang="en-US" dirty="0">
                <a:hlinkClick r:id="rId2" action="ppaction://hlinksldjump"/>
              </a:rPr>
              <a:t>Return to parent-slide containing images.</a:t>
            </a:r>
            <a:endParaRPr lang="en-US" dirty="0"/>
          </a:p>
        </p:txBody>
      </p:sp>
      <p:sp>
        <p:nvSpPr>
          <p:cNvPr id="3" name="Slide Number Placeholder 2">
            <a:extLst>
              <a:ext uri="{FF2B5EF4-FFF2-40B4-BE49-F238E27FC236}">
                <a16:creationId xmlns:a16="http://schemas.microsoft.com/office/drawing/2014/main" id="{96E8B0E8-18E6-406D-BA52-0EEBD6B93DE3}"/>
              </a:ext>
            </a:extLst>
          </p:cNvPr>
          <p:cNvSpPr>
            <a:spLocks noGrp="1"/>
          </p:cNvSpPr>
          <p:nvPr>
            <p:ph type="sldNum" sz="quarter" idx="10"/>
          </p:nvPr>
        </p:nvSpPr>
        <p:spPr/>
        <p:txBody>
          <a:bodyPr/>
          <a:lstStyle/>
          <a:p>
            <a:fld id="{68151E55-6873-49E2-B8D5-2F265E6F1973}" type="slidenum">
              <a:rPr lang="en-US" smtClean="0"/>
              <a:pPr/>
              <a:t>128</a:t>
            </a:fld>
            <a:endParaRPr lang="en-US" dirty="0"/>
          </a:p>
        </p:txBody>
      </p:sp>
    </p:spTree>
    <p:extLst>
      <p:ext uri="{BB962C8B-B14F-4D97-AF65-F5344CB8AC3E}">
        <p14:creationId xmlns:p14="http://schemas.microsoft.com/office/powerpoint/2010/main" val="366436326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E71054-D1A1-4913-9C86-E68B3B9F9B5F}"/>
              </a:ext>
            </a:extLst>
          </p:cNvPr>
          <p:cNvSpPr>
            <a:spLocks noGrp="1"/>
          </p:cNvSpPr>
          <p:nvPr>
            <p:ph type="title"/>
          </p:nvPr>
        </p:nvSpPr>
        <p:spPr/>
        <p:txBody>
          <a:bodyPr>
            <a:noAutofit/>
          </a:bodyPr>
          <a:lstStyle/>
          <a:p>
            <a:r>
              <a:rPr lang="en-US" dirty="0"/>
              <a:t>FIGURE 10 THE BRAIN SIZES OF VARIOUS PRIMATES AND HUMANS IN RELATION TO THE LENGTH OF THE JUVENILE PERIOD - Text Alternative</a:t>
            </a:r>
          </a:p>
        </p:txBody>
      </p:sp>
      <p:sp>
        <p:nvSpPr>
          <p:cNvPr id="6" name="Text Placeholder 5">
            <a:extLst>
              <a:ext uri="{FF2B5EF4-FFF2-40B4-BE49-F238E27FC236}">
                <a16:creationId xmlns:a16="http://schemas.microsoft.com/office/drawing/2014/main" id="{6F55224B-6B34-466F-A2C3-AA22A69B0CF1}"/>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US" dirty="0"/>
          </a:p>
        </p:txBody>
      </p:sp>
      <p:sp>
        <p:nvSpPr>
          <p:cNvPr id="7" name="Content Placeholder 6">
            <a:extLst>
              <a:ext uri="{FF2B5EF4-FFF2-40B4-BE49-F238E27FC236}">
                <a16:creationId xmlns:a16="http://schemas.microsoft.com/office/drawing/2014/main" id="{C30D09F9-EBF9-421D-91F9-E2221FCB14E1}"/>
              </a:ext>
            </a:extLst>
          </p:cNvPr>
          <p:cNvSpPr>
            <a:spLocks noGrp="1"/>
          </p:cNvSpPr>
          <p:nvPr>
            <p:ph sz="quarter" idx="15"/>
          </p:nvPr>
        </p:nvSpPr>
        <p:spPr/>
        <p:txBody>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rPr>
              <a:t>A line graph illustrates how brain size relates to the length of the juvenile period in primates. Lemurs have the smallest brain size and a juvenile period of less than 2 years. Rhesus and Gibbons have brains around 200 ml and juvenile periods of about 6 years. Orangutans, chimpanzees, and gorillas have brain sizes between 400 and 500 ml and juvenile periods around 7 years. Lastly, humans have brain sizes around 1,250 ml and juvenile periods around 13–14 years.</a:t>
            </a:r>
          </a:p>
        </p:txBody>
      </p:sp>
      <p:sp>
        <p:nvSpPr>
          <p:cNvPr id="8" name="Text Placeholder 7">
            <a:extLst>
              <a:ext uri="{FF2B5EF4-FFF2-40B4-BE49-F238E27FC236}">
                <a16:creationId xmlns:a16="http://schemas.microsoft.com/office/drawing/2014/main" id="{AB4A8128-CEB6-4FD1-9F27-786D65236B8C}"/>
              </a:ext>
            </a:extLst>
          </p:cNvPr>
          <p:cNvSpPr>
            <a:spLocks noGrp="1"/>
          </p:cNvSpPr>
          <p:nvPr>
            <p:ph type="body" sz="quarter" idx="16"/>
          </p:nvPr>
        </p:nvSpPr>
        <p:spPr/>
        <p:txBody>
          <a:bodyPr/>
          <a:lstStyle/>
          <a:p>
            <a:pPr algn="ctr"/>
            <a:r>
              <a:rPr lang="en-US" dirty="0">
                <a:hlinkClick r:id="rId2" action="ppaction://hlinksldjump"/>
              </a:rPr>
              <a:t>Return to parent-slide containing images.</a:t>
            </a:r>
            <a:endParaRPr lang="en-US" dirty="0"/>
          </a:p>
        </p:txBody>
      </p:sp>
      <p:sp>
        <p:nvSpPr>
          <p:cNvPr id="3" name="Slide Number Placeholder 2">
            <a:extLst>
              <a:ext uri="{FF2B5EF4-FFF2-40B4-BE49-F238E27FC236}">
                <a16:creationId xmlns:a16="http://schemas.microsoft.com/office/drawing/2014/main" id="{96E8B0E8-18E6-406D-BA52-0EEBD6B93DE3}"/>
              </a:ext>
            </a:extLst>
          </p:cNvPr>
          <p:cNvSpPr>
            <a:spLocks noGrp="1"/>
          </p:cNvSpPr>
          <p:nvPr>
            <p:ph type="sldNum" sz="quarter" idx="10"/>
          </p:nvPr>
        </p:nvSpPr>
        <p:spPr/>
        <p:txBody>
          <a:bodyPr/>
          <a:lstStyle/>
          <a:p>
            <a:fld id="{68151E55-6873-49E2-B8D5-2F265E6F1973}" type="slidenum">
              <a:rPr lang="en-US" smtClean="0"/>
              <a:pPr/>
              <a:t>129</a:t>
            </a:fld>
            <a:endParaRPr lang="en-US" dirty="0"/>
          </a:p>
        </p:txBody>
      </p:sp>
    </p:spTree>
    <p:extLst>
      <p:ext uri="{BB962C8B-B14F-4D97-AF65-F5344CB8AC3E}">
        <p14:creationId xmlns:p14="http://schemas.microsoft.com/office/powerpoint/2010/main" val="2353053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Heredity</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57200" y="1417320"/>
            <a:ext cx="8229600" cy="5043441"/>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800" b="0" i="0" u="none" strike="noStrike" kern="1200" cap="none" spc="0" normalizeH="0" baseline="0" noProof="0" dirty="0">
                <a:ln>
                  <a:noFill/>
                </a:ln>
                <a:solidFill>
                  <a:prstClr val="black"/>
                </a:solidFill>
                <a:effectLst/>
                <a:uLnTx/>
                <a:uFillTx/>
              </a:rPr>
              <a:t>Puberty is not an environmental accident.</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Programmed into the genes of every human being is the timing for the emergence of puberty.</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Puberty takes place between 9 and 16 years of age for most individuals.</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800" b="0" i="0" u="none" strike="noStrike" kern="1200" cap="none" spc="0" normalizeH="0" baseline="0" noProof="0" dirty="0">
                <a:ln>
                  <a:noFill/>
                </a:ln>
                <a:solidFill>
                  <a:prstClr val="black"/>
                </a:solidFill>
                <a:effectLst/>
                <a:uLnTx/>
                <a:uFillTx/>
              </a:rPr>
              <a:t>Recently, scientists have begun to conduct molecular genetic studies in an attempt to identify specific genes that are linked to the onset and progression of puberty.</a:t>
            </a:r>
          </a:p>
          <a:p>
            <a:pPr marL="342900" indent="-342900" defTabSz="457200">
              <a:spcBef>
                <a:spcPts val="576"/>
              </a:spcBef>
              <a:spcAft>
                <a:spcPts val="0"/>
              </a:spcAft>
              <a:buFont typeface="Arial" panose="020B0604020202020204" pitchFamily="34" charset="0"/>
              <a:buChar char="•"/>
              <a:defRPr/>
            </a:pPr>
            <a:r>
              <a:rPr lang="en-US" altLang="en-US" sz="2400" dirty="0">
                <a:solidFill>
                  <a:prstClr val="black"/>
                </a:solidFill>
              </a:rPr>
              <a:t>Environmental factors can also influence its onset and duration.</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13</a:t>
            </a:fld>
            <a:endParaRPr lang="en-US" dirty="0"/>
          </a:p>
        </p:txBody>
      </p:sp>
    </p:spTree>
    <p:extLst>
      <p:ext uri="{BB962C8B-B14F-4D97-AF65-F5344CB8AC3E}">
        <p14:creationId xmlns:p14="http://schemas.microsoft.com/office/powerpoint/2010/main" val="385788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Hormones </a:t>
            </a:r>
            <a:r>
              <a:rPr lang="en-US" sz="1600" dirty="0"/>
              <a:t>1</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57200" y="1417320"/>
            <a:ext cx="8229600" cy="5043441"/>
          </a:xfrm>
        </p:spPr>
        <p:txBody>
          <a:bodyPr>
            <a:normAutofit/>
          </a:bodyPr>
          <a:lstStyle/>
          <a:p>
            <a:pPr defTabSz="457200">
              <a:spcBef>
                <a:spcPts val="2400"/>
              </a:spcBef>
              <a:spcAft>
                <a:spcPts val="0"/>
              </a:spcAft>
              <a:defRPr/>
            </a:pPr>
            <a:r>
              <a:rPr lang="en-US" altLang="en-US" sz="2800" b="1" dirty="0">
                <a:solidFill>
                  <a:prstClr val="black"/>
                </a:solidFill>
              </a:rPr>
              <a:t>Hormones:</a:t>
            </a:r>
            <a:r>
              <a:rPr lang="en-US" altLang="en-US" sz="2800" dirty="0">
                <a:solidFill>
                  <a:prstClr val="black"/>
                </a:solidFill>
              </a:rPr>
              <a:t> powerful chemical substances secreted by the endocrine glands and carried throughout the body by the bloodstream</a:t>
            </a:r>
          </a:p>
          <a:p>
            <a:pPr defTabSz="457200">
              <a:spcBef>
                <a:spcPts val="2400"/>
              </a:spcBef>
              <a:spcAft>
                <a:spcPts val="0"/>
              </a:spcAft>
              <a:defRPr/>
            </a:pPr>
            <a:r>
              <a:rPr lang="en-US" altLang="en-US" sz="2800" b="1" dirty="0">
                <a:solidFill>
                  <a:prstClr val="black"/>
                </a:solidFill>
              </a:rPr>
              <a:t>Androgens:</a:t>
            </a:r>
            <a:r>
              <a:rPr lang="en-US" altLang="en-US" sz="2800" dirty="0">
                <a:solidFill>
                  <a:prstClr val="black"/>
                </a:solidFill>
              </a:rPr>
              <a:t> the main class of male sex hormones</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lang="en-US" altLang="en-US" sz="2400" i="1" dirty="0">
                <a:solidFill>
                  <a:prstClr val="black"/>
                </a:solidFill>
              </a:rPr>
              <a:t>Testosterone</a:t>
            </a:r>
            <a:r>
              <a:rPr lang="en-US" altLang="en-US" sz="2400" dirty="0">
                <a:solidFill>
                  <a:prstClr val="black"/>
                </a:solidFill>
              </a:rPr>
              <a:t> is an androgen that plays an important role in male pubertal development.</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altLang="en-US" sz="2800" b="1" dirty="0">
                <a:solidFill>
                  <a:prstClr val="black"/>
                </a:solidFill>
              </a:rPr>
              <a:t>Estrogens:</a:t>
            </a:r>
            <a:r>
              <a:rPr lang="en-US" altLang="en-US" sz="2800" dirty="0">
                <a:solidFill>
                  <a:prstClr val="black"/>
                </a:solidFill>
              </a:rPr>
              <a:t> the main class of female sex hormones</a:t>
            </a:r>
          </a:p>
          <a:p>
            <a:pPr marL="342900" indent="-342900" defTabSz="457200">
              <a:spcBef>
                <a:spcPts val="576"/>
              </a:spcBef>
              <a:spcAft>
                <a:spcPts val="0"/>
              </a:spcAft>
              <a:buFont typeface="Arial" panose="020B0604020202020204" pitchFamily="34" charset="0"/>
              <a:buChar char="•"/>
              <a:defRPr/>
            </a:pPr>
            <a:r>
              <a:rPr lang="en-US" altLang="en-US" sz="2400" i="1" dirty="0">
                <a:solidFill>
                  <a:prstClr val="black"/>
                </a:solidFill>
              </a:rPr>
              <a:t>Estradiol</a:t>
            </a:r>
            <a:r>
              <a:rPr lang="en-US" altLang="en-US" sz="2400" dirty="0">
                <a:solidFill>
                  <a:prstClr val="black"/>
                </a:solidFill>
              </a:rPr>
              <a:t> is an estrogen that plays an important role in female pubertal development.</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14</a:t>
            </a:fld>
            <a:endParaRPr lang="en-US" dirty="0"/>
          </a:p>
        </p:txBody>
      </p:sp>
    </p:spTree>
    <p:extLst>
      <p:ext uri="{BB962C8B-B14F-4D97-AF65-F5344CB8AC3E}">
        <p14:creationId xmlns:p14="http://schemas.microsoft.com/office/powerpoint/2010/main" val="3847610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Hormones </a:t>
            </a:r>
            <a:r>
              <a:rPr lang="en-US" sz="1600" dirty="0"/>
              <a:t>2</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57200" y="1417320"/>
            <a:ext cx="8229600" cy="5043441"/>
          </a:xfrm>
        </p:spPr>
        <p:txBody>
          <a:bodyPr>
            <a:normAutofit/>
          </a:bodyPr>
          <a:lstStyle/>
          <a:p>
            <a:pPr defTabSz="457200">
              <a:spcBef>
                <a:spcPts val="2400"/>
              </a:spcBef>
              <a:spcAft>
                <a:spcPts val="0"/>
              </a:spcAft>
              <a:defRPr/>
            </a:pPr>
            <a:r>
              <a:rPr lang="en-US" altLang="en-US" sz="2800" dirty="0">
                <a:solidFill>
                  <a:prstClr val="black"/>
                </a:solidFill>
              </a:rPr>
              <a:t>Rising levels of the androgen testosterone are associated with a number of physical changes in boys:</a:t>
            </a:r>
          </a:p>
          <a:p>
            <a:pPr marL="342900" indent="-342900" defTabSz="457200">
              <a:spcBef>
                <a:spcPts val="576"/>
              </a:spcBef>
              <a:spcAft>
                <a:spcPts val="0"/>
              </a:spcAft>
              <a:buFont typeface="Arial" panose="020B0604020202020204" pitchFamily="34" charset="0"/>
              <a:buChar char="•"/>
              <a:defRPr/>
            </a:pPr>
            <a:r>
              <a:rPr lang="en-US" altLang="en-US" sz="2400" dirty="0">
                <a:solidFill>
                  <a:prstClr val="black"/>
                </a:solidFill>
              </a:rPr>
              <a:t>Development of external genitals.</a:t>
            </a:r>
          </a:p>
          <a:p>
            <a:pPr marL="342900" indent="-342900" defTabSz="457200">
              <a:spcBef>
                <a:spcPts val="576"/>
              </a:spcBef>
              <a:spcAft>
                <a:spcPts val="0"/>
              </a:spcAft>
              <a:buFont typeface="Arial" panose="020B0604020202020204" pitchFamily="34" charset="0"/>
              <a:buChar char="•"/>
              <a:defRPr/>
            </a:pPr>
            <a:r>
              <a:rPr lang="en-US" altLang="en-US" sz="2400" dirty="0">
                <a:solidFill>
                  <a:prstClr val="black"/>
                </a:solidFill>
              </a:rPr>
              <a:t>Increase in height.</a:t>
            </a:r>
          </a:p>
          <a:p>
            <a:pPr marL="342900" indent="-342900" defTabSz="457200">
              <a:spcBef>
                <a:spcPts val="576"/>
              </a:spcBef>
              <a:spcAft>
                <a:spcPts val="0"/>
              </a:spcAft>
              <a:buFont typeface="Arial" panose="020B0604020202020204" pitchFamily="34" charset="0"/>
              <a:buChar char="•"/>
              <a:defRPr/>
            </a:pPr>
            <a:r>
              <a:rPr lang="en-US" altLang="en-US" sz="2400" dirty="0">
                <a:solidFill>
                  <a:prstClr val="black"/>
                </a:solidFill>
              </a:rPr>
              <a:t>Voice changes.</a:t>
            </a:r>
          </a:p>
          <a:p>
            <a:pPr marL="342900" indent="-342900" defTabSz="457200">
              <a:spcBef>
                <a:spcPts val="576"/>
              </a:spcBef>
              <a:spcAft>
                <a:spcPts val="0"/>
              </a:spcAft>
              <a:buFont typeface="Arial" panose="020B0604020202020204" pitchFamily="34" charset="0"/>
              <a:buChar char="•"/>
              <a:defRPr/>
            </a:pPr>
            <a:r>
              <a:rPr lang="en-US" altLang="en-US" sz="2400" dirty="0">
                <a:solidFill>
                  <a:prstClr val="black"/>
                </a:solidFill>
              </a:rPr>
              <a:t>Also linked to sexual desire and activity.</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15</a:t>
            </a:fld>
            <a:endParaRPr lang="en-US" dirty="0"/>
          </a:p>
        </p:txBody>
      </p:sp>
    </p:spTree>
    <p:extLst>
      <p:ext uri="{BB962C8B-B14F-4D97-AF65-F5344CB8AC3E}">
        <p14:creationId xmlns:p14="http://schemas.microsoft.com/office/powerpoint/2010/main" val="3491854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Hormones </a:t>
            </a:r>
            <a:r>
              <a:rPr lang="en-US" sz="1600" dirty="0"/>
              <a:t>3</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57200" y="1417320"/>
            <a:ext cx="8229600" cy="5043441"/>
          </a:xfrm>
        </p:spPr>
        <p:txBody>
          <a:bodyPr>
            <a:normAutofit/>
          </a:bodyPr>
          <a:lstStyle/>
          <a:p>
            <a:pPr defTabSz="457200">
              <a:spcBef>
                <a:spcPts val="2400"/>
              </a:spcBef>
              <a:spcAft>
                <a:spcPts val="0"/>
              </a:spcAft>
              <a:defRPr/>
            </a:pPr>
            <a:r>
              <a:rPr lang="en-US" altLang="en-US" sz="2800" dirty="0">
                <a:solidFill>
                  <a:prstClr val="black"/>
                </a:solidFill>
              </a:rPr>
              <a:t>With rising levels of the estradiol, physical changes in girls occur:</a:t>
            </a:r>
          </a:p>
          <a:p>
            <a:pPr marL="342900" indent="-342900" defTabSz="457200">
              <a:spcBef>
                <a:spcPts val="576"/>
              </a:spcBef>
              <a:spcAft>
                <a:spcPts val="0"/>
              </a:spcAft>
              <a:buFont typeface="Arial" panose="020B0604020202020204" pitchFamily="34" charset="0"/>
              <a:buChar char="•"/>
              <a:defRPr/>
            </a:pPr>
            <a:r>
              <a:rPr lang="en-US" altLang="en-US" sz="2400" dirty="0">
                <a:solidFill>
                  <a:prstClr val="black"/>
                </a:solidFill>
              </a:rPr>
              <a:t>Breast development.</a:t>
            </a:r>
          </a:p>
          <a:p>
            <a:pPr marL="342900" indent="-342900" defTabSz="457200">
              <a:spcBef>
                <a:spcPts val="576"/>
              </a:spcBef>
              <a:spcAft>
                <a:spcPts val="0"/>
              </a:spcAft>
              <a:buFont typeface="Arial" panose="020B0604020202020204" pitchFamily="34" charset="0"/>
              <a:buChar char="•"/>
              <a:defRPr/>
            </a:pPr>
            <a:r>
              <a:rPr lang="en-US" altLang="en-US" sz="2400" dirty="0">
                <a:solidFill>
                  <a:prstClr val="black"/>
                </a:solidFill>
              </a:rPr>
              <a:t>Uterine development.</a:t>
            </a:r>
          </a:p>
          <a:p>
            <a:pPr marL="342900" indent="-342900" defTabSz="457200">
              <a:spcBef>
                <a:spcPts val="576"/>
              </a:spcBef>
              <a:spcAft>
                <a:spcPts val="0"/>
              </a:spcAft>
              <a:buFont typeface="Arial" panose="020B0604020202020204" pitchFamily="34" charset="0"/>
              <a:buChar char="•"/>
              <a:defRPr/>
            </a:pPr>
            <a:r>
              <a:rPr lang="en-US" altLang="en-US" sz="2400" dirty="0">
                <a:solidFill>
                  <a:prstClr val="black"/>
                </a:solidFill>
              </a:rPr>
              <a:t>Skeletal changes.</a:t>
            </a:r>
          </a:p>
          <a:p>
            <a:pPr defTabSz="457200">
              <a:spcBef>
                <a:spcPts val="2400"/>
              </a:spcBef>
              <a:spcAft>
                <a:spcPts val="0"/>
              </a:spcAft>
              <a:defRPr/>
            </a:pPr>
            <a:r>
              <a:rPr lang="en-US" altLang="en-US" sz="2800" dirty="0">
                <a:solidFill>
                  <a:prstClr val="black"/>
                </a:solidFill>
              </a:rPr>
              <a:t>The contributions of hormones to sexual desire and activity in adolescent girls is less clear than it is for boys.</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16</a:t>
            </a:fld>
            <a:endParaRPr lang="en-US" dirty="0"/>
          </a:p>
        </p:txBody>
      </p:sp>
    </p:spTree>
    <p:extLst>
      <p:ext uri="{BB962C8B-B14F-4D97-AF65-F5344CB8AC3E}">
        <p14:creationId xmlns:p14="http://schemas.microsoft.com/office/powerpoint/2010/main" val="4190842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9E5C0-0375-46B2-97E8-B8708366A757}"/>
              </a:ext>
            </a:extLst>
          </p:cNvPr>
          <p:cNvSpPr>
            <a:spLocks noGrp="1"/>
          </p:cNvSpPr>
          <p:nvPr>
            <p:ph type="title"/>
          </p:nvPr>
        </p:nvSpPr>
        <p:spPr>
          <a:xfrm>
            <a:off x="1047141" y="4173797"/>
            <a:ext cx="5766619" cy="1173610"/>
          </a:xfrm>
        </p:spPr>
        <p:txBody>
          <a:bodyPr/>
          <a:lstStyle/>
          <a:p>
            <a:r>
              <a:rPr kumimoji="0" lang="en-US" altLang="en-US" sz="2400" b="1" i="0" u="none" strike="noStrike" kern="1200" cap="none" spc="0" normalizeH="0" baseline="0" noProof="0" dirty="0">
                <a:ln>
                  <a:noFill/>
                </a:ln>
                <a:solidFill>
                  <a:srgbClr val="00629B"/>
                </a:solidFill>
                <a:effectLst/>
                <a:uLnTx/>
                <a:uFillTx/>
              </a:rPr>
              <a:t>FIGURE 1                                             </a:t>
            </a:r>
            <a:r>
              <a:rPr kumimoji="0" lang="en-US" altLang="en-US" sz="2400" b="1" i="0" u="none" strike="noStrike" kern="1200" cap="none" spc="0" normalizeH="0" baseline="0" noProof="0" dirty="0">
                <a:ln>
                  <a:noFill/>
                </a:ln>
                <a:solidFill>
                  <a:schemeClr val="tx1"/>
                </a:solidFill>
                <a:effectLst/>
                <a:uLnTx/>
                <a:uFillTx/>
              </a:rPr>
              <a:t>HORMONE LEVELS BY SEX AND PUBERTAL STAGE FOR TESTOSTERONE AND ESTRADIOL</a:t>
            </a:r>
            <a:endParaRPr lang="en-US" dirty="0"/>
          </a:p>
        </p:txBody>
      </p:sp>
      <p:pic>
        <p:nvPicPr>
          <p:cNvPr id="7" name="Picture 6" descr="Both hormones are present in both boys and girls, although boys have significantly less estradiol than girls do testosterone.">
            <a:extLst>
              <a:ext uri="{FF2B5EF4-FFF2-40B4-BE49-F238E27FC236}">
                <a16:creationId xmlns:a16="http://schemas.microsoft.com/office/drawing/2014/main" id="{C1F78CCF-04CD-405A-A1C3-DB6D9C0B9855}"/>
              </a:ext>
            </a:extLst>
          </p:cNvPr>
          <p:cNvPicPr>
            <a:picLocks noChangeAspect="1"/>
          </p:cNvPicPr>
          <p:nvPr/>
        </p:nvPicPr>
        <p:blipFill>
          <a:blip r:embed="rId2"/>
          <a:stretch>
            <a:fillRect/>
          </a:stretch>
        </p:blipFill>
        <p:spPr>
          <a:xfrm>
            <a:off x="3481094" y="219041"/>
            <a:ext cx="4895512" cy="4121253"/>
          </a:xfrm>
          <a:prstGeom prst="rect">
            <a:avLst/>
          </a:prstGeom>
        </p:spPr>
      </p:pic>
      <p:sp>
        <p:nvSpPr>
          <p:cNvPr id="3" name="Text Placeholder 2">
            <a:extLst>
              <a:ext uri="{FF2B5EF4-FFF2-40B4-BE49-F238E27FC236}">
                <a16:creationId xmlns:a16="http://schemas.microsoft.com/office/drawing/2014/main" id="{00D6497C-6BE4-4B40-AAD9-4673E1057D61}"/>
              </a:ext>
            </a:extLst>
          </p:cNvPr>
          <p:cNvSpPr>
            <a:spLocks noGrp="1"/>
          </p:cNvSpPr>
          <p:nvPr>
            <p:ph type="body" sz="half" idx="2"/>
          </p:nvPr>
        </p:nvSpPr>
        <p:spPr>
          <a:xfrm>
            <a:off x="5235677" y="4332222"/>
            <a:ext cx="1740310" cy="328268"/>
          </a:xfrm>
        </p:spPr>
        <p:txBody>
          <a:bodyPr/>
          <a:lstStyle/>
          <a:p>
            <a:pPr algn="ctr"/>
            <a:r>
              <a:rPr lang="en-US" dirty="0"/>
              <a:t>Pubertal stage</a:t>
            </a:r>
          </a:p>
        </p:txBody>
      </p:sp>
      <p:sp>
        <p:nvSpPr>
          <p:cNvPr id="4" name="Text Placeholder 3">
            <a:extLst>
              <a:ext uri="{FF2B5EF4-FFF2-40B4-BE49-F238E27FC236}">
                <a16:creationId xmlns:a16="http://schemas.microsoft.com/office/drawing/2014/main" id="{4E87CB92-4D96-4979-A356-91876FE77A9B}"/>
              </a:ext>
            </a:extLst>
          </p:cNvPr>
          <p:cNvSpPr>
            <a:spLocks noGrp="1"/>
          </p:cNvSpPr>
          <p:nvPr>
            <p:ph type="body" sz="quarter" idx="10"/>
          </p:nvPr>
        </p:nvSpPr>
        <p:spPr>
          <a:xfrm>
            <a:off x="1047141" y="5421147"/>
            <a:ext cx="6268059" cy="802672"/>
          </a:xfrm>
        </p:spPr>
        <p:txBody>
          <a:bodyPr anchor="t">
            <a:normAutofit/>
          </a:bodyPr>
          <a:lstStyle/>
          <a:p>
            <a:pPr algn="l"/>
            <a:r>
              <a:rPr kumimoji="0" lang="en-US" sz="1400" b="0" i="0" u="none" strike="noStrike" kern="1200" cap="none" spc="0" normalizeH="0" baseline="0" noProof="0" dirty="0">
                <a:ln>
                  <a:noFill/>
                </a:ln>
                <a:solidFill>
                  <a:prstClr val="black"/>
                </a:solidFill>
                <a:effectLst/>
                <a:uLnTx/>
                <a:uFillTx/>
              </a:rPr>
              <a:t>The five stages range from the early beginning of puberty (Stage 1) to the most advanced stage of puberty (Stage 5). Notice the significant increase in testosterone in boys and the significant increase in estradiol in girls.</a:t>
            </a:r>
            <a:endParaRPr lang="en-US" sz="1400" dirty="0"/>
          </a:p>
        </p:txBody>
      </p:sp>
      <p:sp>
        <p:nvSpPr>
          <p:cNvPr id="5" name="Text Placeholder 4">
            <a:extLst>
              <a:ext uri="{FF2B5EF4-FFF2-40B4-BE49-F238E27FC236}">
                <a16:creationId xmlns:a16="http://schemas.microsoft.com/office/drawing/2014/main" id="{5E78F08E-46A8-41EA-8F1E-07407D6C968B}"/>
              </a:ext>
            </a:extLst>
          </p:cNvPr>
          <p:cNvSpPr>
            <a:spLocks noGrp="1"/>
          </p:cNvSpPr>
          <p:nvPr>
            <p:ph type="body" sz="quarter" idx="11"/>
          </p:nvPr>
        </p:nvSpPr>
        <p:spPr>
          <a:xfrm>
            <a:off x="2660903" y="6264820"/>
            <a:ext cx="3831336" cy="328004"/>
          </a:xfrm>
        </p:spPr>
        <p:txBody>
          <a:bodyPr anchor="ctr">
            <a:normAutofit/>
          </a:bodyPr>
          <a:lstStyle/>
          <a:p>
            <a:pPr algn="ctr"/>
            <a:r>
              <a:rPr lang="en-US" sz="1000" dirty="0">
                <a:hlinkClick r:id="rId3" action="ppaction://hlinksldjump"/>
              </a:rPr>
              <a:t>Access the text alternative for slide images.</a:t>
            </a:r>
            <a:endParaRPr lang="en-US" sz="900" dirty="0"/>
          </a:p>
        </p:txBody>
      </p:sp>
      <p:sp>
        <p:nvSpPr>
          <p:cNvPr id="6" name="Slide Number Placeholder 5">
            <a:extLst>
              <a:ext uri="{FF2B5EF4-FFF2-40B4-BE49-F238E27FC236}">
                <a16:creationId xmlns:a16="http://schemas.microsoft.com/office/drawing/2014/main" id="{530E2E91-52B4-4B1C-927B-77E42390F452}"/>
              </a:ext>
            </a:extLst>
          </p:cNvPr>
          <p:cNvSpPr>
            <a:spLocks noGrp="1"/>
          </p:cNvSpPr>
          <p:nvPr>
            <p:ph type="sldNum" sz="quarter" idx="12"/>
          </p:nvPr>
        </p:nvSpPr>
        <p:spPr/>
        <p:txBody>
          <a:bodyPr/>
          <a:lstStyle/>
          <a:p>
            <a:fld id="{68151E55-6873-49E2-B8D5-2F265E6F1973}" type="slidenum">
              <a:rPr lang="en-US" smtClean="0"/>
              <a:t>17</a:t>
            </a:fld>
            <a:endParaRPr lang="en-US" dirty="0"/>
          </a:p>
        </p:txBody>
      </p:sp>
    </p:spTree>
    <p:extLst>
      <p:ext uri="{BB962C8B-B14F-4D97-AF65-F5344CB8AC3E}">
        <p14:creationId xmlns:p14="http://schemas.microsoft.com/office/powerpoint/2010/main" val="2581158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The Endocrine System </a:t>
            </a:r>
            <a:r>
              <a:rPr lang="en-US" sz="1600" dirty="0"/>
              <a:t>1</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612058" y="1417320"/>
            <a:ext cx="7919884" cy="5212080"/>
          </a:xfrm>
        </p:spPr>
        <p:txBody>
          <a:bodyPr>
            <a:normAutofit/>
          </a:bodyPr>
          <a:lstStyle/>
          <a:p>
            <a:pPr defTabSz="457200">
              <a:spcBef>
                <a:spcPts val="2400"/>
              </a:spcBef>
              <a:spcAft>
                <a:spcPts val="0"/>
              </a:spcAft>
              <a:defRPr/>
            </a:pPr>
            <a:r>
              <a:rPr lang="en-US" altLang="en-US" sz="2800" dirty="0">
                <a:solidFill>
                  <a:prstClr val="black"/>
                </a:solidFill>
              </a:rPr>
              <a:t>Puberty onset involves the activation of the hypothalamic-pituitary-gonadal (HPG) axis.</a:t>
            </a:r>
          </a:p>
          <a:p>
            <a:pPr defTabSz="457200">
              <a:spcBef>
                <a:spcPts val="576"/>
              </a:spcBef>
              <a:spcAft>
                <a:spcPts val="0"/>
              </a:spcAft>
              <a:defRPr/>
            </a:pPr>
            <a:r>
              <a:rPr lang="en-US" altLang="en-US" sz="2400" dirty="0">
                <a:solidFill>
                  <a:prstClr val="black"/>
                </a:solidFill>
              </a:rPr>
              <a:t>Hypothalamus: a structure in the higher portion of the brain that monitors eating, drinking, and sex.</a:t>
            </a:r>
          </a:p>
          <a:p>
            <a:pPr marL="342900" indent="-342900" defTabSz="457200">
              <a:spcBef>
                <a:spcPts val="480"/>
              </a:spcBef>
              <a:spcAft>
                <a:spcPts val="0"/>
              </a:spcAft>
              <a:buFont typeface="Arial" panose="020B0604020202020204" pitchFamily="34" charset="0"/>
              <a:buChar char="•"/>
              <a:defRPr/>
            </a:pPr>
            <a:r>
              <a:rPr lang="en-US" altLang="en-US" dirty="0">
                <a:solidFill>
                  <a:prstClr val="black"/>
                </a:solidFill>
              </a:rPr>
              <a:t>Gonadotropin-releasing hormone (GnRH), secreted by the hypothalamus, is linked to pubertal timing.</a:t>
            </a:r>
          </a:p>
          <a:p>
            <a:pPr defTabSz="457200">
              <a:spcBef>
                <a:spcPts val="576"/>
              </a:spcBef>
              <a:spcAft>
                <a:spcPts val="0"/>
              </a:spcAft>
              <a:defRPr/>
            </a:pPr>
            <a:r>
              <a:rPr lang="en-US" altLang="en-US" sz="2400" dirty="0">
                <a:solidFill>
                  <a:prstClr val="black"/>
                </a:solidFill>
              </a:rPr>
              <a:t>Pituitary gland: the endocrine gland that regulates other glands and secretes follicle-stimulating hormone (FSH) and luteinizing hormone (LH).</a:t>
            </a:r>
          </a:p>
          <a:p>
            <a:pPr marL="342900" indent="-342900" defTabSz="457200">
              <a:spcBef>
                <a:spcPts val="480"/>
              </a:spcBef>
              <a:spcAft>
                <a:spcPts val="0"/>
              </a:spcAft>
              <a:buFont typeface="Arial" panose="020B0604020202020204" pitchFamily="34" charset="0"/>
              <a:buChar char="•"/>
              <a:defRPr/>
            </a:pPr>
            <a:r>
              <a:rPr lang="en-US" altLang="en-US" dirty="0">
                <a:solidFill>
                  <a:prstClr val="black"/>
                </a:solidFill>
              </a:rPr>
              <a:t>LH regulates estrogen secretion and ovum development in females and testosterone production in males.</a:t>
            </a:r>
          </a:p>
          <a:p>
            <a:pPr defTabSz="457200">
              <a:spcBef>
                <a:spcPts val="576"/>
              </a:spcBef>
              <a:spcAft>
                <a:spcPts val="0"/>
              </a:spcAft>
              <a:defRPr/>
            </a:pPr>
            <a:r>
              <a:rPr lang="en-US" altLang="en-US" sz="2400" dirty="0">
                <a:solidFill>
                  <a:prstClr val="black"/>
                </a:solidFill>
              </a:rPr>
              <a:t>Gonads: the sex glands.</a:t>
            </a:r>
          </a:p>
          <a:p>
            <a:pPr marL="342900" indent="-342900" defTabSz="457200">
              <a:spcBef>
                <a:spcPts val="480"/>
              </a:spcBef>
              <a:spcAft>
                <a:spcPts val="0"/>
              </a:spcAft>
              <a:buFont typeface="Arial" panose="020B0604020202020204" pitchFamily="34" charset="0"/>
              <a:buChar char="•"/>
              <a:defRPr/>
            </a:pPr>
            <a:r>
              <a:rPr lang="en-US" altLang="en-US" dirty="0">
                <a:solidFill>
                  <a:prstClr val="black"/>
                </a:solidFill>
              </a:rPr>
              <a:t>Testes in males; ovaries in females.</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18</a:t>
            </a:fld>
            <a:endParaRPr lang="en-US" dirty="0"/>
          </a:p>
        </p:txBody>
      </p:sp>
    </p:spTree>
    <p:extLst>
      <p:ext uri="{BB962C8B-B14F-4D97-AF65-F5344CB8AC3E}">
        <p14:creationId xmlns:p14="http://schemas.microsoft.com/office/powerpoint/2010/main" val="3773513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FB9F9-D8E7-4D86-B4B7-DFA2EF93DE13}"/>
              </a:ext>
            </a:extLst>
          </p:cNvPr>
          <p:cNvSpPr>
            <a:spLocks noGrp="1"/>
          </p:cNvSpPr>
          <p:nvPr>
            <p:ph type="title"/>
          </p:nvPr>
        </p:nvSpPr>
        <p:spPr>
          <a:xfrm>
            <a:off x="457200" y="5464269"/>
            <a:ext cx="5589639" cy="1069848"/>
          </a:xfrm>
        </p:spPr>
        <p:txBody>
          <a:bodyPr/>
          <a:lstStyle/>
          <a:p>
            <a:pPr algn="l"/>
            <a:r>
              <a:rPr lang="en-US" sz="2400" b="1" dirty="0"/>
              <a:t>FIGURE 2 </a:t>
            </a:r>
            <a:r>
              <a:rPr lang="en-US" sz="2400" b="1" dirty="0">
                <a:solidFill>
                  <a:schemeClr val="tx1"/>
                </a:solidFill>
              </a:rPr>
              <a:t>THE MAJOR ENDOCRINE GLANDS INVOLVED IN PUBERTAL CHANGE</a:t>
            </a:r>
          </a:p>
        </p:txBody>
      </p:sp>
      <p:pic>
        <p:nvPicPr>
          <p:cNvPr id="8" name="Picture 7" descr="Two figures help locate these structures: hypothalamus and pituitary in the brain; thyroid in the neck; adrenal glands just above the kidneys; gonads in the genital region.">
            <a:extLst>
              <a:ext uri="{FF2B5EF4-FFF2-40B4-BE49-F238E27FC236}">
                <a16:creationId xmlns:a16="http://schemas.microsoft.com/office/drawing/2014/main" id="{B90C1330-6A00-465D-AC25-5A9A9F362C37}"/>
              </a:ext>
            </a:extLst>
          </p:cNvPr>
          <p:cNvPicPr>
            <a:picLocks noChangeAspect="1"/>
          </p:cNvPicPr>
          <p:nvPr/>
        </p:nvPicPr>
        <p:blipFill>
          <a:blip r:embed="rId2"/>
          <a:stretch>
            <a:fillRect/>
          </a:stretch>
        </p:blipFill>
        <p:spPr>
          <a:xfrm>
            <a:off x="359299" y="16798"/>
            <a:ext cx="8425402" cy="5883150"/>
          </a:xfrm>
          <a:prstGeom prst="rect">
            <a:avLst/>
          </a:prstGeom>
        </p:spPr>
      </p:pic>
      <p:sp>
        <p:nvSpPr>
          <p:cNvPr id="3" name="Content Placeholder 2">
            <a:extLst>
              <a:ext uri="{FF2B5EF4-FFF2-40B4-BE49-F238E27FC236}">
                <a16:creationId xmlns:a16="http://schemas.microsoft.com/office/drawing/2014/main" id="{EF2D6BD6-69A8-4CF5-9120-B75EFE312E69}"/>
              </a:ext>
            </a:extLst>
          </p:cNvPr>
          <p:cNvSpPr>
            <a:spLocks noGrp="1"/>
          </p:cNvSpPr>
          <p:nvPr>
            <p:ph sz="quarter" idx="11"/>
          </p:nvPr>
        </p:nvSpPr>
        <p:spPr>
          <a:xfrm>
            <a:off x="2875934" y="414439"/>
            <a:ext cx="3952569" cy="2011680"/>
          </a:xfrm>
        </p:spPr>
        <p:txBody>
          <a:bodyPr>
            <a:normAutofit/>
          </a:bodyPr>
          <a:lstStyle/>
          <a:p>
            <a:pPr>
              <a:spcAft>
                <a:spcPts val="0"/>
              </a:spcAft>
            </a:pPr>
            <a:r>
              <a:rPr lang="en-US" sz="1100" b="1" dirty="0"/>
              <a:t>Hypothalamus</a:t>
            </a:r>
            <a:r>
              <a:rPr lang="en-US" sz="1100" dirty="0"/>
              <a:t>: A structure in the brain that interacts with         the pituitary gland to monitor the bodily regulation of    hormones.</a:t>
            </a:r>
          </a:p>
          <a:p>
            <a:pPr>
              <a:spcAft>
                <a:spcPts val="0"/>
              </a:spcAft>
            </a:pPr>
            <a:r>
              <a:rPr lang="en-US" sz="1100" b="1" dirty="0"/>
              <a:t>Pituitary:</a:t>
            </a:r>
            <a:r>
              <a:rPr lang="en-US" sz="1100" dirty="0"/>
              <a:t> This master gland produces hormones that stimulate other glands. It also influences growth by producing growth hormones; it sends gonadotropins to the testes and ovaries and a thyroid-stimulating hormone to the thyroid gland. It sends a hormone to the adrenal gland as well.</a:t>
            </a:r>
          </a:p>
          <a:p>
            <a:pPr>
              <a:spcAft>
                <a:spcPts val="0"/>
              </a:spcAft>
            </a:pPr>
            <a:r>
              <a:rPr lang="en-US" sz="1100" b="1" dirty="0"/>
              <a:t>Thyroid gland:</a:t>
            </a:r>
            <a:r>
              <a:rPr lang="en-US" sz="1100" dirty="0"/>
              <a:t> It interacts with the pituitary                               gland to influence growth.</a:t>
            </a:r>
          </a:p>
        </p:txBody>
      </p:sp>
      <p:sp>
        <p:nvSpPr>
          <p:cNvPr id="4" name="Content Placeholder 3">
            <a:extLst>
              <a:ext uri="{FF2B5EF4-FFF2-40B4-BE49-F238E27FC236}">
                <a16:creationId xmlns:a16="http://schemas.microsoft.com/office/drawing/2014/main" id="{C6A24359-6D5E-4386-9042-17094ED727F6}"/>
              </a:ext>
            </a:extLst>
          </p:cNvPr>
          <p:cNvSpPr>
            <a:spLocks noGrp="1"/>
          </p:cNvSpPr>
          <p:nvPr>
            <p:ph sz="quarter" idx="14"/>
          </p:nvPr>
        </p:nvSpPr>
        <p:spPr>
          <a:xfrm>
            <a:off x="2875934" y="3238157"/>
            <a:ext cx="3952569" cy="2397620"/>
          </a:xfrm>
        </p:spPr>
        <p:txBody>
          <a:bodyPr>
            <a:normAutofit/>
          </a:bodyPr>
          <a:lstStyle/>
          <a:p>
            <a:pPr>
              <a:spcAft>
                <a:spcPts val="0"/>
              </a:spcAft>
            </a:pPr>
            <a:r>
              <a:rPr lang="en-US" sz="1100" b="1" dirty="0"/>
              <a:t>Adrenal gland:</a:t>
            </a:r>
            <a:r>
              <a:rPr lang="en-US" sz="1100" dirty="0"/>
              <a:t> It interacts with the pituitary gland and             likely plays a role in pubertal development, but less is known about its function than about sex glands. Recent research, however, suggests it may be involved in adolescent behavior, particularly for boys.</a:t>
            </a:r>
          </a:p>
          <a:p>
            <a:pPr>
              <a:spcAft>
                <a:spcPts val="0"/>
              </a:spcAft>
            </a:pPr>
            <a:r>
              <a:rPr lang="en-US" sz="1100" b="1" dirty="0"/>
              <a:t>The gonads, or sex glands:</a:t>
            </a:r>
            <a:r>
              <a:rPr lang="en-US" sz="1100" dirty="0"/>
              <a:t> These consist of the testes in        males and the ovaries in females. The sex glands are strongly involved in the appearance of secondary sex characteristics,    such as facial hair in males and breast development in females. The general class of hormones called estrogens is dominant in females, while androgens are dominant in males. More specifically, testosterone in males and estradiol in females are  key hormones in pubertal development.</a:t>
            </a:r>
          </a:p>
        </p:txBody>
      </p:sp>
      <p:sp>
        <p:nvSpPr>
          <p:cNvPr id="5" name="Text Placeholder 4">
            <a:extLst>
              <a:ext uri="{FF2B5EF4-FFF2-40B4-BE49-F238E27FC236}">
                <a16:creationId xmlns:a16="http://schemas.microsoft.com/office/drawing/2014/main" id="{DF0ED72D-5C37-4EEA-BE73-FB5CF1ACE8C3}"/>
              </a:ext>
            </a:extLst>
          </p:cNvPr>
          <p:cNvSpPr>
            <a:spLocks noGrp="1"/>
          </p:cNvSpPr>
          <p:nvPr>
            <p:ph type="body" sz="quarter" idx="15"/>
          </p:nvPr>
        </p:nvSpPr>
        <p:spPr/>
        <p:txBody>
          <a:bodyPr>
            <a:normAutofit/>
          </a:bodyPr>
          <a:lstStyle/>
          <a:p>
            <a:r>
              <a:rPr lang="en-US" dirty="0">
                <a:hlinkClick r:id="rId3" action="ppaction://hlinksldjump"/>
              </a:rPr>
              <a:t>Access the text alternative for slide images.</a:t>
            </a:r>
            <a:endParaRPr lang="en-US" dirty="0"/>
          </a:p>
        </p:txBody>
      </p:sp>
      <p:sp>
        <p:nvSpPr>
          <p:cNvPr id="7" name="Slide Number Placeholder 6">
            <a:extLst>
              <a:ext uri="{FF2B5EF4-FFF2-40B4-BE49-F238E27FC236}">
                <a16:creationId xmlns:a16="http://schemas.microsoft.com/office/drawing/2014/main" id="{0BCAA1DE-9FE5-458F-813A-2E6F2B41B324}"/>
              </a:ext>
            </a:extLst>
          </p:cNvPr>
          <p:cNvSpPr>
            <a:spLocks noGrp="1"/>
          </p:cNvSpPr>
          <p:nvPr>
            <p:ph type="sldNum" sz="quarter" idx="10"/>
          </p:nvPr>
        </p:nvSpPr>
        <p:spPr/>
        <p:txBody>
          <a:bodyPr/>
          <a:lstStyle/>
          <a:p>
            <a:fld id="{68151E55-6873-49E2-B8D5-2F265E6F1973}" type="slidenum">
              <a:rPr lang="en-US" smtClean="0"/>
              <a:t>19</a:t>
            </a:fld>
            <a:endParaRPr lang="en-US" dirty="0"/>
          </a:p>
        </p:txBody>
      </p:sp>
    </p:spTree>
    <p:extLst>
      <p:ext uri="{BB962C8B-B14F-4D97-AF65-F5344CB8AC3E}">
        <p14:creationId xmlns:p14="http://schemas.microsoft.com/office/powerpoint/2010/main" val="3476950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altLang="en-US" dirty="0"/>
              <a:t>Outline </a:t>
            </a:r>
            <a:r>
              <a:rPr lang="en-US" altLang="en-US" sz="1600" dirty="0"/>
              <a:t>1</a:t>
            </a:r>
            <a:endParaRPr lang="en-US" sz="1600" dirty="0"/>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ja-JP" sz="2800" b="0" i="0" u="none" strike="noStrike" kern="1200" cap="none" spc="0" normalizeH="0" baseline="0" noProof="0" dirty="0">
                <a:ln>
                  <a:noFill/>
                </a:ln>
                <a:solidFill>
                  <a:prstClr val="black"/>
                </a:solidFill>
                <a:effectLst/>
                <a:uLnTx/>
                <a:uFillTx/>
                <a:ea typeface="ＭＳ Ｐゴシック" panose="020B0600070205080204" pitchFamily="34" charset="-128"/>
              </a:rPr>
              <a:t>Puberty</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Determinants of Puberty.</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Growth Spurt.</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Sexual Maturation.</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Secular Trends in Puberty.</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Psychological Dimensions of Puberty.</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2</a:t>
            </a:fld>
            <a:endParaRPr lang="en-US" dirty="0"/>
          </a:p>
        </p:txBody>
      </p:sp>
    </p:spTree>
    <p:extLst>
      <p:ext uri="{BB962C8B-B14F-4D97-AF65-F5344CB8AC3E}">
        <p14:creationId xmlns:p14="http://schemas.microsoft.com/office/powerpoint/2010/main" val="1204320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The Endocrine System </a:t>
            </a:r>
            <a:r>
              <a:rPr lang="en-US" sz="1600" dirty="0"/>
              <a:t>2</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398208" y="1417320"/>
            <a:ext cx="8347584" cy="5212080"/>
          </a:xfrm>
        </p:spPr>
        <p:txBody>
          <a:bodyPr>
            <a:normAutofit/>
          </a:bodyPr>
          <a:lstStyle/>
          <a:p>
            <a:pPr defTabSz="457200">
              <a:spcBef>
                <a:spcPts val="2400"/>
              </a:spcBef>
              <a:spcAft>
                <a:spcPts val="0"/>
              </a:spcAft>
              <a:defRPr/>
            </a:pPr>
            <a:r>
              <a:rPr lang="en-US" altLang="en-US" sz="2800" dirty="0">
                <a:solidFill>
                  <a:prstClr val="black"/>
                </a:solidFill>
              </a:rPr>
              <a:t>Hormones are regulated by a negative feedback   system.</a:t>
            </a:r>
          </a:p>
          <a:p>
            <a:pPr marL="342900" indent="-342900" defTabSz="457200">
              <a:spcBef>
                <a:spcPts val="576"/>
              </a:spcBef>
              <a:spcAft>
                <a:spcPts val="0"/>
              </a:spcAft>
              <a:buFont typeface="Arial" panose="020B0604020202020204" pitchFamily="34" charset="0"/>
              <a:buChar char="•"/>
              <a:defRPr/>
            </a:pPr>
            <a:r>
              <a:rPr lang="en-US" altLang="en-US" sz="2400" dirty="0">
                <a:solidFill>
                  <a:prstClr val="black"/>
                </a:solidFill>
              </a:rPr>
              <a:t>When sex hormone levels rise too high, the hypothalamus and pituitary gland reduce their stimulation of the gonads, decreasing the production of sex hormones.</a:t>
            </a:r>
          </a:p>
          <a:p>
            <a:pPr marL="342900" indent="-342900" defTabSz="457200">
              <a:spcBef>
                <a:spcPts val="576"/>
              </a:spcBef>
              <a:spcAft>
                <a:spcPts val="0"/>
              </a:spcAft>
              <a:buFont typeface="Arial" panose="020B0604020202020204" pitchFamily="34" charset="0"/>
              <a:buChar char="•"/>
              <a:defRPr/>
            </a:pPr>
            <a:r>
              <a:rPr lang="en-US" altLang="en-US" sz="2400" dirty="0">
                <a:solidFill>
                  <a:prstClr val="black"/>
                </a:solidFill>
              </a:rPr>
              <a:t>In males, when the level of testosterone falls as a result, the hypothalamus produces more GnRH and the cycle starts again. </a:t>
            </a:r>
          </a:p>
          <a:p>
            <a:pPr marL="342900" indent="-342900" defTabSz="457200">
              <a:spcBef>
                <a:spcPts val="576"/>
              </a:spcBef>
              <a:spcAft>
                <a:spcPts val="0"/>
              </a:spcAft>
              <a:buFont typeface="Arial" panose="020B0604020202020204" pitchFamily="34" charset="0"/>
              <a:buChar char="•"/>
              <a:defRPr/>
            </a:pPr>
            <a:r>
              <a:rPr lang="en-US" altLang="en-US" sz="2400" dirty="0">
                <a:solidFill>
                  <a:prstClr val="black"/>
                </a:solidFill>
              </a:rPr>
              <a:t>The negative feedback system operates in a similar way in females, except that LH and GnRH regulate the ovaries and the production of estrogen.</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20</a:t>
            </a:fld>
            <a:endParaRPr lang="en-US" dirty="0"/>
          </a:p>
        </p:txBody>
      </p:sp>
    </p:spTree>
    <p:extLst>
      <p:ext uri="{BB962C8B-B14F-4D97-AF65-F5344CB8AC3E}">
        <p14:creationId xmlns:p14="http://schemas.microsoft.com/office/powerpoint/2010/main" val="1467995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5D96D-92A6-4E48-BBFD-808AD0F42220}"/>
              </a:ext>
            </a:extLst>
          </p:cNvPr>
          <p:cNvSpPr>
            <a:spLocks noGrp="1"/>
          </p:cNvSpPr>
          <p:nvPr>
            <p:ph type="title"/>
          </p:nvPr>
        </p:nvSpPr>
        <p:spPr>
          <a:xfrm>
            <a:off x="1687002" y="5634960"/>
            <a:ext cx="5769997" cy="795528"/>
          </a:xfrm>
        </p:spPr>
        <p:txBody>
          <a:bodyPr/>
          <a:lstStyle/>
          <a:p>
            <a:pPr>
              <a:lnSpc>
                <a:spcPct val="100000"/>
              </a:lnSpc>
            </a:pPr>
            <a:r>
              <a:rPr kumimoji="0" lang="en-US" altLang="en-US" sz="2400" b="1" i="0" u="none" strike="noStrike" kern="1200" cap="none" spc="0" normalizeH="0" baseline="0" noProof="0" dirty="0">
                <a:ln>
                  <a:noFill/>
                </a:ln>
                <a:solidFill>
                  <a:srgbClr val="00629B"/>
                </a:solidFill>
                <a:effectLst/>
                <a:uLnTx/>
                <a:uFillTx/>
              </a:rPr>
              <a:t>FIGURE 3 </a:t>
            </a:r>
            <a:r>
              <a:rPr kumimoji="0" lang="en-US" altLang="en-US" sz="2400" b="1" i="0" u="none" strike="noStrike" kern="1200" cap="none" spc="0" normalizeH="0" baseline="0" noProof="0" dirty="0">
                <a:ln>
                  <a:noFill/>
                </a:ln>
                <a:solidFill>
                  <a:schemeClr val="tx1"/>
                </a:solidFill>
                <a:effectLst/>
                <a:uLnTx/>
                <a:uFillTx/>
              </a:rPr>
              <a:t>                                                         THE FEEDBACK SYSTEM OF SEX HORMONES</a:t>
            </a:r>
            <a:endParaRPr lang="en-US" dirty="0">
              <a:solidFill>
                <a:schemeClr val="tx1"/>
              </a:solidFill>
            </a:endParaRPr>
          </a:p>
        </p:txBody>
      </p:sp>
      <p:pic>
        <p:nvPicPr>
          <p:cNvPr id="4" name="Picture 3" descr="The feedback system of sex hormones: From hypothalamus to pituitary gland to gonads to androgens/estrogens and back to hypothalamus">
            <a:extLst>
              <a:ext uri="{FF2B5EF4-FFF2-40B4-BE49-F238E27FC236}">
                <a16:creationId xmlns:a16="http://schemas.microsoft.com/office/drawing/2014/main" id="{1EA09502-6DB4-4944-B306-9F94DC7D0599}"/>
              </a:ext>
            </a:extLst>
          </p:cNvPr>
          <p:cNvPicPr>
            <a:picLocks noChangeAspect="1"/>
          </p:cNvPicPr>
          <p:nvPr/>
        </p:nvPicPr>
        <p:blipFill>
          <a:blip r:embed="rId3"/>
          <a:stretch>
            <a:fillRect/>
          </a:stretch>
        </p:blipFill>
        <p:spPr>
          <a:xfrm>
            <a:off x="3087496" y="526107"/>
            <a:ext cx="2969009" cy="4950381"/>
          </a:xfrm>
          <a:prstGeom prst="rect">
            <a:avLst/>
          </a:prstGeom>
        </p:spPr>
      </p:pic>
      <p:sp>
        <p:nvSpPr>
          <p:cNvPr id="6" name="Slide Number Placeholder 5">
            <a:extLst>
              <a:ext uri="{FF2B5EF4-FFF2-40B4-BE49-F238E27FC236}">
                <a16:creationId xmlns:a16="http://schemas.microsoft.com/office/drawing/2014/main" id="{D0C35469-943C-4AA5-B88F-809E1475E61A}"/>
              </a:ext>
            </a:extLst>
          </p:cNvPr>
          <p:cNvSpPr>
            <a:spLocks noGrp="1"/>
          </p:cNvSpPr>
          <p:nvPr>
            <p:ph type="sldNum" sz="quarter" idx="12"/>
          </p:nvPr>
        </p:nvSpPr>
        <p:spPr/>
        <p:txBody>
          <a:bodyPr/>
          <a:lstStyle/>
          <a:p>
            <a:fld id="{68151E55-6873-49E2-B8D5-2F265E6F1973}" type="slidenum">
              <a:rPr lang="en-US" smtClean="0"/>
              <a:t>21</a:t>
            </a:fld>
            <a:endParaRPr lang="en-US" dirty="0"/>
          </a:p>
        </p:txBody>
      </p:sp>
    </p:spTree>
    <p:extLst>
      <p:ext uri="{BB962C8B-B14F-4D97-AF65-F5344CB8AC3E}">
        <p14:creationId xmlns:p14="http://schemas.microsoft.com/office/powerpoint/2010/main" val="2747895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p:txBody>
          <a:bodyPr/>
          <a:lstStyle/>
          <a:p>
            <a:r>
              <a:rPr lang="en-US" dirty="0"/>
              <a:t>Growth Hormones</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57200" y="1417320"/>
            <a:ext cx="8229600" cy="4853877"/>
          </a:xfrm>
        </p:spPr>
        <p:txBody>
          <a:bodyPr>
            <a:normAutofit/>
          </a:bodyPr>
          <a:lstStyle/>
          <a:p>
            <a:pPr>
              <a:spcBef>
                <a:spcPts val="2400"/>
              </a:spcBef>
              <a:spcAft>
                <a:spcPts val="0"/>
              </a:spcAft>
            </a:pPr>
            <a:r>
              <a:rPr lang="en-US" sz="2800" dirty="0"/>
              <a:t>The pituitary gland also secretes growth hormones, which lead to growth and skeletal maturation either directly or through interaction with the thyroid gland, located in the neck region.</a:t>
            </a:r>
          </a:p>
          <a:p>
            <a:pPr marL="342900" indent="-342900">
              <a:spcBef>
                <a:spcPts val="576"/>
              </a:spcBef>
              <a:spcAft>
                <a:spcPts val="0"/>
              </a:spcAft>
              <a:buFont typeface="Arial" panose="020B0604020202020204" pitchFamily="34" charset="0"/>
              <a:buChar char="•"/>
            </a:pPr>
            <a:r>
              <a:rPr lang="en-US" sz="2400" dirty="0"/>
              <a:t>At the beginning of puberty, growth hormone is secreted at night.</a:t>
            </a:r>
          </a:p>
          <a:p>
            <a:pPr marL="342900" indent="-342900">
              <a:spcBef>
                <a:spcPts val="576"/>
              </a:spcBef>
              <a:spcAft>
                <a:spcPts val="0"/>
              </a:spcAft>
              <a:buFont typeface="Arial" panose="020B0604020202020204" pitchFamily="34" charset="0"/>
              <a:buChar char="•"/>
            </a:pPr>
            <a:r>
              <a:rPr lang="en-US" sz="2400" dirty="0"/>
              <a:t>Later in puberty, it also is secreted during the day, although daytime levels are usually very low.</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22</a:t>
            </a:fld>
            <a:endParaRPr lang="en-US" dirty="0"/>
          </a:p>
        </p:txBody>
      </p:sp>
    </p:spTree>
    <p:extLst>
      <p:ext uri="{BB962C8B-B14F-4D97-AF65-F5344CB8AC3E}">
        <p14:creationId xmlns:p14="http://schemas.microsoft.com/office/powerpoint/2010/main" val="2685388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p:txBody>
          <a:bodyPr/>
          <a:lstStyle/>
          <a:p>
            <a:r>
              <a:rPr lang="en-US" dirty="0"/>
              <a:t>Adrenarche and </a:t>
            </a:r>
            <a:r>
              <a:rPr lang="en-US" dirty="0" err="1"/>
              <a:t>Gonadarche</a:t>
            </a:r>
            <a:r>
              <a:rPr lang="en-US" dirty="0"/>
              <a:t> </a:t>
            </a:r>
            <a:r>
              <a:rPr lang="en-US" sz="1600" dirty="0"/>
              <a:t>1</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57200" y="1417320"/>
            <a:ext cx="7728155" cy="4853877"/>
          </a:xfrm>
        </p:spPr>
        <p:txBody>
          <a:bodyPr>
            <a:normAutofit/>
          </a:bodyPr>
          <a:lstStyle/>
          <a:p>
            <a:pPr>
              <a:spcBef>
                <a:spcPts val="2400"/>
              </a:spcBef>
              <a:spcAft>
                <a:spcPts val="0"/>
              </a:spcAft>
            </a:pPr>
            <a:r>
              <a:rPr lang="en-US" sz="2800" dirty="0"/>
              <a:t>Two phases of puberty are linked with hormonal changes: adrenarche and </a:t>
            </a:r>
            <a:r>
              <a:rPr lang="en-US" sz="2800" dirty="0" err="1"/>
              <a:t>gonadarche</a:t>
            </a:r>
            <a:r>
              <a:rPr lang="en-US" sz="2800" dirty="0"/>
              <a:t>.</a:t>
            </a:r>
          </a:p>
          <a:p>
            <a:pPr>
              <a:spcBef>
                <a:spcPts val="2400"/>
              </a:spcBef>
              <a:spcAft>
                <a:spcPts val="0"/>
              </a:spcAft>
            </a:pPr>
            <a:r>
              <a:rPr lang="en-US" sz="2800" b="1" dirty="0"/>
              <a:t>Adrenarche:</a:t>
            </a:r>
            <a:r>
              <a:rPr lang="en-US" sz="2800" dirty="0"/>
              <a:t> puberty phase involving hormonal changes in the adrenal glands</a:t>
            </a:r>
          </a:p>
          <a:p>
            <a:pPr marL="342900" indent="-342900">
              <a:spcBef>
                <a:spcPts val="576"/>
              </a:spcBef>
              <a:spcAft>
                <a:spcPts val="0"/>
              </a:spcAft>
              <a:buFont typeface="Arial" panose="020B0604020202020204" pitchFamily="34" charset="0"/>
              <a:buChar char="•"/>
            </a:pPr>
            <a:r>
              <a:rPr lang="en-US" sz="2400" dirty="0"/>
              <a:t>From about 6 to 9 years of age in girls and about 1 year later in boys, before what is generally considered the beginning of puberty.</a:t>
            </a:r>
          </a:p>
          <a:p>
            <a:pPr marL="342900" indent="-342900">
              <a:spcBef>
                <a:spcPts val="576"/>
              </a:spcBef>
              <a:spcAft>
                <a:spcPts val="0"/>
              </a:spcAft>
              <a:buFont typeface="Arial" panose="020B0604020202020204" pitchFamily="34" charset="0"/>
              <a:buChar char="•"/>
            </a:pPr>
            <a:r>
              <a:rPr lang="en-US" sz="2400" dirty="0"/>
              <a:t>During adrenarche and continuing through puberty, the adrenal glands secrete adrenal androgens, such as dehydroepiandrosterone (DHEA).</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23</a:t>
            </a:fld>
            <a:endParaRPr lang="en-US" dirty="0"/>
          </a:p>
        </p:txBody>
      </p:sp>
    </p:spTree>
    <p:extLst>
      <p:ext uri="{BB962C8B-B14F-4D97-AF65-F5344CB8AC3E}">
        <p14:creationId xmlns:p14="http://schemas.microsoft.com/office/powerpoint/2010/main" val="39368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p:txBody>
          <a:bodyPr/>
          <a:lstStyle/>
          <a:p>
            <a:r>
              <a:rPr lang="en-US" dirty="0"/>
              <a:t>Adrenarche and </a:t>
            </a:r>
            <a:r>
              <a:rPr lang="en-US" dirty="0" err="1"/>
              <a:t>Gonadarche</a:t>
            </a:r>
            <a:r>
              <a:rPr lang="en-US" dirty="0"/>
              <a:t> </a:t>
            </a:r>
            <a:r>
              <a:rPr lang="en-US" sz="1600" dirty="0"/>
              <a:t>2</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398207" y="1417320"/>
            <a:ext cx="8347586" cy="5071970"/>
          </a:xfrm>
        </p:spPr>
        <p:txBody>
          <a:bodyPr>
            <a:normAutofit/>
          </a:bodyPr>
          <a:lstStyle/>
          <a:p>
            <a:pPr>
              <a:spcBef>
                <a:spcPts val="2400"/>
              </a:spcBef>
              <a:spcAft>
                <a:spcPts val="0"/>
              </a:spcAft>
            </a:pPr>
            <a:r>
              <a:rPr lang="en-US" sz="2800" b="1" dirty="0" err="1"/>
              <a:t>Gonadarche</a:t>
            </a:r>
            <a:r>
              <a:rPr lang="en-US" sz="2800" b="1" dirty="0"/>
              <a:t>:</a:t>
            </a:r>
            <a:r>
              <a:rPr lang="en-US" sz="2800" dirty="0"/>
              <a:t> puberty phase involving the maturation   of primary and secondary sexual characteristics</a:t>
            </a:r>
          </a:p>
          <a:p>
            <a:pPr marL="342900" indent="-342900">
              <a:spcBef>
                <a:spcPts val="576"/>
              </a:spcBef>
              <a:spcAft>
                <a:spcPts val="0"/>
              </a:spcAft>
              <a:buFont typeface="Arial" panose="020B0604020202020204" pitchFamily="34" charset="0"/>
              <a:buChar char="•"/>
            </a:pPr>
            <a:r>
              <a:rPr lang="en-US" sz="2400" dirty="0"/>
              <a:t>Follows adrenarche by about 2 years, and is the period most people think of as puberty.</a:t>
            </a:r>
          </a:p>
          <a:p>
            <a:pPr marL="342900" indent="-342900">
              <a:spcBef>
                <a:spcPts val="576"/>
              </a:spcBef>
              <a:spcAft>
                <a:spcPts val="0"/>
              </a:spcAft>
              <a:buFont typeface="Arial" panose="020B0604020202020204" pitchFamily="34" charset="0"/>
              <a:buChar char="•"/>
            </a:pPr>
            <a:r>
              <a:rPr lang="en-US" sz="2400" dirty="0"/>
              <a:t>Primary sexual characteristics: ovaries in females, testes in males.</a:t>
            </a:r>
          </a:p>
          <a:p>
            <a:pPr marL="342900" indent="-342900">
              <a:spcBef>
                <a:spcPts val="576"/>
              </a:spcBef>
              <a:spcAft>
                <a:spcPts val="0"/>
              </a:spcAft>
              <a:buFont typeface="Arial" panose="020B0604020202020204" pitchFamily="34" charset="0"/>
              <a:buChar char="•"/>
            </a:pPr>
            <a:r>
              <a:rPr lang="en-US" sz="2400" dirty="0"/>
              <a:t>Secondary sexual characteristics: pubic hair, and breast and genital development.</a:t>
            </a:r>
          </a:p>
          <a:p>
            <a:pPr marL="342900" indent="-342900">
              <a:spcBef>
                <a:spcPts val="576"/>
              </a:spcBef>
              <a:spcAft>
                <a:spcPts val="0"/>
              </a:spcAft>
              <a:buFont typeface="Arial" panose="020B0604020202020204" pitchFamily="34" charset="0"/>
              <a:buChar char="•"/>
            </a:pPr>
            <a:r>
              <a:rPr lang="en-US" sz="2400" dirty="0"/>
              <a:t>In the United States, begins at approximately 9–10 years of  age in non-Latinx white girls and 8–9 years in African American girls.</a:t>
            </a:r>
          </a:p>
          <a:p>
            <a:pPr marL="342900" indent="-342900">
              <a:spcBef>
                <a:spcPts val="576"/>
              </a:spcBef>
              <a:spcAft>
                <a:spcPts val="0"/>
              </a:spcAft>
              <a:buFont typeface="Arial" panose="020B0604020202020204" pitchFamily="34" charset="0"/>
              <a:buChar char="•"/>
            </a:pPr>
            <a:r>
              <a:rPr lang="en-US" sz="2400" dirty="0"/>
              <a:t>In boys, begins at about 10–11 years of age.</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24</a:t>
            </a:fld>
            <a:endParaRPr lang="en-US" dirty="0"/>
          </a:p>
        </p:txBody>
      </p:sp>
    </p:spTree>
    <p:extLst>
      <p:ext uri="{BB962C8B-B14F-4D97-AF65-F5344CB8AC3E}">
        <p14:creationId xmlns:p14="http://schemas.microsoft.com/office/powerpoint/2010/main" val="1264020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p:txBody>
          <a:bodyPr/>
          <a:lstStyle/>
          <a:p>
            <a:r>
              <a:rPr lang="en-US" dirty="0"/>
              <a:t>Adrenarche and </a:t>
            </a:r>
            <a:r>
              <a:rPr lang="en-US" dirty="0" err="1"/>
              <a:t>Gonadarche</a:t>
            </a:r>
            <a:r>
              <a:rPr lang="en-US" dirty="0"/>
              <a:t> </a:t>
            </a:r>
            <a:r>
              <a:rPr lang="en-US" sz="1600" dirty="0"/>
              <a:t>3</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398207" y="1417320"/>
            <a:ext cx="8347586" cy="5071970"/>
          </a:xfrm>
        </p:spPr>
        <p:txBody>
          <a:bodyPr>
            <a:normAutofit/>
          </a:bodyPr>
          <a:lstStyle/>
          <a:p>
            <a:pPr>
              <a:spcBef>
                <a:spcPts val="2400"/>
              </a:spcBef>
              <a:spcAft>
                <a:spcPts val="0"/>
              </a:spcAft>
            </a:pPr>
            <a:r>
              <a:rPr lang="en-US" sz="2800" b="1" dirty="0"/>
              <a:t>Menarche:</a:t>
            </a:r>
            <a:r>
              <a:rPr lang="en-US" sz="2800" dirty="0"/>
              <a:t> A girl’s first menstrual period</a:t>
            </a:r>
          </a:p>
          <a:p>
            <a:pPr marL="342900" indent="-342900">
              <a:spcBef>
                <a:spcPts val="576"/>
              </a:spcBef>
              <a:spcAft>
                <a:spcPts val="0"/>
              </a:spcAft>
              <a:buFont typeface="Arial" panose="020B0604020202020204" pitchFamily="34" charset="0"/>
              <a:buChar char="•"/>
            </a:pPr>
            <a:r>
              <a:rPr lang="en-US" sz="2400" dirty="0"/>
              <a:t>Occurs in mid- to late </a:t>
            </a:r>
            <a:r>
              <a:rPr lang="en-US" sz="2400" dirty="0" err="1"/>
              <a:t>gonadarche</a:t>
            </a:r>
            <a:r>
              <a:rPr lang="en-US" sz="2400" dirty="0"/>
              <a:t> in girls.</a:t>
            </a:r>
          </a:p>
          <a:p>
            <a:pPr>
              <a:spcBef>
                <a:spcPts val="2400"/>
              </a:spcBef>
              <a:spcAft>
                <a:spcPts val="0"/>
              </a:spcAft>
            </a:pPr>
            <a:r>
              <a:rPr lang="en-US" sz="2800" b="1" dirty="0" err="1"/>
              <a:t>Spermarche</a:t>
            </a:r>
            <a:r>
              <a:rPr lang="en-US" sz="2800" b="1" dirty="0"/>
              <a:t>:</a:t>
            </a:r>
            <a:r>
              <a:rPr lang="en-US" sz="2800" dirty="0"/>
              <a:t> A boy’s first ejaculation of semen</a:t>
            </a:r>
          </a:p>
          <a:p>
            <a:pPr marL="342900" indent="-342900">
              <a:spcBef>
                <a:spcPts val="576"/>
              </a:spcBef>
              <a:spcAft>
                <a:spcPts val="0"/>
              </a:spcAft>
              <a:buFont typeface="Arial" panose="020B0604020202020204" pitchFamily="34" charset="0"/>
              <a:buChar char="•"/>
            </a:pPr>
            <a:r>
              <a:rPr lang="en-US" sz="2400" dirty="0"/>
              <a:t>Occurs in early to mid-</a:t>
            </a:r>
            <a:r>
              <a:rPr lang="en-US" sz="2400" dirty="0" err="1"/>
              <a:t>gonadarche</a:t>
            </a:r>
            <a:r>
              <a:rPr lang="en-US" sz="2400" dirty="0"/>
              <a:t> in boys.</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25</a:t>
            </a:fld>
            <a:endParaRPr lang="en-US" dirty="0"/>
          </a:p>
        </p:txBody>
      </p:sp>
    </p:spTree>
    <p:extLst>
      <p:ext uri="{BB962C8B-B14F-4D97-AF65-F5344CB8AC3E}">
        <p14:creationId xmlns:p14="http://schemas.microsoft.com/office/powerpoint/2010/main" val="3578114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p:txBody>
          <a:bodyPr/>
          <a:lstStyle/>
          <a:p>
            <a:r>
              <a:rPr lang="en-US" dirty="0"/>
              <a:t>Weight and Body Fat</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398207" y="1417320"/>
            <a:ext cx="8347586" cy="5071970"/>
          </a:xfrm>
        </p:spPr>
        <p:txBody>
          <a:bodyPr>
            <a:normAutofit/>
          </a:bodyPr>
          <a:lstStyle/>
          <a:p>
            <a:pPr>
              <a:spcBef>
                <a:spcPts val="2400"/>
              </a:spcBef>
              <a:spcAft>
                <a:spcPts val="0"/>
              </a:spcAft>
            </a:pPr>
            <a:r>
              <a:rPr lang="en-US" sz="2800" dirty="0"/>
              <a:t>Higher weight, especially obesity, is linked to earlier pubertal development.</a:t>
            </a:r>
          </a:p>
          <a:p>
            <a:pPr marL="342900" indent="-342900">
              <a:spcBef>
                <a:spcPts val="576"/>
              </a:spcBef>
              <a:spcAft>
                <a:spcPts val="0"/>
              </a:spcAft>
              <a:buFont typeface="Arial" panose="020B0604020202020204" pitchFamily="34" charset="0"/>
              <a:buChar char="•"/>
            </a:pPr>
            <a:r>
              <a:rPr lang="en-US" sz="2400" dirty="0"/>
              <a:t>A recent study revealed that obesity was associated with earlier pubertal onset in boys.</a:t>
            </a:r>
          </a:p>
          <a:p>
            <a:pPr>
              <a:spcBef>
                <a:spcPts val="2400"/>
              </a:spcBef>
              <a:spcAft>
                <a:spcPts val="0"/>
              </a:spcAft>
            </a:pPr>
            <a:r>
              <a:rPr lang="en-US" sz="2800" dirty="0"/>
              <a:t>Some have hypothesized that the onset of menarche is influenced by the percentage of body fat in relation to total body weight.</a:t>
            </a:r>
          </a:p>
          <a:p>
            <a:pPr marL="342900" indent="-342900">
              <a:spcBef>
                <a:spcPts val="576"/>
              </a:spcBef>
              <a:spcAft>
                <a:spcPts val="0"/>
              </a:spcAft>
              <a:buFont typeface="Arial" panose="020B0604020202020204" pitchFamily="34" charset="0"/>
              <a:buChar char="•"/>
            </a:pPr>
            <a:r>
              <a:rPr lang="en-US" sz="2400" dirty="0"/>
              <a:t>Both anorexic adolescents whose weight drops dramatically and females who participate in certain sports (such as gymnastics and swimming) may not menstruate.</a:t>
            </a:r>
          </a:p>
          <a:p>
            <a:pPr marL="342900" indent="-342900">
              <a:spcBef>
                <a:spcPts val="576"/>
              </a:spcBef>
              <a:spcAft>
                <a:spcPts val="0"/>
              </a:spcAft>
              <a:buFont typeface="Arial" panose="020B0604020202020204" pitchFamily="34" charset="0"/>
              <a:buChar char="•"/>
            </a:pPr>
            <a:r>
              <a:rPr lang="en-US" sz="2400" dirty="0"/>
              <a:t>In boys, undernutrition may delay puberty.</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26</a:t>
            </a:fld>
            <a:endParaRPr lang="en-US" dirty="0"/>
          </a:p>
        </p:txBody>
      </p:sp>
    </p:spTree>
    <p:extLst>
      <p:ext uri="{BB962C8B-B14F-4D97-AF65-F5344CB8AC3E}">
        <p14:creationId xmlns:p14="http://schemas.microsoft.com/office/powerpoint/2010/main" val="3317605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p:txBody>
          <a:bodyPr/>
          <a:lstStyle/>
          <a:p>
            <a:r>
              <a:rPr lang="en-US" dirty="0"/>
              <a:t>Leptin and Kisspeptins</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398207" y="1417320"/>
            <a:ext cx="8347586" cy="5071970"/>
          </a:xfrm>
        </p:spPr>
        <p:txBody>
          <a:bodyPr>
            <a:normAutofit/>
          </a:bodyPr>
          <a:lstStyle/>
          <a:p>
            <a:pPr>
              <a:spcBef>
                <a:spcPts val="2400"/>
              </a:spcBef>
              <a:spcAft>
                <a:spcPts val="0"/>
              </a:spcAft>
            </a:pPr>
            <a:r>
              <a:rPr lang="en-US" sz="2800" dirty="0"/>
              <a:t>Reproduction is an energy-demanding function.</a:t>
            </a:r>
          </a:p>
          <a:p>
            <a:pPr marL="342900" indent="-342900">
              <a:spcBef>
                <a:spcPts val="576"/>
              </a:spcBef>
              <a:spcAft>
                <a:spcPts val="0"/>
              </a:spcAft>
              <a:buFont typeface="Arial" panose="020B0604020202020204" pitchFamily="34" charset="0"/>
              <a:buChar char="•"/>
            </a:pPr>
            <a:r>
              <a:rPr lang="en-US" sz="2400" dirty="0"/>
              <a:t>Puberty is said to be “metabolically gated” as a way to prevent fertility when energy conditions are very low.</a:t>
            </a:r>
          </a:p>
          <a:p>
            <a:pPr marL="342900" indent="-342900">
              <a:spcBef>
                <a:spcPts val="576"/>
              </a:spcBef>
              <a:spcAft>
                <a:spcPts val="0"/>
              </a:spcAft>
              <a:buFont typeface="Arial" panose="020B0604020202020204" pitchFamily="34" charset="0"/>
              <a:buChar char="•"/>
            </a:pPr>
            <a:r>
              <a:rPr lang="en-US" sz="2400" dirty="0"/>
              <a:t>The hormone leptin, which is secreted by fat cells and in abundance stimulates the brain to increase metabolism and reduce hunger, has been proposed to play an important role in regulating puberty, especially in females.</a:t>
            </a:r>
          </a:p>
          <a:p>
            <a:pPr marL="342900" indent="-342900">
              <a:spcBef>
                <a:spcPts val="576"/>
              </a:spcBef>
              <a:spcAft>
                <a:spcPts val="0"/>
              </a:spcAft>
              <a:buFont typeface="Arial" panose="020B0604020202020204" pitchFamily="34" charset="0"/>
              <a:buChar char="•"/>
            </a:pPr>
            <a:r>
              <a:rPr lang="en-US" sz="2400" dirty="0"/>
              <a:t>Kisspeptins, which are products of the Kiss 1 gene, have been reported to regulate GnRH neurons and thus play a role in pubertal onset and change.</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27</a:t>
            </a:fld>
            <a:endParaRPr lang="en-US" dirty="0"/>
          </a:p>
        </p:txBody>
      </p:sp>
    </p:spTree>
    <p:extLst>
      <p:ext uri="{BB962C8B-B14F-4D97-AF65-F5344CB8AC3E}">
        <p14:creationId xmlns:p14="http://schemas.microsoft.com/office/powerpoint/2010/main" val="827049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p:txBody>
          <a:bodyPr/>
          <a:lstStyle/>
          <a:p>
            <a:r>
              <a:rPr lang="en-US" dirty="0"/>
              <a:t>Weight at Birth and in Infancy</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27704" y="1417320"/>
            <a:ext cx="8288593" cy="5071970"/>
          </a:xfrm>
        </p:spPr>
        <p:txBody>
          <a:bodyPr>
            <a:normAutofit/>
          </a:bodyPr>
          <a:lstStyle/>
          <a:p>
            <a:pPr>
              <a:spcBef>
                <a:spcPts val="2400"/>
              </a:spcBef>
              <a:spcAft>
                <a:spcPts val="0"/>
              </a:spcAft>
            </a:pPr>
            <a:r>
              <a:rPr lang="en-US" sz="2800" dirty="0"/>
              <a:t>There is increasing evidence for a link between puberty’s onset and characteristics and birth weight and weight gain during infancy.</a:t>
            </a:r>
          </a:p>
          <a:p>
            <a:pPr marL="342900" indent="-342900">
              <a:spcBef>
                <a:spcPts val="576"/>
              </a:spcBef>
              <a:spcAft>
                <a:spcPts val="0"/>
              </a:spcAft>
              <a:buFont typeface="Arial" panose="020B0604020202020204" pitchFamily="34" charset="0"/>
              <a:buChar char="•"/>
            </a:pPr>
            <a:r>
              <a:rPr lang="en-US" sz="2400" dirty="0"/>
              <a:t>Low-birth-weight girls experience menarche approximately </a:t>
            </a:r>
            <a:br>
              <a:rPr lang="en-US" sz="2400" dirty="0"/>
            </a:br>
            <a:r>
              <a:rPr lang="en-US" sz="2400" dirty="0"/>
              <a:t>5–10 months earlier than normal-birth-weight girls.</a:t>
            </a:r>
          </a:p>
          <a:p>
            <a:pPr marL="342900" indent="-342900">
              <a:spcBef>
                <a:spcPts val="576"/>
              </a:spcBef>
              <a:spcAft>
                <a:spcPts val="0"/>
              </a:spcAft>
              <a:buFont typeface="Arial" panose="020B0604020202020204" pitchFamily="34" charset="0"/>
              <a:buChar char="•"/>
            </a:pPr>
            <a:r>
              <a:rPr lang="en-US" sz="2400" dirty="0"/>
              <a:t>Low-birth-weight boys are at risk for small testicular volume during adolescence.</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28</a:t>
            </a:fld>
            <a:endParaRPr lang="en-US" dirty="0"/>
          </a:p>
        </p:txBody>
      </p:sp>
    </p:spTree>
    <p:extLst>
      <p:ext uri="{BB962C8B-B14F-4D97-AF65-F5344CB8AC3E}">
        <p14:creationId xmlns:p14="http://schemas.microsoft.com/office/powerpoint/2010/main" val="406740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p:txBody>
          <a:bodyPr/>
          <a:lstStyle/>
          <a:p>
            <a:r>
              <a:rPr lang="en-US" dirty="0"/>
              <a:t>Sociocultural and Environmental Factors </a:t>
            </a:r>
            <a:r>
              <a:rPr lang="en-US" sz="1600" dirty="0"/>
              <a:t>1</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27704" y="1417320"/>
            <a:ext cx="8288593" cy="5071970"/>
          </a:xfrm>
        </p:spPr>
        <p:txBody>
          <a:bodyPr>
            <a:normAutofit/>
          </a:bodyPr>
          <a:lstStyle/>
          <a:p>
            <a:pPr>
              <a:spcBef>
                <a:spcPts val="2400"/>
              </a:spcBef>
              <a:spcAft>
                <a:spcPts val="0"/>
              </a:spcAft>
            </a:pPr>
            <a:r>
              <a:rPr lang="en-US" sz="2800" dirty="0"/>
              <a:t>Recent research indicates cultural variations and early experiences may be related to earlier pubertal onset.</a:t>
            </a:r>
          </a:p>
          <a:p>
            <a:pPr marL="342900" indent="-342900">
              <a:spcBef>
                <a:spcPts val="576"/>
              </a:spcBef>
              <a:spcAft>
                <a:spcPts val="0"/>
              </a:spcAft>
              <a:buFont typeface="Arial" panose="020B0604020202020204" pitchFamily="34" charset="0"/>
              <a:buChar char="•"/>
            </a:pPr>
            <a:r>
              <a:rPr lang="en-US" sz="2400" dirty="0"/>
              <a:t>Adolescents in developed countries and large urban areas reach puberty earlier than their counterparts in less developed countries and rural areas.</a:t>
            </a:r>
          </a:p>
          <a:p>
            <a:pPr marL="342900" indent="-342900">
              <a:spcBef>
                <a:spcPts val="576"/>
              </a:spcBef>
              <a:spcAft>
                <a:spcPts val="0"/>
              </a:spcAft>
              <a:buFont typeface="Arial" panose="020B0604020202020204" pitchFamily="34" charset="0"/>
              <a:buChar char="•"/>
            </a:pPr>
            <a:r>
              <a:rPr lang="en-US" sz="2400" dirty="0"/>
              <a:t>Children who have been adopted from developing countries to developed countries often enter puberty earlier than their counterparts who continue to live in developing countries.</a:t>
            </a:r>
          </a:p>
          <a:p>
            <a:pPr marL="342900" indent="-342900">
              <a:spcBef>
                <a:spcPts val="576"/>
              </a:spcBef>
              <a:spcAft>
                <a:spcPts val="0"/>
              </a:spcAft>
              <a:buFont typeface="Arial" panose="020B0604020202020204" pitchFamily="34" charset="0"/>
              <a:buChar char="•"/>
            </a:pPr>
            <a:r>
              <a:rPr lang="en-US" sz="2400" dirty="0"/>
              <a:t>In the United States, African American females enter puberty earlier than Latinx and non-Latinx white females, and African American males enter puberty earlier than non-Latinx white males.</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29</a:t>
            </a:fld>
            <a:endParaRPr lang="en-US" dirty="0"/>
          </a:p>
        </p:txBody>
      </p:sp>
    </p:spTree>
    <p:extLst>
      <p:ext uri="{BB962C8B-B14F-4D97-AF65-F5344CB8AC3E}">
        <p14:creationId xmlns:p14="http://schemas.microsoft.com/office/powerpoint/2010/main" val="3736836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altLang="en-US" dirty="0"/>
              <a:t>Outline </a:t>
            </a:r>
            <a:r>
              <a:rPr lang="en-US" altLang="en-US" sz="1600" dirty="0"/>
              <a:t>2</a:t>
            </a:r>
            <a:endParaRPr lang="en-US" sz="1600" dirty="0"/>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800" b="0" i="0" u="none" strike="noStrike" kern="1200" cap="none" spc="0" normalizeH="0" baseline="0" noProof="0" dirty="0">
                <a:ln>
                  <a:noFill/>
                </a:ln>
                <a:solidFill>
                  <a:prstClr val="black"/>
                </a:solidFill>
                <a:effectLst/>
                <a:uLnTx/>
                <a:uFillTx/>
              </a:rPr>
              <a:t>Health</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Adolescence: A Critical Juncture in Health.</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Emerging Adults’ Health.</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Nutrition.</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Exercise and Sports.</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Sleep.</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3000" b="0" i="0" u="none" strike="noStrike" kern="1200" cap="none" spc="0" normalizeH="0" baseline="0" noProof="0" dirty="0">
                <a:ln>
                  <a:noFill/>
                </a:ln>
                <a:solidFill>
                  <a:prstClr val="black"/>
                </a:solidFill>
                <a:effectLst/>
                <a:uLnTx/>
                <a:uFillTx/>
              </a:rPr>
              <a:t>Evolution, Heredity, and Environment</a:t>
            </a:r>
          </a:p>
          <a:p>
            <a:pPr marL="342900" indent="-342900" defTabSz="457200">
              <a:spcBef>
                <a:spcPts val="576"/>
              </a:spcBef>
              <a:spcAft>
                <a:spcPts val="0"/>
              </a:spcAft>
              <a:buFont typeface="Arial" panose="020B0604020202020204" pitchFamily="34" charset="0"/>
              <a:buChar char="•"/>
              <a:defRPr/>
            </a:pPr>
            <a:r>
              <a:rPr lang="en-US" altLang="en-US" sz="2400" dirty="0">
                <a:solidFill>
                  <a:prstClr val="black"/>
                </a:solidFill>
              </a:rPr>
              <a:t>The Evolutionary Perspective.</a:t>
            </a:r>
          </a:p>
          <a:p>
            <a:pPr marL="342900" indent="-342900" defTabSz="457200">
              <a:spcBef>
                <a:spcPts val="576"/>
              </a:spcBef>
              <a:spcAft>
                <a:spcPts val="0"/>
              </a:spcAft>
              <a:buFont typeface="Arial" panose="020B0604020202020204" pitchFamily="34" charset="0"/>
              <a:buChar char="•"/>
              <a:defRPr/>
            </a:pPr>
            <a:r>
              <a:rPr lang="en-US" altLang="en-US" sz="2400" dirty="0">
                <a:solidFill>
                  <a:prstClr val="black"/>
                </a:solidFill>
              </a:rPr>
              <a:t>The Genetic Process.</a:t>
            </a:r>
          </a:p>
          <a:p>
            <a:pPr marL="342900" indent="-342900" defTabSz="457200">
              <a:spcBef>
                <a:spcPts val="576"/>
              </a:spcBef>
              <a:spcAft>
                <a:spcPts val="0"/>
              </a:spcAft>
              <a:buFont typeface="Arial" panose="020B0604020202020204" pitchFamily="34" charset="0"/>
              <a:buChar char="•"/>
              <a:defRPr/>
            </a:pPr>
            <a:r>
              <a:rPr lang="en-US" altLang="en-US" sz="2400" dirty="0">
                <a:solidFill>
                  <a:prstClr val="black"/>
                </a:solidFill>
              </a:rPr>
              <a:t>Heredity-Environment Interaction.</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3</a:t>
            </a:fld>
            <a:endParaRPr lang="en-US" dirty="0"/>
          </a:p>
        </p:txBody>
      </p:sp>
    </p:spTree>
    <p:extLst>
      <p:ext uri="{BB962C8B-B14F-4D97-AF65-F5344CB8AC3E}">
        <p14:creationId xmlns:p14="http://schemas.microsoft.com/office/powerpoint/2010/main" val="3458423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p:txBody>
          <a:bodyPr/>
          <a:lstStyle/>
          <a:p>
            <a:r>
              <a:rPr lang="en-US" dirty="0"/>
              <a:t>Sociocultural and Environmental Factors </a:t>
            </a:r>
            <a:r>
              <a:rPr lang="en-US" sz="1600" dirty="0"/>
              <a:t>2</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27704" y="1417320"/>
            <a:ext cx="8288593" cy="5071970"/>
          </a:xfrm>
        </p:spPr>
        <p:txBody>
          <a:bodyPr>
            <a:normAutofit lnSpcReduction="10000"/>
          </a:bodyPr>
          <a:lstStyle/>
          <a:p>
            <a:pPr>
              <a:spcBef>
                <a:spcPts val="2400"/>
              </a:spcBef>
              <a:spcAft>
                <a:spcPts val="0"/>
              </a:spcAft>
            </a:pPr>
            <a:r>
              <a:rPr lang="en-US" sz="2800" dirty="0"/>
              <a:t>Early experiences linked to earlier pubertal onset include the following: </a:t>
            </a:r>
          </a:p>
          <a:p>
            <a:pPr marL="342900" indent="-342900">
              <a:spcBef>
                <a:spcPts val="576"/>
              </a:spcBef>
              <a:spcAft>
                <a:spcPts val="0"/>
              </a:spcAft>
              <a:buFont typeface="Arial" panose="020B0604020202020204" pitchFamily="34" charset="0"/>
              <a:buChar char="•"/>
            </a:pPr>
            <a:r>
              <a:rPr lang="en-US" sz="2400" dirty="0"/>
              <a:t>Adoption.</a:t>
            </a:r>
          </a:p>
          <a:p>
            <a:pPr marL="342900" indent="-342900">
              <a:spcBef>
                <a:spcPts val="576"/>
              </a:spcBef>
              <a:spcAft>
                <a:spcPts val="0"/>
              </a:spcAft>
              <a:buFont typeface="Arial" panose="020B0604020202020204" pitchFamily="34" charset="0"/>
              <a:buChar char="•"/>
            </a:pPr>
            <a:r>
              <a:rPr lang="en-US" sz="2400" dirty="0"/>
              <a:t>Father absence.</a:t>
            </a:r>
          </a:p>
          <a:p>
            <a:pPr marL="342900" indent="-342900">
              <a:spcBef>
                <a:spcPts val="576"/>
              </a:spcBef>
              <a:spcAft>
                <a:spcPts val="0"/>
              </a:spcAft>
              <a:buFont typeface="Arial" panose="020B0604020202020204" pitchFamily="34" charset="0"/>
              <a:buChar char="•"/>
            </a:pPr>
            <a:r>
              <a:rPr lang="en-US" sz="2400" dirty="0"/>
              <a:t>Low socioeconomic status.</a:t>
            </a:r>
          </a:p>
          <a:p>
            <a:pPr marL="342900" indent="-342900">
              <a:spcBef>
                <a:spcPts val="576"/>
              </a:spcBef>
              <a:spcAft>
                <a:spcPts val="0"/>
              </a:spcAft>
              <a:buFont typeface="Arial" panose="020B0604020202020204" pitchFamily="34" charset="0"/>
              <a:buChar char="•"/>
            </a:pPr>
            <a:r>
              <a:rPr lang="en-US" sz="2400" dirty="0"/>
              <a:t>Family conflict.</a:t>
            </a:r>
          </a:p>
          <a:p>
            <a:pPr marL="342900" indent="-342900">
              <a:spcBef>
                <a:spcPts val="576"/>
              </a:spcBef>
              <a:spcAft>
                <a:spcPts val="0"/>
              </a:spcAft>
              <a:buFont typeface="Arial" panose="020B0604020202020204" pitchFamily="34" charset="0"/>
              <a:buChar char="•"/>
            </a:pPr>
            <a:r>
              <a:rPr lang="en-US" sz="2400" dirty="0"/>
              <a:t>Maternal harshness.</a:t>
            </a:r>
          </a:p>
          <a:p>
            <a:pPr marL="342900" indent="-342900">
              <a:spcBef>
                <a:spcPts val="576"/>
              </a:spcBef>
              <a:spcAft>
                <a:spcPts val="0"/>
              </a:spcAft>
              <a:buFont typeface="Arial" panose="020B0604020202020204" pitchFamily="34" charset="0"/>
              <a:buChar char="•"/>
            </a:pPr>
            <a:r>
              <a:rPr lang="en-US" sz="2400" dirty="0"/>
              <a:t>Child maltreatment.</a:t>
            </a:r>
          </a:p>
          <a:p>
            <a:pPr marL="342900" indent="-342900">
              <a:spcBef>
                <a:spcPts val="576"/>
              </a:spcBef>
              <a:spcAft>
                <a:spcPts val="0"/>
              </a:spcAft>
              <a:buFont typeface="Arial" panose="020B0604020202020204" pitchFamily="34" charset="0"/>
              <a:buChar char="•"/>
            </a:pPr>
            <a:r>
              <a:rPr lang="en-US" sz="2400" dirty="0"/>
              <a:t>early substance use.</a:t>
            </a:r>
          </a:p>
          <a:p>
            <a:pPr>
              <a:spcBef>
                <a:spcPts val="2400"/>
              </a:spcBef>
              <a:spcAft>
                <a:spcPts val="0"/>
              </a:spcAft>
            </a:pPr>
            <a:r>
              <a:rPr lang="en-US" sz="2800" dirty="0"/>
              <a:t>The earlier onset of puberty is likely explained by high rates of conflict and stress in these social contexts.</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30</a:t>
            </a:fld>
            <a:endParaRPr lang="en-US" dirty="0"/>
          </a:p>
        </p:txBody>
      </p:sp>
    </p:spTree>
    <p:extLst>
      <p:ext uri="{BB962C8B-B14F-4D97-AF65-F5344CB8AC3E}">
        <p14:creationId xmlns:p14="http://schemas.microsoft.com/office/powerpoint/2010/main" val="3418022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p:txBody>
          <a:bodyPr/>
          <a:lstStyle/>
          <a:p>
            <a:r>
              <a:rPr lang="en-US" dirty="0"/>
              <a:t>Growth Spurt </a:t>
            </a:r>
            <a:r>
              <a:rPr lang="en-US" sz="1600" dirty="0"/>
              <a:t>1</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27704" y="1417320"/>
            <a:ext cx="8288593" cy="5071970"/>
          </a:xfrm>
        </p:spPr>
        <p:txBody>
          <a:bodyPr>
            <a:normAutofit/>
          </a:bodyPr>
          <a:lstStyle/>
          <a:p>
            <a:pPr>
              <a:spcBef>
                <a:spcPts val="2400"/>
              </a:spcBef>
              <a:spcAft>
                <a:spcPts val="0"/>
              </a:spcAft>
            </a:pPr>
            <a:r>
              <a:rPr lang="en-US" sz="2800" dirty="0"/>
              <a:t>Growth slows throughout childhood, and then puberty brings forth the most rapid increases in growth since infancy.</a:t>
            </a:r>
          </a:p>
          <a:p>
            <a:pPr marL="342900" indent="-342900">
              <a:spcBef>
                <a:spcPts val="576"/>
              </a:spcBef>
              <a:spcAft>
                <a:spcPts val="0"/>
              </a:spcAft>
              <a:buFont typeface="Arial" panose="020B0604020202020204" pitchFamily="34" charset="0"/>
              <a:buChar char="•"/>
            </a:pPr>
            <a:r>
              <a:rPr lang="en-US" sz="2400" dirty="0"/>
              <a:t>This growth spurt occurs approximately 2 years earlier for girls (age 9) than boys (age 11) on average.</a:t>
            </a:r>
          </a:p>
          <a:p>
            <a:pPr marL="342900" indent="-342900">
              <a:spcBef>
                <a:spcPts val="576"/>
              </a:spcBef>
              <a:spcAft>
                <a:spcPts val="0"/>
              </a:spcAft>
              <a:buFont typeface="Arial" panose="020B0604020202020204" pitchFamily="34" charset="0"/>
              <a:buChar char="•"/>
            </a:pPr>
            <a:r>
              <a:rPr lang="en-US" sz="2400" dirty="0"/>
              <a:t>The peak of pubertal change occurs at 11½ years for girls and 13½ years for boys.</a:t>
            </a:r>
          </a:p>
          <a:p>
            <a:pPr marL="342900" indent="-342900">
              <a:spcBef>
                <a:spcPts val="576"/>
              </a:spcBef>
              <a:spcAft>
                <a:spcPts val="0"/>
              </a:spcAft>
              <a:buFont typeface="Arial" panose="020B0604020202020204" pitchFamily="34" charset="0"/>
              <a:buChar char="•"/>
            </a:pPr>
            <a:r>
              <a:rPr lang="en-US" sz="2400" dirty="0"/>
              <a:t>Girls increase in height by about 3½ inches per year;          boys, by about 4 inches.</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31</a:t>
            </a:fld>
            <a:endParaRPr lang="en-US" dirty="0"/>
          </a:p>
        </p:txBody>
      </p:sp>
    </p:spTree>
    <p:extLst>
      <p:ext uri="{BB962C8B-B14F-4D97-AF65-F5344CB8AC3E}">
        <p14:creationId xmlns:p14="http://schemas.microsoft.com/office/powerpoint/2010/main" val="4167215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5D96D-92A6-4E48-BBFD-808AD0F42220}"/>
              </a:ext>
            </a:extLst>
          </p:cNvPr>
          <p:cNvSpPr>
            <a:spLocks noGrp="1"/>
          </p:cNvSpPr>
          <p:nvPr>
            <p:ph type="title"/>
          </p:nvPr>
        </p:nvSpPr>
        <p:spPr>
          <a:xfrm>
            <a:off x="1981455" y="4788020"/>
            <a:ext cx="3726172" cy="795528"/>
          </a:xfrm>
        </p:spPr>
        <p:txBody>
          <a:bodyPr/>
          <a:lstStyle/>
          <a:p>
            <a:pPr>
              <a:lnSpc>
                <a:spcPct val="100000"/>
              </a:lnSpc>
            </a:pPr>
            <a:r>
              <a:rPr kumimoji="0" lang="en-US" altLang="en-US" sz="2400" b="1" i="0" u="none" strike="noStrike" kern="1200" cap="none" spc="0" normalizeH="0" baseline="0" noProof="0" dirty="0">
                <a:ln>
                  <a:noFill/>
                </a:ln>
                <a:solidFill>
                  <a:srgbClr val="00629B"/>
                </a:solidFill>
                <a:effectLst/>
                <a:uLnTx/>
                <a:uFillTx/>
              </a:rPr>
              <a:t>FIGURE 4                 </a:t>
            </a:r>
            <a:r>
              <a:rPr kumimoji="0" lang="en-US" altLang="en-US" sz="2400" b="1" i="0" u="none" strike="noStrike" kern="1200" cap="none" spc="0" normalizeH="0" baseline="0" noProof="0" dirty="0">
                <a:ln>
                  <a:noFill/>
                </a:ln>
                <a:solidFill>
                  <a:schemeClr val="tx1"/>
                </a:solidFill>
                <a:effectLst/>
                <a:uLnTx/>
                <a:uFillTx/>
              </a:rPr>
              <a:t>PUBERTAL GROWTH SPURT</a:t>
            </a:r>
            <a:endParaRPr lang="en-US" dirty="0">
              <a:solidFill>
                <a:schemeClr val="tx1"/>
              </a:solidFill>
            </a:endParaRPr>
          </a:p>
        </p:txBody>
      </p:sp>
      <p:pic>
        <p:nvPicPr>
          <p:cNvPr id="5" name="Picture 4" descr="Line graphs showing the average age of the pubertal growth spurt in boys and and in girls.">
            <a:extLst>
              <a:ext uri="{FF2B5EF4-FFF2-40B4-BE49-F238E27FC236}">
                <a16:creationId xmlns:a16="http://schemas.microsoft.com/office/drawing/2014/main" id="{BEC8633C-7748-4A3C-AFE3-764D70DF309B}"/>
              </a:ext>
            </a:extLst>
          </p:cNvPr>
          <p:cNvPicPr>
            <a:picLocks noChangeAspect="1"/>
          </p:cNvPicPr>
          <p:nvPr/>
        </p:nvPicPr>
        <p:blipFill>
          <a:blip r:embed="rId3"/>
          <a:stretch>
            <a:fillRect/>
          </a:stretch>
        </p:blipFill>
        <p:spPr>
          <a:xfrm>
            <a:off x="2501956" y="675048"/>
            <a:ext cx="3609145" cy="4041998"/>
          </a:xfrm>
          <a:prstGeom prst="rect">
            <a:avLst/>
          </a:prstGeom>
        </p:spPr>
      </p:pic>
      <p:sp>
        <p:nvSpPr>
          <p:cNvPr id="3" name="Text Placeholder 2">
            <a:extLst>
              <a:ext uri="{FF2B5EF4-FFF2-40B4-BE49-F238E27FC236}">
                <a16:creationId xmlns:a16="http://schemas.microsoft.com/office/drawing/2014/main" id="{04C2E51D-38F2-4475-9BB9-32936BFBB3D2}"/>
              </a:ext>
            </a:extLst>
          </p:cNvPr>
          <p:cNvSpPr>
            <a:spLocks noGrp="1"/>
          </p:cNvSpPr>
          <p:nvPr>
            <p:ph type="body" sz="half" idx="2"/>
          </p:nvPr>
        </p:nvSpPr>
        <p:spPr>
          <a:xfrm>
            <a:off x="1971495" y="5656700"/>
            <a:ext cx="5201010" cy="552367"/>
          </a:xfrm>
        </p:spPr>
        <p: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prstClr val="black"/>
                </a:solidFill>
                <a:effectLst/>
                <a:uLnTx/>
                <a:uFillTx/>
              </a:rPr>
              <a:t>On average, the peak of the growth spurt that characterizes pubertal changes occurs 2 years earlier for girls (11½) than for boys (13½).</a:t>
            </a:r>
          </a:p>
        </p:txBody>
      </p:sp>
      <p:sp>
        <p:nvSpPr>
          <p:cNvPr id="4" name="Text Placeholder 3">
            <a:extLst>
              <a:ext uri="{FF2B5EF4-FFF2-40B4-BE49-F238E27FC236}">
                <a16:creationId xmlns:a16="http://schemas.microsoft.com/office/drawing/2014/main" id="{18B35847-D4F2-420C-823E-28D3A36BCDD6}"/>
              </a:ext>
            </a:extLst>
          </p:cNvPr>
          <p:cNvSpPr>
            <a:spLocks noGrp="1"/>
          </p:cNvSpPr>
          <p:nvPr>
            <p:ph type="body" sz="quarter" idx="10"/>
          </p:nvPr>
        </p:nvSpPr>
        <p:spPr/>
        <p:txBody>
          <a:bodyPr/>
          <a:lstStyle/>
          <a:p>
            <a:r>
              <a:rPr lang="en-US" dirty="0">
                <a:hlinkClick r:id="rId4" action="ppaction://hlinksldjump"/>
              </a:rPr>
              <a:t>Access the text alternative for slide images.</a:t>
            </a:r>
            <a:endParaRPr lang="en-US" dirty="0"/>
          </a:p>
        </p:txBody>
      </p:sp>
      <p:sp>
        <p:nvSpPr>
          <p:cNvPr id="6" name="Slide Number Placeholder 5">
            <a:extLst>
              <a:ext uri="{FF2B5EF4-FFF2-40B4-BE49-F238E27FC236}">
                <a16:creationId xmlns:a16="http://schemas.microsoft.com/office/drawing/2014/main" id="{D0C35469-943C-4AA5-B88F-809E1475E61A}"/>
              </a:ext>
            </a:extLst>
          </p:cNvPr>
          <p:cNvSpPr>
            <a:spLocks noGrp="1"/>
          </p:cNvSpPr>
          <p:nvPr>
            <p:ph type="sldNum" sz="quarter" idx="12"/>
          </p:nvPr>
        </p:nvSpPr>
        <p:spPr/>
        <p:txBody>
          <a:bodyPr/>
          <a:lstStyle/>
          <a:p>
            <a:fld id="{68151E55-6873-49E2-B8D5-2F265E6F1973}" type="slidenum">
              <a:rPr lang="en-US" smtClean="0"/>
              <a:t>32</a:t>
            </a:fld>
            <a:endParaRPr lang="en-US" dirty="0"/>
          </a:p>
        </p:txBody>
      </p:sp>
    </p:spTree>
    <p:extLst>
      <p:ext uri="{BB962C8B-B14F-4D97-AF65-F5344CB8AC3E}">
        <p14:creationId xmlns:p14="http://schemas.microsoft.com/office/powerpoint/2010/main" val="2012132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p:txBody>
          <a:bodyPr/>
          <a:lstStyle/>
          <a:p>
            <a:r>
              <a:rPr lang="en-US" dirty="0"/>
              <a:t>Growth Spurt </a:t>
            </a:r>
            <a:r>
              <a:rPr lang="en-US" sz="1600" dirty="0"/>
              <a:t>2</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27704" y="1417320"/>
            <a:ext cx="8288593" cy="5071970"/>
          </a:xfrm>
        </p:spPr>
        <p:txBody>
          <a:bodyPr>
            <a:normAutofit/>
          </a:bodyPr>
          <a:lstStyle/>
          <a:p>
            <a:pPr>
              <a:spcBef>
                <a:spcPts val="2400"/>
              </a:spcBef>
              <a:spcAft>
                <a:spcPts val="0"/>
              </a:spcAft>
            </a:pPr>
            <a:r>
              <a:rPr lang="en-US" sz="2800" dirty="0"/>
              <a:t>For girls, the growth spurt typically begins before menarche and ends earlier.</a:t>
            </a:r>
          </a:p>
          <a:p>
            <a:pPr marL="342900" indent="-342900">
              <a:spcBef>
                <a:spcPts val="576"/>
              </a:spcBef>
              <a:spcAft>
                <a:spcPts val="0"/>
              </a:spcAft>
              <a:buFont typeface="Arial" panose="020B0604020202020204" pitchFamily="34" charset="0"/>
              <a:buChar char="•"/>
            </a:pPr>
            <a:r>
              <a:rPr lang="en-US" sz="2400" dirty="0"/>
              <a:t>For boys, it begins later and ends later.</a:t>
            </a:r>
          </a:p>
          <a:p>
            <a:pPr marL="342900" indent="-342900">
              <a:spcBef>
                <a:spcPts val="576"/>
              </a:spcBef>
              <a:spcAft>
                <a:spcPts val="0"/>
              </a:spcAft>
              <a:buFont typeface="Arial" panose="020B0604020202020204" pitchFamily="34" charset="0"/>
              <a:buChar char="•"/>
            </a:pPr>
            <a:r>
              <a:rPr lang="en-US" sz="2400" dirty="0"/>
              <a:t>At the beginning of adolescence, girls tend to be as tall as or taller than boys of their age, but by the end of the middle school years most boys have caught up with them and in many cases have even surpassed them in height.</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33</a:t>
            </a:fld>
            <a:endParaRPr lang="en-US" dirty="0"/>
          </a:p>
        </p:txBody>
      </p:sp>
    </p:spTree>
    <p:extLst>
      <p:ext uri="{BB962C8B-B14F-4D97-AF65-F5344CB8AC3E}">
        <p14:creationId xmlns:p14="http://schemas.microsoft.com/office/powerpoint/2010/main" val="853795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5D96D-92A6-4E48-BBFD-808AD0F42220}"/>
              </a:ext>
            </a:extLst>
          </p:cNvPr>
          <p:cNvSpPr>
            <a:spLocks noGrp="1"/>
          </p:cNvSpPr>
          <p:nvPr>
            <p:ph type="title"/>
          </p:nvPr>
        </p:nvSpPr>
        <p:spPr>
          <a:xfrm>
            <a:off x="1067056" y="4070551"/>
            <a:ext cx="3962145" cy="2023907"/>
          </a:xfrm>
        </p:spPr>
        <p:txBody>
          <a:bodyPr/>
          <a:lstStyle/>
          <a:p>
            <a:pPr>
              <a:lnSpc>
                <a:spcPct val="100000"/>
              </a:lnSpc>
            </a:pPr>
            <a:r>
              <a:rPr kumimoji="0" lang="en-US" altLang="en-US" sz="2400" b="1" i="0" u="none" strike="noStrike" kern="1200" cap="none" spc="0" normalizeH="0" baseline="0" noProof="0" dirty="0">
                <a:ln>
                  <a:noFill/>
                </a:ln>
                <a:solidFill>
                  <a:srgbClr val="00629B"/>
                </a:solidFill>
                <a:effectLst/>
                <a:uLnTx/>
                <a:uFillTx/>
              </a:rPr>
              <a:t>FIGURE 5                      </a:t>
            </a:r>
            <a:r>
              <a:rPr kumimoji="0" lang="en-US" altLang="en-US" sz="2400" b="1" i="0" u="none" strike="noStrike" kern="1200" cap="none" spc="0" normalizeH="0" baseline="0" noProof="0" dirty="0">
                <a:ln>
                  <a:noFill/>
                </a:ln>
                <a:solidFill>
                  <a:schemeClr val="tx1"/>
                </a:solidFill>
                <a:effectLst/>
                <a:uLnTx/>
                <a:uFillTx/>
              </a:rPr>
              <a:t>NORMAL RANGE AND AVERAGE DEVELOPMENT OF SEXUAL CHARACTERISTICS IN MALES AND FEMALES</a:t>
            </a:r>
            <a:endParaRPr lang="en-US" dirty="0">
              <a:solidFill>
                <a:schemeClr val="tx1"/>
              </a:solidFill>
            </a:endParaRPr>
          </a:p>
        </p:txBody>
      </p:sp>
      <p:pic>
        <p:nvPicPr>
          <p:cNvPr id="7" name="Picture 6" descr="Bar graphs showing average onset in males is 11 to 12.5 years; average completion is age 14.5 to 16.5. Average onset in females is 10.5 to 13 years; average completion is age 14 to 15.">
            <a:extLst>
              <a:ext uri="{FF2B5EF4-FFF2-40B4-BE49-F238E27FC236}">
                <a16:creationId xmlns:a16="http://schemas.microsoft.com/office/drawing/2014/main" id="{26E7372A-46BF-44DE-A216-47BCCFA46EDD}"/>
              </a:ext>
            </a:extLst>
          </p:cNvPr>
          <p:cNvPicPr>
            <a:picLocks noChangeAspect="1"/>
          </p:cNvPicPr>
          <p:nvPr/>
        </p:nvPicPr>
        <p:blipFill>
          <a:blip r:embed="rId3"/>
          <a:stretch>
            <a:fillRect/>
          </a:stretch>
        </p:blipFill>
        <p:spPr>
          <a:xfrm>
            <a:off x="5204322" y="97523"/>
            <a:ext cx="2980579" cy="6241333"/>
          </a:xfrm>
          <a:prstGeom prst="rect">
            <a:avLst/>
          </a:prstGeom>
        </p:spPr>
      </p:pic>
      <p:sp>
        <p:nvSpPr>
          <p:cNvPr id="4" name="Text Placeholder 3">
            <a:extLst>
              <a:ext uri="{FF2B5EF4-FFF2-40B4-BE49-F238E27FC236}">
                <a16:creationId xmlns:a16="http://schemas.microsoft.com/office/drawing/2014/main" id="{18B35847-D4F2-420C-823E-28D3A36BCDD6}"/>
              </a:ext>
            </a:extLst>
          </p:cNvPr>
          <p:cNvSpPr>
            <a:spLocks noGrp="1"/>
          </p:cNvSpPr>
          <p:nvPr>
            <p:ph type="body" sz="quarter" idx="10"/>
          </p:nvPr>
        </p:nvSpPr>
        <p:spPr/>
        <p:txBody>
          <a:bodyPr/>
          <a:lstStyle/>
          <a:p>
            <a:r>
              <a:rPr lang="en-US" dirty="0">
                <a:hlinkClick r:id="rId4" action="ppaction://hlinksldjump"/>
              </a:rPr>
              <a:t>Access the text alternative for slide images.</a:t>
            </a:r>
            <a:endParaRPr lang="en-US" dirty="0"/>
          </a:p>
        </p:txBody>
      </p:sp>
      <p:sp>
        <p:nvSpPr>
          <p:cNvPr id="6" name="Slide Number Placeholder 5">
            <a:extLst>
              <a:ext uri="{FF2B5EF4-FFF2-40B4-BE49-F238E27FC236}">
                <a16:creationId xmlns:a16="http://schemas.microsoft.com/office/drawing/2014/main" id="{D0C35469-943C-4AA5-B88F-809E1475E61A}"/>
              </a:ext>
            </a:extLst>
          </p:cNvPr>
          <p:cNvSpPr>
            <a:spLocks noGrp="1"/>
          </p:cNvSpPr>
          <p:nvPr>
            <p:ph type="sldNum" sz="quarter" idx="12"/>
          </p:nvPr>
        </p:nvSpPr>
        <p:spPr/>
        <p:txBody>
          <a:bodyPr/>
          <a:lstStyle/>
          <a:p>
            <a:fld id="{68151E55-6873-49E2-B8D5-2F265E6F1973}" type="slidenum">
              <a:rPr lang="en-US" smtClean="0"/>
              <a:t>34</a:t>
            </a:fld>
            <a:endParaRPr lang="en-US" dirty="0"/>
          </a:p>
        </p:txBody>
      </p:sp>
    </p:spTree>
    <p:extLst>
      <p:ext uri="{BB962C8B-B14F-4D97-AF65-F5344CB8AC3E}">
        <p14:creationId xmlns:p14="http://schemas.microsoft.com/office/powerpoint/2010/main" val="20019204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p:txBody>
          <a:bodyPr/>
          <a:lstStyle/>
          <a:p>
            <a:r>
              <a:rPr lang="en-US" dirty="0"/>
              <a:t>Sexual Maturation </a:t>
            </a:r>
            <a:r>
              <a:rPr lang="en-US" sz="1600" dirty="0"/>
              <a:t>3</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27705" y="1417320"/>
            <a:ext cx="8198708" cy="5071970"/>
          </a:xfrm>
        </p:spPr>
        <p:txBody>
          <a:bodyPr>
            <a:normAutofit/>
          </a:bodyPr>
          <a:lstStyle/>
          <a:p>
            <a:pPr>
              <a:spcBef>
                <a:spcPts val="2400"/>
              </a:spcBef>
              <a:spcAft>
                <a:spcPts val="0"/>
              </a:spcAft>
            </a:pPr>
            <a:r>
              <a:rPr lang="en-US" sz="2800" dirty="0"/>
              <a:t>There can be wide individual variation in the onset and progression of puberty.</a:t>
            </a:r>
          </a:p>
          <a:p>
            <a:pPr>
              <a:spcBef>
                <a:spcPts val="576"/>
              </a:spcBef>
              <a:spcAft>
                <a:spcPts val="0"/>
              </a:spcAft>
            </a:pPr>
            <a:r>
              <a:rPr lang="en-US" sz="2400" b="1" dirty="0"/>
              <a:t>Precocious puberty:</a:t>
            </a:r>
            <a:r>
              <a:rPr lang="en-US" sz="2400" dirty="0"/>
              <a:t> very early onset and rapid progression of puberty.</a:t>
            </a:r>
          </a:p>
          <a:p>
            <a:pPr marL="342900" indent="-342900">
              <a:spcBef>
                <a:spcPts val="480"/>
              </a:spcBef>
              <a:spcAft>
                <a:spcPts val="0"/>
              </a:spcAft>
              <a:buFont typeface="Arial" panose="020B0604020202020204" pitchFamily="34" charset="0"/>
              <a:buChar char="•"/>
            </a:pPr>
            <a:r>
              <a:rPr lang="en-US" dirty="0"/>
              <a:t>Pubertal onset that occurs before the age of 8 in girls and before the     age of 9 in boys.</a:t>
            </a:r>
          </a:p>
          <a:p>
            <a:pPr marL="342900" indent="-342900">
              <a:spcBef>
                <a:spcPts val="480"/>
              </a:spcBef>
              <a:spcAft>
                <a:spcPts val="0"/>
              </a:spcAft>
              <a:buFont typeface="Arial" panose="020B0604020202020204" pitchFamily="34" charset="0"/>
              <a:buChar char="•"/>
            </a:pPr>
            <a:r>
              <a:rPr lang="en-US" dirty="0"/>
              <a:t>Occurs approximately 10 times more often in girls than in boys.</a:t>
            </a:r>
          </a:p>
          <a:p>
            <a:pPr marL="342900" indent="-342900">
              <a:spcBef>
                <a:spcPts val="480"/>
              </a:spcBef>
              <a:spcAft>
                <a:spcPts val="0"/>
              </a:spcAft>
              <a:buFont typeface="Arial" panose="020B0604020202020204" pitchFamily="34" charset="0"/>
              <a:buChar char="•"/>
            </a:pPr>
            <a:r>
              <a:rPr lang="en-US" dirty="0"/>
              <a:t>Treated by medically suppressing gonadotropic secretions, which temporarily stops pubertal change.</a:t>
            </a:r>
          </a:p>
          <a:p>
            <a:pPr marL="342900" indent="-342900">
              <a:spcBef>
                <a:spcPts val="480"/>
              </a:spcBef>
              <a:spcAft>
                <a:spcPts val="0"/>
              </a:spcAft>
              <a:buFont typeface="Arial" panose="020B0604020202020204" pitchFamily="34" charset="0"/>
              <a:buChar char="•"/>
            </a:pPr>
            <a:r>
              <a:rPr lang="en-US" dirty="0"/>
              <a:t>The reason for treatment is that children who experience precocious puberty are ultimately likely to have short stature, early sexual    capability, and the potential for engaging in age-inappropriate       behavior.</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35</a:t>
            </a:fld>
            <a:endParaRPr lang="en-US" dirty="0"/>
          </a:p>
        </p:txBody>
      </p:sp>
    </p:spTree>
    <p:extLst>
      <p:ext uri="{BB962C8B-B14F-4D97-AF65-F5344CB8AC3E}">
        <p14:creationId xmlns:p14="http://schemas.microsoft.com/office/powerpoint/2010/main" val="2984170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p:txBody>
          <a:bodyPr/>
          <a:lstStyle/>
          <a:p>
            <a:r>
              <a:rPr lang="en-US" dirty="0"/>
              <a:t>Sexual Maturation </a:t>
            </a:r>
            <a:r>
              <a:rPr lang="en-US" sz="1600" dirty="0"/>
              <a:t>3</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27705" y="1417320"/>
            <a:ext cx="8198708" cy="5071970"/>
          </a:xfrm>
        </p:spPr>
        <p:txBody>
          <a:bodyPr>
            <a:normAutofit/>
          </a:bodyPr>
          <a:lstStyle/>
          <a:p>
            <a:pPr>
              <a:spcBef>
                <a:spcPts val="2400"/>
              </a:spcBef>
              <a:spcAft>
                <a:spcPts val="0"/>
              </a:spcAft>
            </a:pPr>
            <a:r>
              <a:rPr lang="en-US" sz="2400" dirty="0"/>
              <a:t>All organ systems and the body as a whole undergo major growth during adolescence; breasts in girls and genitals and body hair in both sexes undergo the most obvious changes. </a:t>
            </a:r>
          </a:p>
          <a:p>
            <a:pPr>
              <a:spcBef>
                <a:spcPts val="2400"/>
              </a:spcBef>
              <a:spcAft>
                <a:spcPts val="0"/>
              </a:spcAft>
            </a:pPr>
            <a:r>
              <a:rPr lang="en-US" sz="2400" dirty="0"/>
              <a:t>Even when this process goes normally, substantial emotional adjustments are required. If the timing is atypical, particularly in a boy whose physical development is delayed or in a girl whose development occurs early, additional emotional stress is possible. </a:t>
            </a:r>
          </a:p>
          <a:p>
            <a:pPr>
              <a:spcBef>
                <a:spcPts val="2400"/>
              </a:spcBef>
              <a:spcAft>
                <a:spcPts val="0"/>
              </a:spcAft>
            </a:pPr>
            <a:r>
              <a:rPr lang="en-US" sz="2400" dirty="0"/>
              <a:t>Most children who grow slowly have a constitutional delay and catch up eventually. Evaluation to exclude pathologic causes and reassurance are needed.</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36</a:t>
            </a:fld>
            <a:endParaRPr lang="en-US" dirty="0"/>
          </a:p>
        </p:txBody>
      </p:sp>
    </p:spTree>
    <p:extLst>
      <p:ext uri="{BB962C8B-B14F-4D97-AF65-F5344CB8AC3E}">
        <p14:creationId xmlns:p14="http://schemas.microsoft.com/office/powerpoint/2010/main" val="1240454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p:txBody>
          <a:bodyPr/>
          <a:lstStyle/>
          <a:p>
            <a:r>
              <a:rPr lang="en-US" dirty="0"/>
              <a:t>Sexual Maturation </a:t>
            </a:r>
            <a:r>
              <a:rPr lang="en-US" sz="1600" dirty="0"/>
              <a:t>3</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27705" y="1417320"/>
            <a:ext cx="8198708" cy="5071970"/>
          </a:xfrm>
        </p:spPr>
        <p:txBody>
          <a:bodyPr>
            <a:normAutofit/>
          </a:bodyPr>
          <a:lstStyle/>
          <a:p>
            <a:pPr>
              <a:spcBef>
                <a:spcPts val="2400"/>
              </a:spcBef>
              <a:spcAft>
                <a:spcPts val="0"/>
              </a:spcAft>
            </a:pPr>
            <a:r>
              <a:rPr lang="en-US" sz="2400" dirty="0"/>
              <a:t>Sexual maturation generally proceeds in an established sequence in both sexes. The age at onset and rapidity of sexual development vary and are influenced by genetic and environmental factors. </a:t>
            </a:r>
          </a:p>
          <a:p>
            <a:pPr>
              <a:spcBef>
                <a:spcPts val="2400"/>
              </a:spcBef>
              <a:spcAft>
                <a:spcPts val="0"/>
              </a:spcAft>
            </a:pPr>
            <a:r>
              <a:rPr lang="en-US" sz="2400" dirty="0"/>
              <a:t>Sexual maturity begins earlier today than a century ago, probably because of improvements in nutrition, general health, and living conditions—</a:t>
            </a:r>
            <a:r>
              <a:rPr lang="en-US" sz="2400" dirty="0" err="1"/>
              <a:t>eg</a:t>
            </a:r>
            <a:r>
              <a:rPr lang="en-US" sz="2400" dirty="0"/>
              <a:t>, the average age of menarche has decreased by about 3 years over the past 100 years. </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37</a:t>
            </a:fld>
            <a:endParaRPr lang="en-US" dirty="0"/>
          </a:p>
        </p:txBody>
      </p:sp>
    </p:spTree>
    <p:extLst>
      <p:ext uri="{BB962C8B-B14F-4D97-AF65-F5344CB8AC3E}">
        <p14:creationId xmlns:p14="http://schemas.microsoft.com/office/powerpoint/2010/main" val="1557691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p:txBody>
          <a:bodyPr/>
          <a:lstStyle/>
          <a:p>
            <a:r>
              <a:rPr lang="en-US" dirty="0"/>
              <a:t>Secular Trends in Puberty</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27704" y="1417320"/>
            <a:ext cx="8288593" cy="5071970"/>
          </a:xfrm>
        </p:spPr>
        <p:txBody>
          <a:bodyPr>
            <a:normAutofit/>
          </a:bodyPr>
          <a:lstStyle/>
          <a:p>
            <a:pPr>
              <a:spcBef>
                <a:spcPts val="2400"/>
              </a:spcBef>
              <a:spcAft>
                <a:spcPts val="0"/>
              </a:spcAft>
            </a:pPr>
            <a:r>
              <a:rPr lang="en-US" sz="2800" b="1" dirty="0"/>
              <a:t>Secular trends:</a:t>
            </a:r>
            <a:r>
              <a:rPr lang="en-US" sz="2800" dirty="0"/>
              <a:t> patterns of the onset of puberty over historical time, especially across generations</a:t>
            </a:r>
          </a:p>
          <a:p>
            <a:pPr marL="342900" indent="-342900">
              <a:spcBef>
                <a:spcPts val="576"/>
              </a:spcBef>
              <a:spcAft>
                <a:spcPts val="0"/>
              </a:spcAft>
              <a:buFont typeface="Arial" panose="020B0604020202020204" pitchFamily="34" charset="0"/>
              <a:buChar char="•"/>
            </a:pPr>
            <a:r>
              <a:rPr lang="en-US" sz="2400" dirty="0"/>
              <a:t>In the United States, where children mature physically up to a year earlier than in European countries, menarche now occurs at about 12½ years of age—compared with over 14 years of age a century ago.</a:t>
            </a:r>
          </a:p>
          <a:p>
            <a:pPr marL="342900" indent="-342900">
              <a:spcBef>
                <a:spcPts val="576"/>
              </a:spcBef>
              <a:spcAft>
                <a:spcPts val="0"/>
              </a:spcAft>
              <a:buFont typeface="Arial" panose="020B0604020202020204" pitchFamily="34" charset="0"/>
              <a:buChar char="•"/>
            </a:pPr>
            <a:r>
              <a:rPr lang="en-US" sz="2400" dirty="0"/>
              <a:t>An increasing number of U.S. girls are beginning puberty at     8 and 9 years of age, with African American girls developing earlier than non-Latinx white girls.</a:t>
            </a:r>
          </a:p>
          <a:p>
            <a:pPr marL="342900" indent="-342900">
              <a:spcBef>
                <a:spcPts val="576"/>
              </a:spcBef>
              <a:spcAft>
                <a:spcPts val="0"/>
              </a:spcAft>
              <a:buFont typeface="Arial" panose="020B0604020202020204" pitchFamily="34" charset="0"/>
              <a:buChar char="•"/>
            </a:pPr>
            <a:r>
              <a:rPr lang="en-US" sz="2400" dirty="0"/>
              <a:t>Puberty is also occurring earlier in a number of other countries in recent years.</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38</a:t>
            </a:fld>
            <a:endParaRPr lang="en-US" dirty="0"/>
          </a:p>
        </p:txBody>
      </p:sp>
    </p:spTree>
    <p:extLst>
      <p:ext uri="{BB962C8B-B14F-4D97-AF65-F5344CB8AC3E}">
        <p14:creationId xmlns:p14="http://schemas.microsoft.com/office/powerpoint/2010/main" val="3853529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597310" y="228600"/>
            <a:ext cx="7949381" cy="1069848"/>
          </a:xfrm>
        </p:spPr>
        <p:txBody>
          <a:bodyPr/>
          <a:lstStyle/>
          <a:p>
            <a:r>
              <a:rPr lang="en-US" dirty="0"/>
              <a:t>Psychological Dimensions of Puberty: Body Image </a:t>
            </a:r>
            <a:r>
              <a:rPr lang="en-US" sz="1600" dirty="0"/>
              <a:t>1</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27704" y="1417320"/>
            <a:ext cx="8288593" cy="5071970"/>
          </a:xfrm>
        </p:spPr>
        <p:txBody>
          <a:bodyPr>
            <a:normAutofit/>
          </a:bodyPr>
          <a:lstStyle/>
          <a:p>
            <a:pPr>
              <a:spcBef>
                <a:spcPts val="2400"/>
              </a:spcBef>
              <a:spcAft>
                <a:spcPts val="0"/>
              </a:spcAft>
            </a:pPr>
            <a:r>
              <a:rPr lang="en-US" sz="2800" dirty="0"/>
              <a:t>Preoccupation with body image is one psychological aspect of puberty that is certain for both boys and girls.</a:t>
            </a:r>
          </a:p>
          <a:p>
            <a:pPr>
              <a:spcBef>
                <a:spcPts val="2400"/>
              </a:spcBef>
              <a:spcAft>
                <a:spcPts val="0"/>
              </a:spcAft>
            </a:pPr>
            <a:r>
              <a:rPr lang="en-US" sz="2800" dirty="0"/>
              <a:t>Gender differences:</a:t>
            </a:r>
          </a:p>
          <a:p>
            <a:pPr marL="342900" indent="-342900">
              <a:spcBef>
                <a:spcPts val="576"/>
              </a:spcBef>
              <a:spcAft>
                <a:spcPts val="0"/>
              </a:spcAft>
              <a:buFont typeface="Arial" panose="020B0604020202020204" pitchFamily="34" charset="0"/>
              <a:buChar char="•"/>
            </a:pPr>
            <a:r>
              <a:rPr lang="en-US" sz="2400" dirty="0"/>
              <a:t>In general, throughout puberty girls are less happy with their bodies and have more negative body images than boys.</a:t>
            </a:r>
          </a:p>
          <a:p>
            <a:pPr marL="342900" indent="-342900">
              <a:spcBef>
                <a:spcPts val="576"/>
              </a:spcBef>
              <a:spcAft>
                <a:spcPts val="0"/>
              </a:spcAft>
              <a:buFont typeface="Arial" panose="020B0604020202020204" pitchFamily="34" charset="0"/>
              <a:buChar char="•"/>
            </a:pPr>
            <a:r>
              <a:rPr lang="en-US" sz="2400" dirty="0"/>
              <a:t>As pubertal change proceeds, girls often become more dissatisfied with their bodies, probably because their body    fat increases.</a:t>
            </a:r>
          </a:p>
          <a:p>
            <a:pPr marL="342900" indent="-342900">
              <a:spcBef>
                <a:spcPts val="576"/>
              </a:spcBef>
              <a:spcAft>
                <a:spcPts val="0"/>
              </a:spcAft>
              <a:buFont typeface="Arial" panose="020B0604020202020204" pitchFamily="34" charset="0"/>
              <a:buChar char="•"/>
            </a:pPr>
            <a:r>
              <a:rPr lang="en-US" sz="2400" dirty="0"/>
              <a:t>In contrast, boys become more satisfied as they move through puberty, probably because their muscle mass increases.</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39</a:t>
            </a:fld>
            <a:endParaRPr lang="en-US" dirty="0"/>
          </a:p>
        </p:txBody>
      </p:sp>
    </p:spTree>
    <p:extLst>
      <p:ext uri="{BB962C8B-B14F-4D97-AF65-F5344CB8AC3E}">
        <p14:creationId xmlns:p14="http://schemas.microsoft.com/office/powerpoint/2010/main" val="2117128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Puberty</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57200" y="1417320"/>
            <a:ext cx="8229600" cy="5043441"/>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800" b="1" i="0" u="none" strike="noStrike" kern="1200" cap="none" spc="0" normalizeH="0" baseline="0" noProof="0" dirty="0">
                <a:ln>
                  <a:noFill/>
                </a:ln>
                <a:solidFill>
                  <a:prstClr val="black"/>
                </a:solidFill>
                <a:effectLst/>
                <a:uLnTx/>
                <a:uFillTx/>
              </a:rPr>
              <a:t>Puberty:</a:t>
            </a:r>
            <a:r>
              <a:rPr kumimoji="0" lang="en-US" altLang="en-US" sz="2800" b="0" i="0" u="none" strike="noStrike" kern="1200" cap="none" spc="0" normalizeH="0" baseline="0" noProof="0" dirty="0">
                <a:ln>
                  <a:noFill/>
                </a:ln>
                <a:solidFill>
                  <a:prstClr val="black"/>
                </a:solidFill>
                <a:effectLst/>
                <a:uLnTx/>
                <a:uFillTx/>
              </a:rPr>
              <a:t> a brain-neuroendocrine process occurring primarily in early adolescence that provides stimulation for the rapid physical changes that take place during this period of development</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800" b="0" i="0" u="none" strike="noStrike" kern="1200" cap="none" spc="0" normalizeH="0" baseline="0" noProof="0" dirty="0">
                <a:ln>
                  <a:noFill/>
                </a:ln>
                <a:solidFill>
                  <a:prstClr val="black"/>
                </a:solidFill>
                <a:effectLst/>
                <a:uLnTx/>
                <a:uFillTx/>
              </a:rPr>
              <a:t>Puberty is often thought of as the most important marker for the beginning of adolescence; but for virtually everyone, puberty ends long before adolescence is exited.</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4</a:t>
            </a:fld>
            <a:endParaRPr lang="en-US" dirty="0"/>
          </a:p>
        </p:txBody>
      </p:sp>
    </p:spTree>
    <p:extLst>
      <p:ext uri="{BB962C8B-B14F-4D97-AF65-F5344CB8AC3E}">
        <p14:creationId xmlns:p14="http://schemas.microsoft.com/office/powerpoint/2010/main" val="2324910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597310" y="228600"/>
            <a:ext cx="7949381" cy="1069848"/>
          </a:xfrm>
        </p:spPr>
        <p:txBody>
          <a:bodyPr/>
          <a:lstStyle/>
          <a:p>
            <a:r>
              <a:rPr lang="en-US" dirty="0"/>
              <a:t>Psychological Dimensions of Puberty: Body Image </a:t>
            </a:r>
            <a:r>
              <a:rPr lang="en-US" sz="1600" dirty="0"/>
              <a:t>2</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597310" y="1417320"/>
            <a:ext cx="7949381" cy="5071970"/>
          </a:xfrm>
        </p:spPr>
        <p:txBody>
          <a:bodyPr>
            <a:normAutofit/>
          </a:bodyPr>
          <a:lstStyle/>
          <a:p>
            <a:pPr>
              <a:spcBef>
                <a:spcPts val="2400"/>
              </a:spcBef>
              <a:spcAft>
                <a:spcPts val="0"/>
              </a:spcAft>
            </a:pPr>
            <a:r>
              <a:rPr lang="en-US" sz="2800" dirty="0"/>
              <a:t>Various aspects of exposure to the internet and social media are increasing the body dissatisfaction of adolescents and emerging adults, especially females.</a:t>
            </a:r>
          </a:p>
          <a:p>
            <a:pPr>
              <a:spcBef>
                <a:spcPts val="576"/>
              </a:spcBef>
              <a:spcAft>
                <a:spcPts val="0"/>
              </a:spcAft>
            </a:pPr>
            <a:r>
              <a:rPr lang="en-US" sz="2400" dirty="0"/>
              <a:t>A recent study found that higher social media use was linked to more negative body images among adolescents, especially girls.</a:t>
            </a:r>
          </a:p>
          <a:p>
            <a:pPr>
              <a:spcBef>
                <a:spcPts val="576"/>
              </a:spcBef>
              <a:spcAft>
                <a:spcPts val="0"/>
              </a:spcAft>
            </a:pPr>
            <a:r>
              <a:rPr lang="en-US" sz="2400" dirty="0"/>
              <a:t>Studies of U.S. college women found: </a:t>
            </a:r>
          </a:p>
          <a:p>
            <a:pPr marL="342900" indent="-342900">
              <a:spcBef>
                <a:spcPts val="480"/>
              </a:spcBef>
              <a:spcAft>
                <a:spcPts val="0"/>
              </a:spcAft>
              <a:buFont typeface="Arial" panose="020B0604020202020204" pitchFamily="34" charset="0"/>
              <a:buChar char="•"/>
            </a:pPr>
            <a:r>
              <a:rPr lang="en-US" dirty="0"/>
              <a:t>More time on Facebook was related to more frequent body and weight concern comparisons with other women.</a:t>
            </a:r>
          </a:p>
          <a:p>
            <a:pPr marL="342900" indent="-342900">
              <a:spcBef>
                <a:spcPts val="480"/>
              </a:spcBef>
              <a:spcAft>
                <a:spcPts val="0"/>
              </a:spcAft>
              <a:buFont typeface="Arial" panose="020B0604020202020204" pitchFamily="34" charset="0"/>
              <a:buChar char="•"/>
            </a:pPr>
            <a:r>
              <a:rPr lang="en-US" dirty="0"/>
              <a:t>Exposure to attractive female celebrity and peer images on Instagram was detrimental to their body image.</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40</a:t>
            </a:fld>
            <a:endParaRPr lang="en-US" dirty="0"/>
          </a:p>
        </p:txBody>
      </p:sp>
    </p:spTree>
    <p:extLst>
      <p:ext uri="{BB962C8B-B14F-4D97-AF65-F5344CB8AC3E}">
        <p14:creationId xmlns:p14="http://schemas.microsoft.com/office/powerpoint/2010/main" val="1460867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597310" y="228600"/>
            <a:ext cx="7949381" cy="1069848"/>
          </a:xfrm>
        </p:spPr>
        <p:txBody>
          <a:bodyPr/>
          <a:lstStyle/>
          <a:p>
            <a:r>
              <a:rPr lang="en-US" dirty="0"/>
              <a:t>Psychological Dimensions of Puberty: Body Image </a:t>
            </a:r>
            <a:r>
              <a:rPr lang="en-US" sz="1600" dirty="0"/>
              <a:t>2</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597310" y="1417320"/>
            <a:ext cx="7949381" cy="5071970"/>
          </a:xfrm>
        </p:spPr>
        <p:txBody>
          <a:bodyPr>
            <a:normAutofit/>
          </a:bodyPr>
          <a:lstStyle/>
          <a:p>
            <a:pPr>
              <a:spcBef>
                <a:spcPts val="2400"/>
              </a:spcBef>
              <a:spcAft>
                <a:spcPts val="0"/>
              </a:spcAft>
            </a:pPr>
            <a:r>
              <a:rPr lang="en-US" sz="2800" dirty="0"/>
              <a:t>Washington — Teens and young adults who reduced their social media use by 50% for just a few weeks saw significant improvement in how they felt about both their weight and their overall appearance compared with peers who maintained consistent levels of social media use, according to research published by the American Psychological Association.</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41</a:t>
            </a:fld>
            <a:endParaRPr lang="en-US" dirty="0"/>
          </a:p>
        </p:txBody>
      </p:sp>
    </p:spTree>
    <p:extLst>
      <p:ext uri="{BB962C8B-B14F-4D97-AF65-F5344CB8AC3E}">
        <p14:creationId xmlns:p14="http://schemas.microsoft.com/office/powerpoint/2010/main" val="23805715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597310" y="228600"/>
            <a:ext cx="7949381" cy="1069848"/>
          </a:xfrm>
        </p:spPr>
        <p:txBody>
          <a:bodyPr/>
          <a:lstStyle/>
          <a:p>
            <a:r>
              <a:rPr lang="en-US" dirty="0"/>
              <a:t>Psychological Dimensions of Puberty: Body Image </a:t>
            </a:r>
            <a:r>
              <a:rPr lang="en-US" sz="1600" dirty="0"/>
              <a:t>2</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597310" y="1417320"/>
            <a:ext cx="7949381" cy="5071970"/>
          </a:xfrm>
        </p:spPr>
        <p:txBody>
          <a:bodyPr>
            <a:normAutofit fontScale="92500"/>
          </a:bodyPr>
          <a:lstStyle/>
          <a:p>
            <a:pPr>
              <a:spcBef>
                <a:spcPts val="2400"/>
              </a:spcBef>
              <a:spcAft>
                <a:spcPts val="0"/>
              </a:spcAft>
            </a:pPr>
            <a:r>
              <a:rPr lang="en-US" sz="2800" dirty="0"/>
              <a:t>“Adolescence is a vulnerable period for the development of body image issues, eating disorders and mental illness,” said lead author Gary Goldfield, PhD, of Children’s Hospital of Eastern Ontario Research Institute. “Youth are spending, on average, between six to eight hours per day on screens, much of it on social media. Social media can expose users to hundreds or even thousands of images and photos every day, including those of celebrities and fashion or fitness models, which we know leads to an internalization of beauty ideals that are unattainable for almost everyone, resulting in greater dissatisfaction with body weight and shape.”</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42</a:t>
            </a:fld>
            <a:endParaRPr lang="en-US" dirty="0"/>
          </a:p>
        </p:txBody>
      </p:sp>
    </p:spTree>
    <p:extLst>
      <p:ext uri="{BB962C8B-B14F-4D97-AF65-F5344CB8AC3E}">
        <p14:creationId xmlns:p14="http://schemas.microsoft.com/office/powerpoint/2010/main" val="34770003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597310" y="228600"/>
            <a:ext cx="7949381" cy="1069848"/>
          </a:xfrm>
        </p:spPr>
        <p:txBody>
          <a:bodyPr/>
          <a:lstStyle/>
          <a:p>
            <a:r>
              <a:rPr lang="en-US" dirty="0"/>
              <a:t>Psychological Dimensions of Puberty: Body Image </a:t>
            </a:r>
            <a:r>
              <a:rPr lang="en-US" sz="1600" dirty="0"/>
              <a:t>2</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597310" y="1417320"/>
            <a:ext cx="7949381" cy="5071970"/>
          </a:xfrm>
        </p:spPr>
        <p:txBody>
          <a:bodyPr>
            <a:normAutofit/>
          </a:bodyPr>
          <a:lstStyle/>
          <a:p>
            <a:pPr>
              <a:spcBef>
                <a:spcPts val="2400"/>
              </a:spcBef>
              <a:spcAft>
                <a:spcPts val="0"/>
              </a:spcAft>
            </a:pPr>
            <a:endParaRPr lang="en-US" sz="2800" dirty="0">
              <a:hlinkClick r:id="rId2"/>
            </a:endParaRPr>
          </a:p>
          <a:p>
            <a:pPr>
              <a:spcBef>
                <a:spcPts val="2400"/>
              </a:spcBef>
              <a:spcAft>
                <a:spcPts val="0"/>
              </a:spcAft>
            </a:pPr>
            <a:r>
              <a:rPr lang="en-US" sz="2800" dirty="0">
                <a:hlinkClick r:id="rId2"/>
              </a:rPr>
              <a:t>Body image and social media use</a:t>
            </a:r>
          </a:p>
          <a:p>
            <a:pPr>
              <a:spcBef>
                <a:spcPts val="2400"/>
              </a:spcBef>
              <a:spcAft>
                <a:spcPts val="0"/>
              </a:spcAft>
            </a:pPr>
            <a:r>
              <a:rPr lang="en-US" sz="2800" dirty="0">
                <a:hlinkClick r:id="rId2"/>
              </a:rPr>
              <a:t>https://www.youtube.com/watch?v=38495_N_gd0</a:t>
            </a:r>
            <a:endParaRPr lang="en-US" sz="2800" dirty="0"/>
          </a:p>
          <a:p>
            <a:pPr>
              <a:spcBef>
                <a:spcPts val="2400"/>
              </a:spcBef>
              <a:spcAft>
                <a:spcPts val="0"/>
              </a:spcAft>
            </a:pPr>
            <a:endParaRPr lang="en-US" sz="2800" dirty="0"/>
          </a:p>
          <a:p>
            <a:pPr>
              <a:spcBef>
                <a:spcPts val="2400"/>
              </a:spcBef>
              <a:spcAft>
                <a:spcPts val="0"/>
              </a:spcAft>
            </a:pPr>
            <a:r>
              <a:rPr lang="en-US" sz="2800" dirty="0"/>
              <a:t>Gold’s gym ad</a:t>
            </a:r>
          </a:p>
          <a:p>
            <a:pPr>
              <a:spcBef>
                <a:spcPts val="2400"/>
              </a:spcBef>
              <a:spcAft>
                <a:spcPts val="0"/>
              </a:spcAft>
            </a:pPr>
            <a:r>
              <a:rPr lang="en-US" sz="2800" dirty="0">
                <a:hlinkClick r:id="rId3"/>
              </a:rPr>
              <a:t>https://www.businessinsider.com/golds-gym-fat-shaming-ad-causes-controversy-2016-8</a:t>
            </a:r>
            <a:endParaRPr lang="en-US" sz="2800" dirty="0"/>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43</a:t>
            </a:fld>
            <a:endParaRPr lang="en-US" dirty="0"/>
          </a:p>
        </p:txBody>
      </p:sp>
    </p:spTree>
    <p:extLst>
      <p:ext uri="{BB962C8B-B14F-4D97-AF65-F5344CB8AC3E}">
        <p14:creationId xmlns:p14="http://schemas.microsoft.com/office/powerpoint/2010/main" val="21319486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597310" y="228600"/>
            <a:ext cx="7949381" cy="1069848"/>
          </a:xfrm>
        </p:spPr>
        <p:txBody>
          <a:bodyPr/>
          <a:lstStyle/>
          <a:p>
            <a:r>
              <a:rPr lang="en-US" dirty="0"/>
              <a:t>Psychological Dimensions of Puberty: Body Image </a:t>
            </a:r>
            <a:r>
              <a:rPr lang="en-US" sz="1600" dirty="0"/>
              <a:t>3</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60888" y="1417320"/>
            <a:ext cx="8222225" cy="5071970"/>
          </a:xfrm>
        </p:spPr>
        <p:txBody>
          <a:bodyPr>
            <a:normAutofit/>
          </a:bodyPr>
          <a:lstStyle/>
          <a:p>
            <a:pPr>
              <a:spcBef>
                <a:spcPts val="2400"/>
              </a:spcBef>
              <a:spcAft>
                <a:spcPts val="0"/>
              </a:spcAft>
            </a:pPr>
            <a:r>
              <a:rPr lang="en-US" sz="2800" dirty="0"/>
              <a:t>An increasing number of adolescents and college students are obtaining tattoos and getting parts of their body pierced or engaging in scarification.</a:t>
            </a:r>
          </a:p>
          <a:p>
            <a:pPr marL="342900" indent="-347472">
              <a:spcBef>
                <a:spcPts val="576"/>
              </a:spcBef>
              <a:spcAft>
                <a:spcPts val="0"/>
              </a:spcAft>
              <a:buFont typeface="Arial" panose="020B0604020202020204" pitchFamily="34" charset="0"/>
              <a:buChar char="•"/>
            </a:pPr>
            <a:r>
              <a:rPr lang="en-US" sz="2400" dirty="0"/>
              <a:t>Some studies indicate that tattoos and body piercings are markers for risk-taking in adolescence.</a:t>
            </a:r>
          </a:p>
          <a:p>
            <a:pPr marL="342900" indent="-347472">
              <a:spcBef>
                <a:spcPts val="576"/>
              </a:spcBef>
              <a:spcAft>
                <a:spcPts val="0"/>
              </a:spcAft>
              <a:buFont typeface="Arial" panose="020B0604020202020204" pitchFamily="34" charset="0"/>
              <a:buChar char="•"/>
            </a:pPr>
            <a:r>
              <a:rPr lang="en-US" sz="2400" dirty="0"/>
              <a:t>Researchers do not agree whether body art is used to express individuality and self-expression or rebellion.</a:t>
            </a:r>
          </a:p>
          <a:p>
            <a:pPr marL="342900" indent="-347472">
              <a:spcBef>
                <a:spcPts val="576"/>
              </a:spcBef>
              <a:spcAft>
                <a:spcPts val="0"/>
              </a:spcAft>
              <a:buFont typeface="Arial" panose="020B0604020202020204" pitchFamily="34" charset="0"/>
              <a:buChar char="•"/>
            </a:pPr>
            <a:endParaRPr lang="en-US" sz="2400" dirty="0"/>
          </a:p>
          <a:p>
            <a:pPr marL="342900" indent="-347472">
              <a:spcBef>
                <a:spcPts val="576"/>
              </a:spcBef>
              <a:spcAft>
                <a:spcPts val="0"/>
              </a:spcAft>
              <a:buFont typeface="Arial" panose="020B0604020202020204" pitchFamily="34" charset="0"/>
              <a:buChar char="•"/>
            </a:pPr>
            <a:r>
              <a:rPr lang="en-US" sz="2400" dirty="0"/>
              <a:t>What do you think?  </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44</a:t>
            </a:fld>
            <a:endParaRPr lang="en-US" dirty="0"/>
          </a:p>
        </p:txBody>
      </p:sp>
    </p:spTree>
    <p:extLst>
      <p:ext uri="{BB962C8B-B14F-4D97-AF65-F5344CB8AC3E}">
        <p14:creationId xmlns:p14="http://schemas.microsoft.com/office/powerpoint/2010/main" val="27135743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597310" y="228600"/>
            <a:ext cx="7949381" cy="1069848"/>
          </a:xfrm>
        </p:spPr>
        <p:txBody>
          <a:bodyPr/>
          <a:lstStyle/>
          <a:p>
            <a:r>
              <a:rPr lang="en-US" dirty="0"/>
              <a:t>Psychological Dimensions of Puberty: Body Image </a:t>
            </a:r>
            <a:r>
              <a:rPr lang="en-US" sz="1600" dirty="0"/>
              <a:t>3</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60888" y="1417320"/>
            <a:ext cx="8222225" cy="5071970"/>
          </a:xfrm>
        </p:spPr>
        <p:txBody>
          <a:bodyPr>
            <a:normAutofit lnSpcReduction="10000"/>
          </a:bodyPr>
          <a:lstStyle/>
          <a:p>
            <a:pPr>
              <a:spcBef>
                <a:spcPts val="2400"/>
              </a:spcBef>
              <a:spcAft>
                <a:spcPts val="0"/>
              </a:spcAft>
            </a:pPr>
            <a:r>
              <a:rPr lang="en-US" sz="2400" dirty="0"/>
              <a:t>In the United States there is no federal law regulating the practice of tattooing.[1] However, all 50 states and the District of Columbia have statutory laws requiring a person receiving a tattoo be at least 18 years old. </a:t>
            </a:r>
          </a:p>
          <a:p>
            <a:pPr>
              <a:spcBef>
                <a:spcPts val="2400"/>
              </a:spcBef>
              <a:spcAft>
                <a:spcPts val="0"/>
              </a:spcAft>
            </a:pPr>
            <a:r>
              <a:rPr lang="en-US" sz="2400" dirty="0"/>
              <a:t>This is partially based on the legal principle that a minor cannot enter into a legal contract or otherwise render informed consent for a procedure. </a:t>
            </a:r>
          </a:p>
          <a:p>
            <a:pPr>
              <a:spcBef>
                <a:spcPts val="2400"/>
              </a:spcBef>
              <a:spcAft>
                <a:spcPts val="0"/>
              </a:spcAft>
            </a:pPr>
            <a:r>
              <a:rPr lang="en-US" sz="2400" dirty="0"/>
              <a:t>Most states permit a person under the age of 18 to receive a tattoo with permission of a parent or guardian, but some states prohibit tattooing under a certain age regardless of permission, with the exception of medical necessity (such as markings placed for radiation therapy). </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45</a:t>
            </a:fld>
            <a:endParaRPr lang="en-US" dirty="0"/>
          </a:p>
        </p:txBody>
      </p:sp>
    </p:spTree>
    <p:extLst>
      <p:ext uri="{BB962C8B-B14F-4D97-AF65-F5344CB8AC3E}">
        <p14:creationId xmlns:p14="http://schemas.microsoft.com/office/powerpoint/2010/main" val="34141137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597310" y="228600"/>
            <a:ext cx="7949381" cy="1069848"/>
          </a:xfrm>
        </p:spPr>
        <p:txBody>
          <a:bodyPr/>
          <a:lstStyle/>
          <a:p>
            <a:r>
              <a:rPr lang="en-US" dirty="0"/>
              <a:t>Psychological Dimensions of Puberty: Body Image </a:t>
            </a:r>
            <a:r>
              <a:rPr lang="en-US" sz="1600" dirty="0"/>
              <a:t>3</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60888" y="1417320"/>
            <a:ext cx="8222225" cy="5071970"/>
          </a:xfrm>
        </p:spPr>
        <p:txBody>
          <a:bodyPr>
            <a:normAutofit/>
          </a:bodyPr>
          <a:lstStyle/>
          <a:p>
            <a:pPr>
              <a:spcBef>
                <a:spcPts val="2400"/>
              </a:spcBef>
              <a:spcAft>
                <a:spcPts val="0"/>
              </a:spcAft>
            </a:pPr>
            <a:r>
              <a:rPr lang="en-US" sz="2400" dirty="0"/>
              <a:t>Illinois</a:t>
            </a:r>
          </a:p>
          <a:p>
            <a:pPr>
              <a:spcBef>
                <a:spcPts val="2400"/>
              </a:spcBef>
              <a:spcAft>
                <a:spcPts val="0"/>
              </a:spcAft>
            </a:pPr>
            <a:r>
              <a:rPr lang="en-US" sz="2400" dirty="0"/>
              <a:t>- Parent or legal guardian must be present with minors when in a tattoo/piercing shop AT ALL TIMES.</a:t>
            </a:r>
          </a:p>
          <a:p>
            <a:pPr>
              <a:spcBef>
                <a:spcPts val="2400"/>
              </a:spcBef>
              <a:spcAft>
                <a:spcPts val="0"/>
              </a:spcAft>
            </a:pPr>
            <a:endParaRPr lang="en-US" sz="2400" dirty="0"/>
          </a:p>
          <a:p>
            <a:pPr>
              <a:spcBef>
                <a:spcPts val="2400"/>
              </a:spcBef>
              <a:spcAft>
                <a:spcPts val="0"/>
              </a:spcAft>
            </a:pPr>
            <a:r>
              <a:rPr lang="en-US" sz="2400" dirty="0"/>
              <a:t>- NO TATTOOS FOR MINORS.</a:t>
            </a:r>
          </a:p>
          <a:p>
            <a:pPr>
              <a:spcBef>
                <a:spcPts val="2400"/>
              </a:spcBef>
              <a:spcAft>
                <a:spcPts val="0"/>
              </a:spcAft>
            </a:pPr>
            <a:r>
              <a:rPr lang="en-US" sz="2800" b="1" dirty="0"/>
              <a:t>Do you agree with this law?  Why or why not?  How does brain development and maturation come into play?</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46</a:t>
            </a:fld>
            <a:endParaRPr lang="en-US" dirty="0"/>
          </a:p>
        </p:txBody>
      </p:sp>
    </p:spTree>
    <p:extLst>
      <p:ext uri="{BB962C8B-B14F-4D97-AF65-F5344CB8AC3E}">
        <p14:creationId xmlns:p14="http://schemas.microsoft.com/office/powerpoint/2010/main" val="38597703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597310" y="228600"/>
            <a:ext cx="7949381" cy="1069848"/>
          </a:xfrm>
        </p:spPr>
        <p:txBody>
          <a:bodyPr/>
          <a:lstStyle/>
          <a:p>
            <a:r>
              <a:rPr lang="en-US" dirty="0"/>
              <a:t>Psychological Dimensions of Puberty: Body Image </a:t>
            </a:r>
            <a:r>
              <a:rPr lang="en-US" sz="1600" dirty="0"/>
              <a:t>3</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60888" y="1417320"/>
            <a:ext cx="8222225" cy="5071970"/>
          </a:xfrm>
        </p:spPr>
        <p:txBody>
          <a:bodyPr>
            <a:normAutofit/>
          </a:bodyPr>
          <a:lstStyle/>
          <a:p>
            <a:r>
              <a:rPr lang="en-US" sz="2000" b="1" dirty="0"/>
              <a:t>Environmental factors</a:t>
            </a:r>
          </a:p>
          <a:p>
            <a:r>
              <a:rPr lang="en-US" sz="2000" dirty="0"/>
              <a:t>A nurturing, non-judgmental environment can promote body acceptance and positivity. The opposite is also true. Negative environmental influences may distort a teen’s perception of their body. Risk factors can include:</a:t>
            </a:r>
          </a:p>
          <a:p>
            <a:pPr>
              <a:buFont typeface="Arial" panose="020B0604020202020204" pitchFamily="34" charset="0"/>
              <a:buChar char="•"/>
            </a:pPr>
            <a:r>
              <a:rPr lang="en-US" sz="2000" dirty="0"/>
              <a:t>A cultural background or family environment that emphasizes appearance;</a:t>
            </a:r>
          </a:p>
          <a:p>
            <a:pPr>
              <a:buFont typeface="Arial" panose="020B0604020202020204" pitchFamily="34" charset="0"/>
              <a:buChar char="•"/>
            </a:pPr>
            <a:r>
              <a:rPr lang="en-US" sz="2000" dirty="0"/>
              <a:t>Criticism of appearance or weight;</a:t>
            </a:r>
          </a:p>
          <a:p>
            <a:pPr>
              <a:buFont typeface="Arial" panose="020B0604020202020204" pitchFamily="34" charset="0"/>
              <a:buChar char="•"/>
            </a:pPr>
            <a:r>
              <a:rPr lang="en-US" sz="2000" dirty="0"/>
              <a:t>Exposure to negative attitudes about food and weight;</a:t>
            </a:r>
          </a:p>
          <a:p>
            <a:pPr>
              <a:buFont typeface="Arial" panose="020B0604020202020204" pitchFamily="34" charset="0"/>
              <a:buChar char="•"/>
            </a:pPr>
            <a:r>
              <a:rPr lang="en-US" sz="2000" dirty="0"/>
              <a:t>Trauma, abuse and other experiences that impact self-esteem.</a:t>
            </a:r>
          </a:p>
          <a:p>
            <a:pPr>
              <a:spcBef>
                <a:spcPts val="2400"/>
              </a:spcBef>
              <a:spcAft>
                <a:spcPts val="0"/>
              </a:spcAft>
            </a:pPr>
            <a:endParaRPr lang="en-US" sz="2400" dirty="0"/>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47</a:t>
            </a:fld>
            <a:endParaRPr lang="en-US" dirty="0"/>
          </a:p>
        </p:txBody>
      </p:sp>
    </p:spTree>
    <p:extLst>
      <p:ext uri="{BB962C8B-B14F-4D97-AF65-F5344CB8AC3E}">
        <p14:creationId xmlns:p14="http://schemas.microsoft.com/office/powerpoint/2010/main" val="12849506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597310" y="228600"/>
            <a:ext cx="7949381" cy="1069848"/>
          </a:xfrm>
        </p:spPr>
        <p:txBody>
          <a:bodyPr/>
          <a:lstStyle/>
          <a:p>
            <a:r>
              <a:rPr lang="en-US" dirty="0"/>
              <a:t>Psychological Dimensions of Puberty: Body Image </a:t>
            </a:r>
            <a:r>
              <a:rPr lang="en-US" sz="1600" dirty="0"/>
              <a:t>3</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60888" y="1417320"/>
            <a:ext cx="8222225" cy="5071970"/>
          </a:xfrm>
        </p:spPr>
        <p:txBody>
          <a:bodyPr>
            <a:normAutofit/>
          </a:bodyPr>
          <a:lstStyle/>
          <a:p>
            <a:pPr>
              <a:spcBef>
                <a:spcPts val="2400"/>
              </a:spcBef>
              <a:spcAft>
                <a:spcPts val="0"/>
              </a:spcAft>
            </a:pPr>
            <a:r>
              <a:rPr lang="en-US" sz="2000" dirty="0"/>
              <a:t>A prime example of an environment potentially detrimental to your teen’s body image is competitive sports. Many sports like running and ballet place a great deal of emphasis on the athlete’s body and physical appearance, </a:t>
            </a:r>
            <a:r>
              <a:rPr lang="en-US" sz="2000" b="1" dirty="0"/>
              <a:t>which can lead to teens being hard on themselves for the way they look</a:t>
            </a:r>
            <a:r>
              <a:rPr lang="en-US" sz="2000" dirty="0"/>
              <a:t>. Negative environmental factors may also lead to disordered eating habits or the development of an eating disorder.</a:t>
            </a:r>
          </a:p>
          <a:p>
            <a:pPr>
              <a:spcBef>
                <a:spcPts val="2400"/>
              </a:spcBef>
              <a:spcAft>
                <a:spcPts val="0"/>
              </a:spcAft>
            </a:pPr>
            <a:r>
              <a:rPr lang="en-US" dirty="0"/>
              <a:t>What other examples can you think of where a teen might feel this way?</a:t>
            </a:r>
          </a:p>
          <a:p>
            <a:pPr>
              <a:spcBef>
                <a:spcPts val="2400"/>
              </a:spcBef>
              <a:spcAft>
                <a:spcPts val="0"/>
              </a:spcAft>
            </a:pPr>
            <a:r>
              <a:rPr lang="en-US" sz="2400" dirty="0"/>
              <a:t>Have you ever experienced body-shaming or known someone who was?</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48</a:t>
            </a:fld>
            <a:endParaRPr lang="en-US" dirty="0"/>
          </a:p>
        </p:txBody>
      </p:sp>
    </p:spTree>
    <p:extLst>
      <p:ext uri="{BB962C8B-B14F-4D97-AF65-F5344CB8AC3E}">
        <p14:creationId xmlns:p14="http://schemas.microsoft.com/office/powerpoint/2010/main" val="5522818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597310" y="228600"/>
            <a:ext cx="7949381" cy="1069848"/>
          </a:xfrm>
        </p:spPr>
        <p:txBody>
          <a:bodyPr/>
          <a:lstStyle/>
          <a:p>
            <a:r>
              <a:rPr lang="en-US" dirty="0"/>
              <a:t>Psychological Dimensions of Puberty: Body Image </a:t>
            </a:r>
            <a:r>
              <a:rPr lang="en-US" sz="1600" dirty="0"/>
              <a:t>3</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60888" y="1417320"/>
            <a:ext cx="8222225" cy="5071970"/>
          </a:xfrm>
        </p:spPr>
        <p:txBody>
          <a:bodyPr>
            <a:normAutofit/>
          </a:bodyPr>
          <a:lstStyle/>
          <a:p>
            <a:r>
              <a:rPr lang="en-US" b="1" dirty="0"/>
              <a:t>Cultural factors and the effects of the media</a:t>
            </a:r>
          </a:p>
          <a:p>
            <a:r>
              <a:rPr lang="en-US" dirty="0"/>
              <a:t>Unrealistic portrayals in the media can distort a teen’s view of a healthy body.</a:t>
            </a:r>
          </a:p>
          <a:p>
            <a:r>
              <a:rPr lang="en-US" dirty="0"/>
              <a:t> They may compare themselves to incredibly thin or muscular celebrities and models and become dissatisfied with their own bodies. </a:t>
            </a:r>
          </a:p>
          <a:p>
            <a:r>
              <a:rPr lang="en-US" dirty="0"/>
              <a:t>Most of these images have been digitally altered to produce a look that is not natural or attainable. This puts teens at risk as they may try to achieve these impossible appearances.</a:t>
            </a:r>
          </a:p>
          <a:p>
            <a:endParaRPr lang="en-US" sz="2000" dirty="0"/>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49</a:t>
            </a:fld>
            <a:endParaRPr lang="en-US" dirty="0"/>
          </a:p>
        </p:txBody>
      </p:sp>
    </p:spTree>
    <p:extLst>
      <p:ext uri="{BB962C8B-B14F-4D97-AF65-F5344CB8AC3E}">
        <p14:creationId xmlns:p14="http://schemas.microsoft.com/office/powerpoint/2010/main" val="3837250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Puberty</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57200" y="1417320"/>
            <a:ext cx="8229600" cy="5043441"/>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sz="2400" b="1" dirty="0"/>
              <a:t>Girls who have high leptin levels -- because they are overweight -- could be more prone to early puberty</a:t>
            </a:r>
            <a:r>
              <a:rPr lang="en-US" sz="2400" dirty="0"/>
              <a:t>. </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sz="2400" dirty="0"/>
              <a:t>Biological changes in young babies could have a lasting effect, too. Studies have indicated that rapid weight gain during infancy might be related to later obesity and a higher risk of early puberty.</a:t>
            </a:r>
            <a:endParaRPr kumimoji="0" lang="en-US" altLang="en-US" sz="28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5</a:t>
            </a:fld>
            <a:endParaRPr lang="en-US" dirty="0"/>
          </a:p>
        </p:txBody>
      </p:sp>
    </p:spTree>
    <p:extLst>
      <p:ext uri="{BB962C8B-B14F-4D97-AF65-F5344CB8AC3E}">
        <p14:creationId xmlns:p14="http://schemas.microsoft.com/office/powerpoint/2010/main" val="29910161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597310" y="228600"/>
            <a:ext cx="7949381" cy="1069848"/>
          </a:xfrm>
        </p:spPr>
        <p:txBody>
          <a:bodyPr/>
          <a:lstStyle/>
          <a:p>
            <a:r>
              <a:rPr lang="en-US" dirty="0"/>
              <a:t>Psychological Dimensions of Puberty: Body Image </a:t>
            </a:r>
            <a:r>
              <a:rPr lang="en-US" sz="1600" dirty="0"/>
              <a:t>3</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60888" y="1417320"/>
            <a:ext cx="8222225" cy="5071970"/>
          </a:xfrm>
        </p:spPr>
        <p:txBody>
          <a:bodyPr>
            <a:normAutofit/>
          </a:bodyPr>
          <a:lstStyle/>
          <a:p>
            <a:r>
              <a:rPr lang="en-US" b="1" dirty="0"/>
              <a:t>Social factors and peer influence</a:t>
            </a:r>
          </a:p>
          <a:p>
            <a:r>
              <a:rPr lang="en-US" dirty="0"/>
              <a:t>Teens often compare themselves to their peers. They may also discuss body dissatisfaction with friends, which reinforces negative attitudes. </a:t>
            </a:r>
          </a:p>
          <a:p>
            <a:r>
              <a:rPr lang="en-US" dirty="0"/>
              <a:t>Even if your home environment promotes body positivity, your teenager may be feeling negative peer influences at school or extracurricular activities. If you are noticing a pattern in your child’s group of friends, consider talking to other parents about how you can help reinforce body positivity at this stage in your teens’ lives.</a:t>
            </a:r>
          </a:p>
          <a:p>
            <a:endParaRPr lang="en-US" sz="2000" dirty="0"/>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50</a:t>
            </a:fld>
            <a:endParaRPr lang="en-US" dirty="0"/>
          </a:p>
        </p:txBody>
      </p:sp>
    </p:spTree>
    <p:extLst>
      <p:ext uri="{BB962C8B-B14F-4D97-AF65-F5344CB8AC3E}">
        <p14:creationId xmlns:p14="http://schemas.microsoft.com/office/powerpoint/2010/main" val="28750715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597310" y="228600"/>
            <a:ext cx="7949381" cy="1069848"/>
          </a:xfrm>
        </p:spPr>
        <p:txBody>
          <a:bodyPr/>
          <a:lstStyle/>
          <a:p>
            <a:r>
              <a:rPr lang="en-US" dirty="0"/>
              <a:t>Psychological Dimensions of Puberty: Body Image </a:t>
            </a:r>
            <a:r>
              <a:rPr lang="en-US" sz="1600" dirty="0"/>
              <a:t>3</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60888" y="1417320"/>
            <a:ext cx="8222225" cy="5071970"/>
          </a:xfrm>
        </p:spPr>
        <p:txBody>
          <a:bodyPr>
            <a:normAutofit/>
          </a:bodyPr>
          <a:lstStyle/>
          <a:p>
            <a:r>
              <a:rPr lang="en-US" b="1" dirty="0"/>
              <a:t>The effects of a negative body image</a:t>
            </a:r>
          </a:p>
          <a:p>
            <a:r>
              <a:rPr lang="en-US" dirty="0"/>
              <a:t>Poor body image has a variety of psychological effects. Teens with a negative view of their bodies often experience:</a:t>
            </a:r>
          </a:p>
          <a:p>
            <a:pPr>
              <a:buFont typeface="Arial" panose="020B0604020202020204" pitchFamily="34" charset="0"/>
              <a:buChar char="•"/>
            </a:pPr>
            <a:r>
              <a:rPr lang="en-US" dirty="0"/>
              <a:t>Low self-esteem;</a:t>
            </a:r>
          </a:p>
          <a:p>
            <a:pPr>
              <a:buFont typeface="Arial" panose="020B0604020202020204" pitchFamily="34" charset="0"/>
              <a:buChar char="•"/>
            </a:pPr>
            <a:r>
              <a:rPr lang="en-US" dirty="0"/>
              <a:t>Low self-confidence;</a:t>
            </a:r>
          </a:p>
          <a:p>
            <a:pPr>
              <a:buFont typeface="Arial" panose="020B0604020202020204" pitchFamily="34" charset="0"/>
              <a:buChar char="•"/>
            </a:pPr>
            <a:r>
              <a:rPr lang="en-US" dirty="0"/>
              <a:t>Preoccupation with appearance and weight;</a:t>
            </a:r>
          </a:p>
          <a:p>
            <a:pPr>
              <a:buFont typeface="Arial" panose="020B0604020202020204" pitchFamily="34" charset="0"/>
              <a:buChar char="•"/>
            </a:pPr>
            <a:r>
              <a:rPr lang="en-US" dirty="0"/>
              <a:t>Negative thought patterns;</a:t>
            </a:r>
          </a:p>
          <a:p>
            <a:pPr>
              <a:buFont typeface="Arial" panose="020B0604020202020204" pitchFamily="34" charset="0"/>
              <a:buChar char="•"/>
            </a:pPr>
            <a:r>
              <a:rPr lang="en-US" dirty="0"/>
              <a:t>Unhealthy eating or exercise habits;</a:t>
            </a:r>
          </a:p>
          <a:p>
            <a:pPr>
              <a:buFont typeface="Arial" panose="020B0604020202020204" pitchFamily="34" charset="0"/>
              <a:buChar char="•"/>
            </a:pPr>
            <a:r>
              <a:rPr lang="en-US" dirty="0"/>
              <a:t>Depression, anxiety and other mental health disorders;</a:t>
            </a:r>
          </a:p>
          <a:p>
            <a:pPr>
              <a:buFont typeface="Arial" panose="020B0604020202020204" pitchFamily="34" charset="0"/>
              <a:buChar char="•"/>
            </a:pPr>
            <a:r>
              <a:rPr lang="en-US" dirty="0"/>
              <a:t>Eating disorders or disordered eating habits;</a:t>
            </a:r>
          </a:p>
          <a:p>
            <a:pPr>
              <a:buFont typeface="Arial" panose="020B0604020202020204" pitchFamily="34" charset="0"/>
              <a:buChar char="•"/>
            </a:pPr>
            <a:r>
              <a:rPr lang="en-US" dirty="0"/>
              <a:t>Substance abuse.</a:t>
            </a:r>
          </a:p>
          <a:p>
            <a:endParaRPr lang="en-US" sz="2000" dirty="0"/>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51</a:t>
            </a:fld>
            <a:endParaRPr lang="en-US" dirty="0"/>
          </a:p>
        </p:txBody>
      </p:sp>
    </p:spTree>
    <p:extLst>
      <p:ext uri="{BB962C8B-B14F-4D97-AF65-F5344CB8AC3E}">
        <p14:creationId xmlns:p14="http://schemas.microsoft.com/office/powerpoint/2010/main" val="20176734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597310" y="228600"/>
            <a:ext cx="7949381" cy="1069848"/>
          </a:xfrm>
        </p:spPr>
        <p:txBody>
          <a:bodyPr/>
          <a:lstStyle/>
          <a:p>
            <a:r>
              <a:rPr lang="en-US" dirty="0"/>
              <a:t>Psychological Dimensions of Puberty: Hormones and Behavior </a:t>
            </a:r>
            <a:r>
              <a:rPr lang="en-US" sz="1600" dirty="0"/>
              <a:t>1</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60888" y="1417320"/>
            <a:ext cx="8222225" cy="5071970"/>
          </a:xfrm>
        </p:spPr>
        <p:txBody>
          <a:bodyPr>
            <a:normAutofit/>
          </a:bodyPr>
          <a:lstStyle/>
          <a:p>
            <a:pPr>
              <a:spcBef>
                <a:spcPts val="2400"/>
              </a:spcBef>
              <a:spcAft>
                <a:spcPts val="0"/>
              </a:spcAft>
            </a:pPr>
            <a:r>
              <a:rPr lang="en-US" sz="2800" dirty="0"/>
              <a:t>Hormonal factors are thought to account for at least part of the increase in negative and variable emotions that characterize adolescents. </a:t>
            </a:r>
          </a:p>
          <a:p>
            <a:pPr marL="342900" indent="-342900">
              <a:spcBef>
                <a:spcPts val="576"/>
              </a:spcBef>
              <a:spcAft>
                <a:spcPts val="0"/>
              </a:spcAft>
              <a:buFont typeface="Arial" panose="020B0604020202020204" pitchFamily="34" charset="0"/>
              <a:buChar char="•"/>
            </a:pPr>
            <a:r>
              <a:rPr lang="en-US" sz="2400" dirty="0"/>
              <a:t>In boys, higher levels of androgens are associated with violence and acting-out problems.</a:t>
            </a:r>
          </a:p>
          <a:p>
            <a:pPr marL="342900" indent="-342900">
              <a:spcBef>
                <a:spcPts val="576"/>
              </a:spcBef>
              <a:spcAft>
                <a:spcPts val="0"/>
              </a:spcAft>
              <a:buFont typeface="Arial" panose="020B0604020202020204" pitchFamily="34" charset="0"/>
              <a:buChar char="•"/>
            </a:pPr>
            <a:r>
              <a:rPr lang="en-US" sz="2400" dirty="0"/>
              <a:t>There is also some indication that increased estrogen levels are linked to depression in adolescent girls.</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52</a:t>
            </a:fld>
            <a:endParaRPr lang="en-US" dirty="0"/>
          </a:p>
        </p:txBody>
      </p:sp>
    </p:spTree>
    <p:extLst>
      <p:ext uri="{BB962C8B-B14F-4D97-AF65-F5344CB8AC3E}">
        <p14:creationId xmlns:p14="http://schemas.microsoft.com/office/powerpoint/2010/main" val="2401716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597310" y="228600"/>
            <a:ext cx="7949381" cy="1069848"/>
          </a:xfrm>
        </p:spPr>
        <p:txBody>
          <a:bodyPr/>
          <a:lstStyle/>
          <a:p>
            <a:r>
              <a:rPr lang="en-US" dirty="0"/>
              <a:t>Psychological Dimensions of Puberty: Hormones and Behavior </a:t>
            </a:r>
            <a:r>
              <a:rPr lang="en-US" sz="1600" dirty="0"/>
              <a:t>2</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60888" y="1417320"/>
            <a:ext cx="8222225" cy="5071970"/>
          </a:xfrm>
        </p:spPr>
        <p:txBody>
          <a:bodyPr>
            <a:normAutofit/>
          </a:bodyPr>
          <a:lstStyle/>
          <a:p>
            <a:pPr>
              <a:spcBef>
                <a:spcPts val="2400"/>
              </a:spcBef>
              <a:spcAft>
                <a:spcPts val="0"/>
              </a:spcAft>
            </a:pPr>
            <a:r>
              <a:rPr lang="en-US" sz="2800" dirty="0"/>
              <a:t>Hormonal factors alone are not responsible for adolescent depression or risk-taking behavior.</a:t>
            </a:r>
          </a:p>
          <a:p>
            <a:pPr>
              <a:spcBef>
                <a:spcPts val="2400"/>
              </a:spcBef>
              <a:spcAft>
                <a:spcPts val="0"/>
              </a:spcAft>
            </a:pPr>
            <a:r>
              <a:rPr lang="en-US" sz="2800" dirty="0"/>
              <a:t>Many environmental factors influence hormonal activity:</a:t>
            </a:r>
          </a:p>
          <a:p>
            <a:pPr marL="342900" indent="-342900">
              <a:spcBef>
                <a:spcPts val="576"/>
              </a:spcBef>
              <a:spcAft>
                <a:spcPts val="0"/>
              </a:spcAft>
              <a:buFont typeface="Arial" panose="020B0604020202020204" pitchFamily="34" charset="0"/>
              <a:buChar char="•"/>
            </a:pPr>
            <a:r>
              <a:rPr lang="en-US" sz="2400" dirty="0"/>
              <a:t>Parent–adolescent relationships.</a:t>
            </a:r>
          </a:p>
          <a:p>
            <a:pPr marL="342900" indent="-342900">
              <a:spcBef>
                <a:spcPts val="576"/>
              </a:spcBef>
              <a:spcAft>
                <a:spcPts val="0"/>
              </a:spcAft>
              <a:buFont typeface="Arial" panose="020B0604020202020204" pitchFamily="34" charset="0"/>
              <a:buChar char="•"/>
            </a:pPr>
            <a:r>
              <a:rPr lang="en-US" sz="2400" dirty="0"/>
              <a:t>Stress.</a:t>
            </a:r>
          </a:p>
          <a:p>
            <a:pPr marL="342900" indent="-342900">
              <a:spcBef>
                <a:spcPts val="576"/>
              </a:spcBef>
              <a:spcAft>
                <a:spcPts val="0"/>
              </a:spcAft>
              <a:buFont typeface="Arial" panose="020B0604020202020204" pitchFamily="34" charset="0"/>
              <a:buChar char="•"/>
            </a:pPr>
            <a:r>
              <a:rPr lang="en-US" sz="2400" dirty="0"/>
              <a:t>Eating patterns.</a:t>
            </a:r>
          </a:p>
          <a:p>
            <a:pPr marL="342900" indent="-342900">
              <a:spcBef>
                <a:spcPts val="576"/>
              </a:spcBef>
              <a:spcAft>
                <a:spcPts val="0"/>
              </a:spcAft>
              <a:buFont typeface="Arial" panose="020B0604020202020204" pitchFamily="34" charset="0"/>
              <a:buChar char="•"/>
            </a:pPr>
            <a:r>
              <a:rPr lang="en-US" sz="2400" dirty="0"/>
              <a:t>Sexual activity.</a:t>
            </a:r>
          </a:p>
          <a:p>
            <a:pPr marL="342900" indent="-342900">
              <a:spcBef>
                <a:spcPts val="576"/>
              </a:spcBef>
              <a:spcAft>
                <a:spcPts val="0"/>
              </a:spcAft>
              <a:buFont typeface="Arial" panose="020B0604020202020204" pitchFamily="34" charset="0"/>
              <a:buChar char="•"/>
            </a:pPr>
            <a:r>
              <a:rPr lang="en-US" sz="2400" dirty="0"/>
              <a:t>Depression.</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53</a:t>
            </a:fld>
            <a:endParaRPr lang="en-US" dirty="0"/>
          </a:p>
        </p:txBody>
      </p:sp>
    </p:spTree>
    <p:extLst>
      <p:ext uri="{BB962C8B-B14F-4D97-AF65-F5344CB8AC3E}">
        <p14:creationId xmlns:p14="http://schemas.microsoft.com/office/powerpoint/2010/main" val="40120507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597310" y="228600"/>
            <a:ext cx="7949381" cy="1069848"/>
          </a:xfrm>
        </p:spPr>
        <p:txBody>
          <a:bodyPr/>
          <a:lstStyle/>
          <a:p>
            <a:r>
              <a:rPr lang="en-US" dirty="0"/>
              <a:t>Psychological Dimensions of Puberty: Early and Late Maturation</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60888" y="1417320"/>
            <a:ext cx="8222225" cy="5071970"/>
          </a:xfrm>
        </p:spPr>
        <p:txBody>
          <a:bodyPr>
            <a:normAutofit/>
          </a:bodyPr>
          <a:lstStyle/>
          <a:p>
            <a:pPr>
              <a:spcBef>
                <a:spcPts val="2400"/>
              </a:spcBef>
              <a:spcAft>
                <a:spcPts val="0"/>
              </a:spcAft>
            </a:pPr>
            <a:r>
              <a:rPr lang="en-US" sz="2800" dirty="0"/>
              <a:t>When adolescents mature earlier or later than their peers, they often perceive themselves differently.</a:t>
            </a:r>
          </a:p>
          <a:p>
            <a:pPr marL="342900" indent="-342900">
              <a:spcBef>
                <a:spcPts val="576"/>
              </a:spcBef>
              <a:spcAft>
                <a:spcPts val="0"/>
              </a:spcAft>
              <a:buFont typeface="Arial" panose="020B0604020202020204" pitchFamily="34" charset="0"/>
              <a:buChar char="•"/>
            </a:pPr>
            <a:r>
              <a:rPr lang="en-US" sz="2400" dirty="0"/>
              <a:t>Early maturation in girls increases girls’ vulnerability to a number of problems, including substance use, depression, eating disorders, antisocial behavior, and earlier sexual experiences.</a:t>
            </a:r>
          </a:p>
          <a:p>
            <a:pPr marL="342900" indent="-342900">
              <a:spcBef>
                <a:spcPts val="576"/>
              </a:spcBef>
              <a:spcAft>
                <a:spcPts val="0"/>
              </a:spcAft>
              <a:buFont typeface="Arial" panose="020B0604020202020204" pitchFamily="34" charset="0"/>
              <a:buChar char="•"/>
            </a:pPr>
            <a:r>
              <a:rPr lang="en-US" sz="2400" dirty="0"/>
              <a:t>Early maturation often has more favorable outcomes in adolescence for boys, especially in early adolescence.</a:t>
            </a:r>
          </a:p>
          <a:p>
            <a:pPr marL="342900" indent="-342900">
              <a:spcBef>
                <a:spcPts val="576"/>
              </a:spcBef>
              <a:spcAft>
                <a:spcPts val="0"/>
              </a:spcAft>
              <a:buFont typeface="Arial" panose="020B0604020202020204" pitchFamily="34" charset="0"/>
              <a:buChar char="•"/>
            </a:pPr>
            <a:r>
              <a:rPr lang="en-US" sz="2400" dirty="0"/>
              <a:t>Later in life, however, boys’ late maturation may be more favorable, especially in terms of identity and career development.</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54</a:t>
            </a:fld>
            <a:endParaRPr lang="en-US" dirty="0"/>
          </a:p>
        </p:txBody>
      </p:sp>
    </p:spTree>
    <p:extLst>
      <p:ext uri="{BB962C8B-B14F-4D97-AF65-F5344CB8AC3E}">
        <p14:creationId xmlns:p14="http://schemas.microsoft.com/office/powerpoint/2010/main" val="5774170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60888" y="228600"/>
            <a:ext cx="8222225" cy="1069848"/>
          </a:xfrm>
        </p:spPr>
        <p:txBody>
          <a:bodyPr/>
          <a:lstStyle/>
          <a:p>
            <a:r>
              <a:rPr lang="en-US" dirty="0"/>
              <a:t>Adolescence: A Critical Juncture in Health </a:t>
            </a:r>
            <a:r>
              <a:rPr lang="en-US" sz="1600" dirty="0"/>
              <a:t>1</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60888" y="1417320"/>
            <a:ext cx="8222225" cy="5071970"/>
          </a:xfrm>
        </p:spPr>
        <p:txBody>
          <a:bodyPr>
            <a:normAutofit/>
          </a:bodyPr>
          <a:lstStyle/>
          <a:p>
            <a:pPr>
              <a:spcBef>
                <a:spcPts val="2400"/>
              </a:spcBef>
              <a:spcAft>
                <a:spcPts val="0"/>
              </a:spcAft>
            </a:pPr>
            <a:r>
              <a:rPr lang="en-US" sz="2800" dirty="0"/>
              <a:t>Adolescence is a critical juncture in the adoption of behaviors that are relevant to health.</a:t>
            </a:r>
          </a:p>
          <a:p>
            <a:pPr>
              <a:spcBef>
                <a:spcPts val="2400"/>
              </a:spcBef>
              <a:spcAft>
                <a:spcPts val="0"/>
              </a:spcAft>
            </a:pPr>
            <a:r>
              <a:rPr lang="en-US" sz="2800" dirty="0"/>
              <a:t>A recent concern is the impact of the COVID-19 pandemic on adolescent health.</a:t>
            </a:r>
          </a:p>
          <a:p>
            <a:pPr marL="342900" indent="-342900">
              <a:spcBef>
                <a:spcPts val="576"/>
              </a:spcBef>
              <a:spcAft>
                <a:spcPts val="0"/>
              </a:spcAft>
              <a:buFont typeface="Arial" panose="020B0604020202020204" pitchFamily="34" charset="0"/>
              <a:buChar char="•"/>
            </a:pPr>
            <a:r>
              <a:rPr lang="en-US" sz="2400" dirty="0"/>
              <a:t>Parents were less likely to take children to physicians and emergency departments after the pandemic began.</a:t>
            </a:r>
          </a:p>
          <a:p>
            <a:pPr marL="342900" indent="-342900">
              <a:spcBef>
                <a:spcPts val="576"/>
              </a:spcBef>
              <a:spcAft>
                <a:spcPts val="0"/>
              </a:spcAft>
              <a:buFont typeface="Arial" panose="020B0604020202020204" pitchFamily="34" charset="0"/>
              <a:buChar char="•"/>
            </a:pPr>
            <a:r>
              <a:rPr lang="en-US" sz="2400" dirty="0"/>
              <a:t>The pandemic was associated with increased mental health issues in youth.</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55</a:t>
            </a:fld>
            <a:endParaRPr lang="en-US" dirty="0"/>
          </a:p>
        </p:txBody>
      </p:sp>
    </p:spTree>
    <p:extLst>
      <p:ext uri="{BB962C8B-B14F-4D97-AF65-F5344CB8AC3E}">
        <p14:creationId xmlns:p14="http://schemas.microsoft.com/office/powerpoint/2010/main" val="31566703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60888" y="228600"/>
            <a:ext cx="8222225" cy="1069848"/>
          </a:xfrm>
        </p:spPr>
        <p:txBody>
          <a:bodyPr/>
          <a:lstStyle/>
          <a:p>
            <a:r>
              <a:rPr lang="en-US" dirty="0"/>
              <a:t>Adolescence: A Critical Juncture in Health </a:t>
            </a:r>
            <a:r>
              <a:rPr lang="en-US" sz="1600" dirty="0"/>
              <a:t>2</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60888" y="1417320"/>
            <a:ext cx="8222225" cy="5071970"/>
          </a:xfrm>
        </p:spPr>
        <p:txBody>
          <a:bodyPr>
            <a:normAutofit/>
          </a:bodyPr>
          <a:lstStyle/>
          <a:p>
            <a:pPr>
              <a:spcBef>
                <a:spcPts val="2400"/>
              </a:spcBef>
              <a:spcAft>
                <a:spcPts val="0"/>
              </a:spcAft>
            </a:pPr>
            <a:r>
              <a:rPr lang="en-US" sz="2800" dirty="0"/>
              <a:t>Why might adolescents develop poor health habits?</a:t>
            </a:r>
          </a:p>
          <a:p>
            <a:pPr marL="342900" indent="-342900">
              <a:spcBef>
                <a:spcPts val="576"/>
              </a:spcBef>
              <a:spcAft>
                <a:spcPts val="0"/>
              </a:spcAft>
              <a:buFont typeface="Arial" panose="020B0604020202020204" pitchFamily="34" charset="0"/>
              <a:buChar char="•"/>
            </a:pPr>
            <a:r>
              <a:rPr lang="en-US" sz="2400" dirty="0"/>
              <a:t>In adolescence, many individuals reach a level of health, strength, and energy that they will never match during the remainder of their lives.</a:t>
            </a:r>
          </a:p>
          <a:p>
            <a:pPr>
              <a:spcBef>
                <a:spcPts val="2400"/>
              </a:spcBef>
              <a:spcAft>
                <a:spcPts val="0"/>
              </a:spcAft>
            </a:pPr>
            <a:r>
              <a:rPr lang="en-US" sz="2800" dirty="0"/>
              <a:t>Experts recognize that health depends on adolescent behavior and propose two goals:</a:t>
            </a:r>
          </a:p>
          <a:p>
            <a:pPr marL="342900" indent="-342900">
              <a:spcBef>
                <a:spcPts val="576"/>
              </a:spcBef>
              <a:spcAft>
                <a:spcPts val="0"/>
              </a:spcAft>
              <a:buFont typeface="Arial" panose="020B0604020202020204" pitchFamily="34" charset="0"/>
              <a:buChar char="•"/>
            </a:pPr>
            <a:r>
              <a:rPr lang="en-US" sz="2400" dirty="0"/>
              <a:t>Reduce health-compromising behaviors: drug abuse, violence, unprotected sexual intercourse, and dangerous driving.</a:t>
            </a:r>
          </a:p>
          <a:p>
            <a:pPr marL="342900" indent="-342900">
              <a:spcBef>
                <a:spcPts val="576"/>
              </a:spcBef>
              <a:spcAft>
                <a:spcPts val="0"/>
              </a:spcAft>
              <a:buFont typeface="Arial" panose="020B0604020202020204" pitchFamily="34" charset="0"/>
              <a:buChar char="•"/>
            </a:pPr>
            <a:r>
              <a:rPr lang="en-US" sz="2400" dirty="0"/>
              <a:t>Increase health-enhancing behaviors: exercising, eating nutritiously, wearing seat belts, and getting adequate sleep.</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56</a:t>
            </a:fld>
            <a:endParaRPr lang="en-US" dirty="0"/>
          </a:p>
        </p:txBody>
      </p:sp>
    </p:spTree>
    <p:extLst>
      <p:ext uri="{BB962C8B-B14F-4D97-AF65-F5344CB8AC3E}">
        <p14:creationId xmlns:p14="http://schemas.microsoft.com/office/powerpoint/2010/main" val="7332038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60888" y="228600"/>
            <a:ext cx="8222225" cy="1069848"/>
          </a:xfrm>
        </p:spPr>
        <p:txBody>
          <a:bodyPr/>
          <a:lstStyle/>
          <a:p>
            <a:r>
              <a:rPr lang="en-US" dirty="0"/>
              <a:t>Adolescence: A Critical Juncture in Health </a:t>
            </a:r>
            <a:r>
              <a:rPr lang="en-US" sz="1600" dirty="0"/>
              <a:t>3</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60888" y="1417320"/>
            <a:ext cx="8222225" cy="5071970"/>
          </a:xfrm>
        </p:spPr>
        <p:txBody>
          <a:bodyPr>
            <a:normAutofit/>
          </a:bodyPr>
          <a:lstStyle/>
          <a:p>
            <a:pPr>
              <a:spcBef>
                <a:spcPts val="2400"/>
              </a:spcBef>
              <a:spcAft>
                <a:spcPts val="0"/>
              </a:spcAft>
            </a:pPr>
            <a:r>
              <a:rPr lang="en-US" sz="2800" dirty="0"/>
              <a:t>Increasing adolescents’ awareness of health risks doesn’t always work.</a:t>
            </a:r>
          </a:p>
          <a:p>
            <a:pPr marL="342900" indent="-342900">
              <a:spcBef>
                <a:spcPts val="576"/>
              </a:spcBef>
              <a:spcAft>
                <a:spcPts val="0"/>
              </a:spcAft>
              <a:buFont typeface="Arial" panose="020B0604020202020204" pitchFamily="34" charset="0"/>
              <a:buChar char="•"/>
            </a:pPr>
            <a:r>
              <a:rPr lang="en-US" sz="2400" dirty="0"/>
              <a:t>Effective intervention should focus on treating adolescents with respect and according them higher status.</a:t>
            </a:r>
          </a:p>
          <a:p>
            <a:pPr>
              <a:spcBef>
                <a:spcPts val="2400"/>
              </a:spcBef>
              <a:spcAft>
                <a:spcPts val="0"/>
              </a:spcAft>
            </a:pPr>
            <a:r>
              <a:rPr lang="en-US" sz="2800" dirty="0"/>
              <a:t>Disparities in health related to poverty and ethnicity: </a:t>
            </a:r>
          </a:p>
          <a:p>
            <a:pPr marL="342900" indent="-342900">
              <a:spcBef>
                <a:spcPts val="576"/>
              </a:spcBef>
              <a:spcAft>
                <a:spcPts val="0"/>
              </a:spcAft>
              <a:buFont typeface="Arial" panose="020B0604020202020204" pitchFamily="34" charset="0"/>
              <a:buChar char="•"/>
            </a:pPr>
            <a:r>
              <a:rPr lang="en-US" sz="2400" dirty="0"/>
              <a:t>homelessness, crime and violence, housing insecurity, hunger, malnutrition, lack of health insurance, compromised health and well-being of parents, racism, and discrimination.</a:t>
            </a:r>
          </a:p>
          <a:p>
            <a:pPr marL="342900" indent="-342900">
              <a:spcBef>
                <a:spcPts val="576"/>
              </a:spcBef>
              <a:spcAft>
                <a:spcPts val="0"/>
              </a:spcAft>
              <a:buFont typeface="Arial" panose="020B0604020202020204" pitchFamily="34" charset="0"/>
              <a:buChar char="•"/>
            </a:pPr>
            <a:r>
              <a:rPr lang="en-US" sz="2400" dirty="0"/>
              <a:t>Latinx adolescents were 8 times more likely and African American adolescents 5 times more likely to be hospitalized with COVID-19 than non-Latinx white counterparts.</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57</a:t>
            </a:fld>
            <a:endParaRPr lang="en-US" dirty="0"/>
          </a:p>
        </p:txBody>
      </p:sp>
    </p:spTree>
    <p:extLst>
      <p:ext uri="{BB962C8B-B14F-4D97-AF65-F5344CB8AC3E}">
        <p14:creationId xmlns:p14="http://schemas.microsoft.com/office/powerpoint/2010/main" val="5712082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60888" y="228600"/>
            <a:ext cx="8222225" cy="1069848"/>
          </a:xfrm>
        </p:spPr>
        <p:txBody>
          <a:bodyPr/>
          <a:lstStyle/>
          <a:p>
            <a:r>
              <a:rPr lang="en-US" dirty="0"/>
              <a:t>Risk-Factors</a:t>
            </a:r>
            <a:endParaRPr lang="en-US" sz="1600" dirty="0"/>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60888" y="1417320"/>
            <a:ext cx="8222225" cy="5071970"/>
          </a:xfrm>
        </p:spPr>
        <p:txBody>
          <a:bodyPr>
            <a:normAutofit/>
          </a:bodyPr>
          <a:lstStyle/>
          <a:p>
            <a:pPr>
              <a:spcBef>
                <a:spcPts val="2400"/>
              </a:spcBef>
              <a:spcAft>
                <a:spcPts val="0"/>
              </a:spcAft>
            </a:pPr>
            <a:r>
              <a:rPr lang="en-US" sz="2800" dirty="0"/>
              <a:t> The more risk factors adolescents are exposed to, the greater the potential impact on their mental health. </a:t>
            </a:r>
          </a:p>
          <a:p>
            <a:pPr>
              <a:spcBef>
                <a:spcPts val="2400"/>
              </a:spcBef>
              <a:spcAft>
                <a:spcPts val="0"/>
              </a:spcAft>
            </a:pPr>
            <a:r>
              <a:rPr lang="en-US" sz="2800" dirty="0"/>
              <a:t>Factors that can contribute to stress during adolescence include exposure to adversity, pressure to conform with peers and exploration of identity. </a:t>
            </a:r>
          </a:p>
          <a:p>
            <a:pPr>
              <a:spcBef>
                <a:spcPts val="2400"/>
              </a:spcBef>
              <a:spcAft>
                <a:spcPts val="0"/>
              </a:spcAft>
            </a:pPr>
            <a:endParaRPr lang="en-US" sz="2800" dirty="0"/>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58</a:t>
            </a:fld>
            <a:endParaRPr lang="en-US" dirty="0"/>
          </a:p>
        </p:txBody>
      </p:sp>
    </p:spTree>
    <p:extLst>
      <p:ext uri="{BB962C8B-B14F-4D97-AF65-F5344CB8AC3E}">
        <p14:creationId xmlns:p14="http://schemas.microsoft.com/office/powerpoint/2010/main" val="7815755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60888" y="228600"/>
            <a:ext cx="8222225" cy="1069848"/>
          </a:xfrm>
        </p:spPr>
        <p:txBody>
          <a:bodyPr/>
          <a:lstStyle/>
          <a:p>
            <a:r>
              <a:rPr lang="en-US" dirty="0"/>
              <a:t>Risk-Factors</a:t>
            </a:r>
            <a:endParaRPr lang="en-US" sz="1600" dirty="0"/>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60888" y="1417320"/>
            <a:ext cx="8222225" cy="5071970"/>
          </a:xfrm>
        </p:spPr>
        <p:txBody>
          <a:bodyPr>
            <a:normAutofit/>
          </a:bodyPr>
          <a:lstStyle/>
          <a:p>
            <a:pPr>
              <a:spcBef>
                <a:spcPts val="2400"/>
              </a:spcBef>
              <a:spcAft>
                <a:spcPts val="0"/>
              </a:spcAft>
            </a:pPr>
            <a:r>
              <a:rPr lang="en-US" sz="2800" dirty="0"/>
              <a:t>Media influence and gender norms can exacerbate the disparity between an adolescent’s lived reality and their perceptions or aspirations for the future. </a:t>
            </a:r>
          </a:p>
          <a:p>
            <a:pPr>
              <a:spcBef>
                <a:spcPts val="2400"/>
              </a:spcBef>
              <a:spcAft>
                <a:spcPts val="0"/>
              </a:spcAft>
            </a:pPr>
            <a:r>
              <a:rPr lang="en-US" sz="2800" dirty="0"/>
              <a:t>Other important determinants include the quality of their home life and relationships with peers. Violence (especially sexual violence and bullying), harsh parenting and severe and socioeconomic problems are recognized risks to mental health. </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59</a:t>
            </a:fld>
            <a:endParaRPr lang="en-US" dirty="0"/>
          </a:p>
        </p:txBody>
      </p:sp>
    </p:spTree>
    <p:extLst>
      <p:ext uri="{BB962C8B-B14F-4D97-AF65-F5344CB8AC3E}">
        <p14:creationId xmlns:p14="http://schemas.microsoft.com/office/powerpoint/2010/main" val="2370083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Puberty</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57200" y="1417320"/>
            <a:ext cx="8229600" cy="5043441"/>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sz="2400" dirty="0"/>
              <a:t>About leptin:</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sz="2400" dirty="0"/>
              <a:t>Leptin, a hormone produced by fat cells (adipocytes) in the body, has been suggested as one possible mediator of the timing of puberty. In research studies, animals deficient in leptin did not undergo puberty, but puberty began when leptin was administered to the animals. Further, girls with higher concentrations of the hormone leptin are known to have an increased percentage of body fat and an earlier onset of puberty than girls with lower levels of leptin. The concentration of leptin in the blood is known to increase just before puberty in both boys and girls.</a:t>
            </a:r>
          </a:p>
          <a:p>
            <a:pPr marL="0" marR="0" lvl="0" indent="0" algn="l" defTabSz="457200" rtl="0" eaLnBrk="1" fontAlgn="auto" latinLnBrk="0" hangingPunct="1">
              <a:lnSpc>
                <a:spcPct val="100000"/>
              </a:lnSpc>
              <a:spcBef>
                <a:spcPts val="2400"/>
              </a:spcBef>
              <a:spcAft>
                <a:spcPts val="0"/>
              </a:spcAft>
              <a:buClrTx/>
              <a:buSzTx/>
              <a:buFont typeface="Arial"/>
              <a:buNone/>
              <a:tabLst/>
              <a:defRPr/>
            </a:pPr>
            <a:endParaRPr kumimoji="0" lang="en-US" altLang="en-US" sz="28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6</a:t>
            </a:fld>
            <a:endParaRPr lang="en-US" dirty="0"/>
          </a:p>
        </p:txBody>
      </p:sp>
    </p:spTree>
    <p:extLst>
      <p:ext uri="{BB962C8B-B14F-4D97-AF65-F5344CB8AC3E}">
        <p14:creationId xmlns:p14="http://schemas.microsoft.com/office/powerpoint/2010/main" val="34898845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60888" y="228600"/>
            <a:ext cx="8222225" cy="1069848"/>
          </a:xfrm>
        </p:spPr>
        <p:txBody>
          <a:bodyPr/>
          <a:lstStyle/>
          <a:p>
            <a:r>
              <a:rPr lang="en-US" dirty="0"/>
              <a:t>Risk-Factors</a:t>
            </a:r>
            <a:endParaRPr lang="en-US" sz="1600" dirty="0"/>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60888" y="1417320"/>
            <a:ext cx="8222225" cy="5071970"/>
          </a:xfrm>
        </p:spPr>
        <p:txBody>
          <a:bodyPr>
            <a:normAutofit lnSpcReduction="10000"/>
          </a:bodyPr>
          <a:lstStyle/>
          <a:p>
            <a:pPr>
              <a:spcBef>
                <a:spcPts val="2400"/>
              </a:spcBef>
              <a:spcAft>
                <a:spcPts val="0"/>
              </a:spcAft>
            </a:pPr>
            <a:r>
              <a:rPr lang="en-US" sz="2800" dirty="0"/>
              <a:t>Some adolescents are at greater risk of mental health conditions due to their living conditions, stigma, discrimination or exclusion, or lack of access to quality support and services. </a:t>
            </a:r>
          </a:p>
          <a:p>
            <a:pPr>
              <a:spcBef>
                <a:spcPts val="2400"/>
              </a:spcBef>
              <a:spcAft>
                <a:spcPts val="0"/>
              </a:spcAft>
            </a:pPr>
            <a:r>
              <a:rPr lang="en-US" sz="2800" dirty="0"/>
              <a:t>These include adolescents living in humanitarian and fragile settings; adolescents with chronic illness, autism spectrum disorder, an intellectual disability or other neurological condition; pregnant adolescents, adolescent parents, or those in early or forced marriages; orphans; and adolescents from minority ethnic or sexual backgrounds or other discriminated groups.</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60</a:t>
            </a:fld>
            <a:endParaRPr lang="en-US" dirty="0"/>
          </a:p>
        </p:txBody>
      </p:sp>
    </p:spTree>
    <p:extLst>
      <p:ext uri="{BB962C8B-B14F-4D97-AF65-F5344CB8AC3E}">
        <p14:creationId xmlns:p14="http://schemas.microsoft.com/office/powerpoint/2010/main" val="27106659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60888" y="228600"/>
            <a:ext cx="8222225" cy="1069848"/>
          </a:xfrm>
        </p:spPr>
        <p:txBody>
          <a:bodyPr/>
          <a:lstStyle/>
          <a:p>
            <a:r>
              <a:rPr lang="en-US" dirty="0"/>
              <a:t>Risk-Taking Behavior </a:t>
            </a:r>
            <a:r>
              <a:rPr lang="en-US" sz="1600" dirty="0"/>
              <a:t>1</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60888" y="1417320"/>
            <a:ext cx="8222225" cy="5071970"/>
          </a:xfrm>
        </p:spPr>
        <p:txBody>
          <a:bodyPr>
            <a:normAutofit/>
          </a:bodyPr>
          <a:lstStyle/>
          <a:p>
            <a:pPr>
              <a:spcBef>
                <a:spcPts val="2400"/>
              </a:spcBef>
              <a:spcAft>
                <a:spcPts val="0"/>
              </a:spcAft>
            </a:pPr>
            <a:r>
              <a:rPr lang="en-US" sz="2800" dirty="0"/>
              <a:t>One type of health-compromising behavior that increases in adolescence is risk-taking.</a:t>
            </a:r>
          </a:p>
          <a:p>
            <a:pPr>
              <a:spcBef>
                <a:spcPts val="2400"/>
              </a:spcBef>
              <a:spcAft>
                <a:spcPts val="0"/>
              </a:spcAft>
            </a:pPr>
            <a:r>
              <a:rPr lang="en-US" sz="2800" dirty="0"/>
              <a:t>Researchers have found that the more resources there are in the community, such as youth activities and adults as role models, the less likely adolescents are to engage in such behavior.</a:t>
            </a:r>
          </a:p>
          <a:p>
            <a:pPr>
              <a:spcBef>
                <a:spcPts val="2400"/>
              </a:spcBef>
              <a:spcAft>
                <a:spcPts val="0"/>
              </a:spcAft>
            </a:pPr>
            <a:r>
              <a:rPr lang="en-US" sz="2800" dirty="0"/>
              <a:t>Parental monitoring and communication skills are linked to a lower level of adolescent risk-taking.</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61</a:t>
            </a:fld>
            <a:endParaRPr lang="en-US" dirty="0"/>
          </a:p>
        </p:txBody>
      </p:sp>
    </p:spTree>
    <p:extLst>
      <p:ext uri="{BB962C8B-B14F-4D97-AF65-F5344CB8AC3E}">
        <p14:creationId xmlns:p14="http://schemas.microsoft.com/office/powerpoint/2010/main" val="9259163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60888" y="228600"/>
            <a:ext cx="8222225" cy="1069848"/>
          </a:xfrm>
        </p:spPr>
        <p:txBody>
          <a:bodyPr/>
          <a:lstStyle/>
          <a:p>
            <a:r>
              <a:rPr lang="en-US" dirty="0"/>
              <a:t>Risk-Taking Behavior </a:t>
            </a:r>
            <a:r>
              <a:rPr lang="en-US" sz="1600" dirty="0"/>
              <a:t>2</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60888" y="1417320"/>
            <a:ext cx="8222224" cy="5071970"/>
          </a:xfrm>
        </p:spPr>
        <p:txBody>
          <a:bodyPr>
            <a:normAutofit/>
          </a:bodyPr>
          <a:lstStyle/>
          <a:p>
            <a:pPr>
              <a:spcBef>
                <a:spcPts val="2400"/>
              </a:spcBef>
              <a:spcAft>
                <a:spcPts val="0"/>
              </a:spcAft>
            </a:pPr>
            <a:r>
              <a:rPr lang="en-US" sz="2800" dirty="0"/>
              <a:t>Recently, neurobiological explanations of adolescent risk-taking have been proposed.</a:t>
            </a:r>
          </a:p>
          <a:p>
            <a:pPr marL="342900" indent="-342900">
              <a:spcBef>
                <a:spcPts val="576"/>
              </a:spcBef>
              <a:spcAft>
                <a:spcPts val="0"/>
              </a:spcAft>
              <a:buFont typeface="Arial" panose="020B0604020202020204" pitchFamily="34" charset="0"/>
              <a:buChar char="•"/>
            </a:pPr>
            <a:r>
              <a:rPr lang="en-US" sz="2400" dirty="0"/>
              <a:t>Later development of the prefrontal cortex combined with  the earlier maturity of the amygdala may explain the difficulty younger adolescents have in putting the brakes on their     risk-taking adventures.</a:t>
            </a:r>
          </a:p>
          <a:p>
            <a:pPr>
              <a:spcBef>
                <a:spcPts val="2400"/>
              </a:spcBef>
              <a:spcAft>
                <a:spcPts val="0"/>
              </a:spcAft>
            </a:pPr>
            <a:r>
              <a:rPr lang="en-US" sz="2800" dirty="0"/>
              <a:t>It is important for parents, teachers, mentors, and other responsible adults to effectively monitor adolescents’ behavior.</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62</a:t>
            </a:fld>
            <a:endParaRPr lang="en-US" dirty="0"/>
          </a:p>
        </p:txBody>
      </p:sp>
    </p:spTree>
    <p:extLst>
      <p:ext uri="{BB962C8B-B14F-4D97-AF65-F5344CB8AC3E}">
        <p14:creationId xmlns:p14="http://schemas.microsoft.com/office/powerpoint/2010/main" val="1112851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60888" y="228600"/>
            <a:ext cx="8222225" cy="1069848"/>
          </a:xfrm>
        </p:spPr>
        <p:txBody>
          <a:bodyPr/>
          <a:lstStyle/>
          <a:p>
            <a:r>
              <a:rPr lang="en-US" dirty="0"/>
              <a:t>Risk-Taking Behavior </a:t>
            </a:r>
            <a:r>
              <a:rPr lang="en-US" sz="1600" dirty="0"/>
              <a:t>2</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60888" y="1417320"/>
            <a:ext cx="8222224" cy="5071970"/>
          </a:xfrm>
        </p:spPr>
        <p:txBody>
          <a:bodyPr>
            <a:normAutofit/>
          </a:bodyPr>
          <a:lstStyle/>
          <a:p>
            <a:pPr>
              <a:spcBef>
                <a:spcPts val="2400"/>
              </a:spcBef>
              <a:spcAft>
                <a:spcPts val="0"/>
              </a:spcAft>
            </a:pPr>
            <a:r>
              <a:rPr lang="en-US" sz="2400" dirty="0"/>
              <a:t>Adolescents and young adults take more risks than any other age group (Steinberg, 2008). </a:t>
            </a:r>
          </a:p>
          <a:p>
            <a:pPr>
              <a:spcBef>
                <a:spcPts val="2400"/>
              </a:spcBef>
              <a:spcAft>
                <a:spcPts val="0"/>
              </a:spcAft>
            </a:pPr>
            <a:r>
              <a:rPr lang="en-US" sz="2400" dirty="0"/>
              <a:t>This risk-taking includes dangerous driving (e.g. texting), drug use, binge drinking, and risky </a:t>
            </a:r>
            <a:r>
              <a:rPr lang="en-US" sz="2400" dirty="0">
                <a:hlinkClick r:id="rId2" tooltip="Psychology Today looks at sexual"/>
              </a:rPr>
              <a:t>sexual</a:t>
            </a:r>
            <a:r>
              <a:rPr lang="en-US" sz="2400" dirty="0"/>
              <a:t> behavior. </a:t>
            </a:r>
          </a:p>
          <a:p>
            <a:pPr>
              <a:spcBef>
                <a:spcPts val="2400"/>
              </a:spcBef>
              <a:spcAft>
                <a:spcPts val="0"/>
              </a:spcAft>
            </a:pPr>
            <a:r>
              <a:rPr lang="en-US" sz="2400" dirty="0"/>
              <a:t>Despite educational efforts to provide teens with information about risky behavior, many adolescents continue to engage in risky behavior (</a:t>
            </a:r>
            <a:r>
              <a:rPr lang="en-US" sz="2400" dirty="0" err="1"/>
              <a:t>Kann</a:t>
            </a:r>
            <a:r>
              <a:rPr lang="en-US" sz="2400" dirty="0"/>
              <a:t>, et al., 2014).</a:t>
            </a:r>
            <a:endParaRPr lang="en-US" sz="2800" dirty="0"/>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63</a:t>
            </a:fld>
            <a:endParaRPr lang="en-US" dirty="0"/>
          </a:p>
        </p:txBody>
      </p:sp>
    </p:spTree>
    <p:extLst>
      <p:ext uri="{BB962C8B-B14F-4D97-AF65-F5344CB8AC3E}">
        <p14:creationId xmlns:p14="http://schemas.microsoft.com/office/powerpoint/2010/main" val="18244182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60888" y="228600"/>
            <a:ext cx="8222225" cy="1069848"/>
          </a:xfrm>
        </p:spPr>
        <p:txBody>
          <a:bodyPr/>
          <a:lstStyle/>
          <a:p>
            <a:r>
              <a:rPr lang="en-US" dirty="0"/>
              <a:t>Risk-Taking Behavior </a:t>
            </a:r>
            <a:r>
              <a:rPr lang="en-US" sz="1600" dirty="0"/>
              <a:t>2</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60888" y="1417320"/>
            <a:ext cx="8222224" cy="5071970"/>
          </a:xfrm>
        </p:spPr>
        <p:txBody>
          <a:bodyPr>
            <a:normAutofit/>
          </a:bodyPr>
          <a:lstStyle/>
          <a:p>
            <a:r>
              <a:rPr lang="en-US" sz="2400" dirty="0"/>
              <a:t>How do we explain the persistence of teens’ risky behavior, despite the large amount of money being spent on prevention programs? What can we do to reduce the danger?</a:t>
            </a:r>
          </a:p>
          <a:p>
            <a:r>
              <a:rPr lang="en-US" sz="2400" dirty="0"/>
              <a:t>People often believe that teens engage in risky behavior because they are not very good at evaluating risk. </a:t>
            </a:r>
          </a:p>
          <a:p>
            <a:r>
              <a:rPr lang="en-US" sz="2400" dirty="0"/>
              <a:t>But early research in this area demonstrated that adolescents are just as good as adults at evaluating risk across a broad range of risky behavior. </a:t>
            </a:r>
          </a:p>
          <a:p>
            <a:r>
              <a:rPr lang="en-US" sz="2400" dirty="0"/>
              <a:t>Teens know that the behaviors are risky, but they still engage in them. Why?</a:t>
            </a:r>
          </a:p>
          <a:p>
            <a:r>
              <a:rPr lang="en-US" sz="2400" dirty="0"/>
              <a:t>What do you think the reason is?</a:t>
            </a:r>
          </a:p>
          <a:p>
            <a:pPr>
              <a:spcBef>
                <a:spcPts val="2400"/>
              </a:spcBef>
              <a:spcAft>
                <a:spcPts val="0"/>
              </a:spcAft>
            </a:pPr>
            <a:endParaRPr lang="en-US" sz="2800" dirty="0"/>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64</a:t>
            </a:fld>
            <a:endParaRPr lang="en-US" dirty="0"/>
          </a:p>
        </p:txBody>
      </p:sp>
    </p:spTree>
    <p:extLst>
      <p:ext uri="{BB962C8B-B14F-4D97-AF65-F5344CB8AC3E}">
        <p14:creationId xmlns:p14="http://schemas.microsoft.com/office/powerpoint/2010/main" val="1367184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60888" y="228600"/>
            <a:ext cx="8222225" cy="1069848"/>
          </a:xfrm>
        </p:spPr>
        <p:txBody>
          <a:bodyPr/>
          <a:lstStyle/>
          <a:p>
            <a:r>
              <a:rPr lang="en-US" dirty="0"/>
              <a:t>Risk-Taking Behavior </a:t>
            </a:r>
            <a:r>
              <a:rPr lang="en-US" sz="1600" dirty="0"/>
              <a:t>2</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60888" y="1417320"/>
            <a:ext cx="8222224" cy="5071970"/>
          </a:xfrm>
        </p:spPr>
        <p:txBody>
          <a:bodyPr>
            <a:normAutofit/>
          </a:bodyPr>
          <a:lstStyle/>
          <a:p>
            <a:r>
              <a:rPr lang="en-US" sz="2400" dirty="0"/>
              <a:t>Research on peer relationships and brain development during the </a:t>
            </a:r>
            <a:r>
              <a:rPr lang="en-US" sz="2400" dirty="0">
                <a:hlinkClick r:id="rId2" tooltip="Psychology Today looks at adolescence"/>
              </a:rPr>
              <a:t>adolescence</a:t>
            </a:r>
            <a:r>
              <a:rPr lang="en-US" sz="2400" dirty="0"/>
              <a:t> period may provide an answer.</a:t>
            </a:r>
          </a:p>
          <a:p>
            <a:r>
              <a:rPr lang="en-US" sz="2400" dirty="0"/>
              <a:t>In recent years, there has been an increase in the availability of magnetic resonance imaging (MRI) and functional magnetic resonance imaging (fMRI). </a:t>
            </a:r>
          </a:p>
          <a:p>
            <a:r>
              <a:rPr lang="en-US" sz="2400" dirty="0"/>
              <a:t>Using these tools, researchers have found several changes in the brain during puberty that are important in explaining risky behavior.</a:t>
            </a:r>
          </a:p>
          <a:p>
            <a:pPr>
              <a:spcBef>
                <a:spcPts val="2400"/>
              </a:spcBef>
              <a:spcAft>
                <a:spcPts val="0"/>
              </a:spcAft>
            </a:pPr>
            <a:endParaRPr lang="en-US" sz="2800" dirty="0"/>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65</a:t>
            </a:fld>
            <a:endParaRPr lang="en-US" dirty="0"/>
          </a:p>
        </p:txBody>
      </p:sp>
    </p:spTree>
    <p:extLst>
      <p:ext uri="{BB962C8B-B14F-4D97-AF65-F5344CB8AC3E}">
        <p14:creationId xmlns:p14="http://schemas.microsoft.com/office/powerpoint/2010/main" val="30828337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60888" y="228600"/>
            <a:ext cx="8222225" cy="1069848"/>
          </a:xfrm>
        </p:spPr>
        <p:txBody>
          <a:bodyPr/>
          <a:lstStyle/>
          <a:p>
            <a:r>
              <a:rPr lang="en-US" dirty="0"/>
              <a:t>Risk-Taking Behavior </a:t>
            </a:r>
            <a:r>
              <a:rPr lang="en-US" sz="1600" dirty="0"/>
              <a:t>2</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60888" y="1417320"/>
            <a:ext cx="8222224" cy="5071970"/>
          </a:xfrm>
        </p:spPr>
        <p:txBody>
          <a:bodyPr>
            <a:normAutofit/>
          </a:bodyPr>
          <a:lstStyle/>
          <a:p>
            <a:pPr>
              <a:spcBef>
                <a:spcPts val="2400"/>
              </a:spcBef>
              <a:spcAft>
                <a:spcPts val="0"/>
              </a:spcAft>
            </a:pPr>
            <a:r>
              <a:rPr lang="en-US" sz="2400" dirty="0"/>
              <a:t>First, during the adolescence period, there is an increased interest in peer relationships, and susceptibility to peer influence increases during the early teen years and peaks at about age 14.</a:t>
            </a:r>
          </a:p>
          <a:p>
            <a:pPr>
              <a:spcBef>
                <a:spcPts val="2400"/>
              </a:spcBef>
              <a:spcAft>
                <a:spcPts val="0"/>
              </a:spcAft>
            </a:pPr>
            <a:r>
              <a:rPr lang="en-US" sz="2400" dirty="0"/>
              <a:t> Consistent with these readily observable changes in peer relationships, brain imaging studies have shown that several areas of the brain make adolescents more sensitive to the rewards of peer relationships than adults. </a:t>
            </a:r>
          </a:p>
          <a:p>
            <a:pPr>
              <a:spcBef>
                <a:spcPts val="2400"/>
              </a:spcBef>
              <a:spcAft>
                <a:spcPts val="0"/>
              </a:spcAft>
            </a:pPr>
            <a:r>
              <a:rPr lang="en-US" sz="2400" dirty="0"/>
              <a:t>This motivates teens to focus on their peers in </a:t>
            </a:r>
            <a:r>
              <a:rPr lang="en-US" sz="2400" dirty="0">
                <a:hlinkClick r:id="rId2" tooltip="Psychology Today looks at decision-making"/>
              </a:rPr>
              <a:t>decision-making</a:t>
            </a:r>
            <a:r>
              <a:rPr lang="en-US" sz="2400" dirty="0"/>
              <a:t> situations that involve risky behavior.</a:t>
            </a:r>
            <a:endParaRPr lang="en-US" sz="2800" dirty="0"/>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66</a:t>
            </a:fld>
            <a:endParaRPr lang="en-US" dirty="0"/>
          </a:p>
        </p:txBody>
      </p:sp>
    </p:spTree>
    <p:extLst>
      <p:ext uri="{BB962C8B-B14F-4D97-AF65-F5344CB8AC3E}">
        <p14:creationId xmlns:p14="http://schemas.microsoft.com/office/powerpoint/2010/main" val="29153959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60888" y="228600"/>
            <a:ext cx="8222225" cy="1069848"/>
          </a:xfrm>
        </p:spPr>
        <p:txBody>
          <a:bodyPr/>
          <a:lstStyle/>
          <a:p>
            <a:r>
              <a:rPr lang="en-US" dirty="0"/>
              <a:t>Risk-Taking Behavior </a:t>
            </a:r>
            <a:r>
              <a:rPr lang="en-US" sz="1600" dirty="0"/>
              <a:t>2</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60888" y="1417320"/>
            <a:ext cx="8222224" cy="5071970"/>
          </a:xfrm>
        </p:spPr>
        <p:txBody>
          <a:bodyPr>
            <a:normAutofit/>
          </a:bodyPr>
          <a:lstStyle/>
          <a:p>
            <a:pPr>
              <a:spcBef>
                <a:spcPts val="2400"/>
              </a:spcBef>
              <a:spcAft>
                <a:spcPts val="0"/>
              </a:spcAft>
            </a:pPr>
            <a:r>
              <a:rPr lang="en-US" sz="2400" dirty="0"/>
              <a:t>Second, adolescents are more distressed than adults when excluded by peers. </a:t>
            </a:r>
          </a:p>
          <a:p>
            <a:pPr>
              <a:spcBef>
                <a:spcPts val="2400"/>
              </a:spcBef>
              <a:spcAft>
                <a:spcPts val="0"/>
              </a:spcAft>
            </a:pPr>
            <a:r>
              <a:rPr lang="en-US" sz="2400" dirty="0"/>
              <a:t>A brain region known as the right ventrolateral prefrontal cortex (PFC) might be important in helping people cope with negative evaluations from peers by reducing distress. </a:t>
            </a:r>
          </a:p>
          <a:p>
            <a:pPr>
              <a:spcBef>
                <a:spcPts val="2400"/>
              </a:spcBef>
              <a:spcAft>
                <a:spcPts val="0"/>
              </a:spcAft>
            </a:pPr>
            <a:r>
              <a:rPr lang="en-US" sz="2400" dirty="0"/>
              <a:t>Research shows that this brain region is used more heavily by adults when being socially excluded than by adolescents. </a:t>
            </a:r>
          </a:p>
          <a:p>
            <a:pPr>
              <a:spcBef>
                <a:spcPts val="2400"/>
              </a:spcBef>
              <a:spcAft>
                <a:spcPts val="0"/>
              </a:spcAft>
            </a:pPr>
            <a:r>
              <a:rPr lang="en-US" sz="2400" dirty="0"/>
              <a:t>When teens do use this area of the brain during peer exclusion, they report lower levels of distress.</a:t>
            </a:r>
            <a:endParaRPr lang="en-US" sz="2800" dirty="0"/>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67</a:t>
            </a:fld>
            <a:endParaRPr lang="en-US" dirty="0"/>
          </a:p>
        </p:txBody>
      </p:sp>
    </p:spTree>
    <p:extLst>
      <p:ext uri="{BB962C8B-B14F-4D97-AF65-F5344CB8AC3E}">
        <p14:creationId xmlns:p14="http://schemas.microsoft.com/office/powerpoint/2010/main" val="19649518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60888" y="228600"/>
            <a:ext cx="8222225" cy="1069848"/>
          </a:xfrm>
        </p:spPr>
        <p:txBody>
          <a:bodyPr/>
          <a:lstStyle/>
          <a:p>
            <a:r>
              <a:rPr lang="en-US" dirty="0"/>
              <a:t>Risk-Taking Behavior </a:t>
            </a:r>
            <a:r>
              <a:rPr lang="en-US" sz="1600" dirty="0"/>
              <a:t>2</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60888" y="1417320"/>
            <a:ext cx="8222224" cy="5071970"/>
          </a:xfrm>
        </p:spPr>
        <p:txBody>
          <a:bodyPr>
            <a:normAutofit/>
          </a:bodyPr>
          <a:lstStyle/>
          <a:p>
            <a:pPr>
              <a:spcBef>
                <a:spcPts val="2400"/>
              </a:spcBef>
              <a:spcAft>
                <a:spcPts val="0"/>
              </a:spcAft>
            </a:pPr>
            <a:r>
              <a:rPr lang="en-US" sz="2400" dirty="0"/>
              <a:t>During the adolescent years, however, this brain region is still developing, so adolescents may not be as effective at controlling distress during peer social exclusion. </a:t>
            </a:r>
          </a:p>
          <a:p>
            <a:pPr>
              <a:spcBef>
                <a:spcPts val="2400"/>
              </a:spcBef>
              <a:spcAft>
                <a:spcPts val="0"/>
              </a:spcAft>
            </a:pPr>
            <a:r>
              <a:rPr lang="en-US" sz="2400" dirty="0"/>
              <a:t>This likely contributes to engaging in risky behaviors to prevent being excluded by their peers.</a:t>
            </a:r>
            <a:endParaRPr lang="en-US" sz="2800" dirty="0"/>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68</a:t>
            </a:fld>
            <a:endParaRPr lang="en-US" dirty="0"/>
          </a:p>
        </p:txBody>
      </p:sp>
    </p:spTree>
    <p:extLst>
      <p:ext uri="{BB962C8B-B14F-4D97-AF65-F5344CB8AC3E}">
        <p14:creationId xmlns:p14="http://schemas.microsoft.com/office/powerpoint/2010/main" val="24288656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60888" y="228600"/>
            <a:ext cx="8222225" cy="1069848"/>
          </a:xfrm>
        </p:spPr>
        <p:txBody>
          <a:bodyPr/>
          <a:lstStyle/>
          <a:p>
            <a:r>
              <a:rPr lang="en-US" dirty="0"/>
              <a:t>Risk-Taking Behavior </a:t>
            </a:r>
            <a:r>
              <a:rPr lang="en-US" sz="1600" dirty="0"/>
              <a:t>2</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60888" y="1417320"/>
            <a:ext cx="8222224" cy="5071970"/>
          </a:xfrm>
        </p:spPr>
        <p:txBody>
          <a:bodyPr>
            <a:normAutofit/>
          </a:bodyPr>
          <a:lstStyle/>
          <a:p>
            <a:pPr>
              <a:spcBef>
                <a:spcPts val="2400"/>
              </a:spcBef>
              <a:spcAft>
                <a:spcPts val="0"/>
              </a:spcAft>
            </a:pPr>
            <a:r>
              <a:rPr lang="en-US" sz="2400" dirty="0"/>
              <a:t>Third, another area of the brain, the lateral prefrontal cortex (PFC), is responsible for mature </a:t>
            </a:r>
            <a:r>
              <a:rPr lang="en-US" sz="2400" dirty="0">
                <a:hlinkClick r:id="rId2" tooltip="Psychology Today looks at self-regulation"/>
              </a:rPr>
              <a:t>self-regulation</a:t>
            </a:r>
            <a:r>
              <a:rPr lang="en-US" sz="2400" dirty="0"/>
              <a:t> and develops gradually over the adolescence period.</a:t>
            </a:r>
            <a:endParaRPr lang="en-US" sz="2800" dirty="0"/>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69</a:t>
            </a:fld>
            <a:endParaRPr lang="en-US" dirty="0"/>
          </a:p>
        </p:txBody>
      </p:sp>
    </p:spTree>
    <p:extLst>
      <p:ext uri="{BB962C8B-B14F-4D97-AF65-F5344CB8AC3E}">
        <p14:creationId xmlns:p14="http://schemas.microsoft.com/office/powerpoint/2010/main" val="2883205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Puberty</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57200" y="1417320"/>
            <a:ext cx="8229600" cy="5043441"/>
          </a:xfrm>
        </p:spPr>
        <p:txBody>
          <a:bodyPr>
            <a:normAutofit/>
          </a:bodyPr>
          <a:lstStyle/>
          <a:p>
            <a:r>
              <a:rPr lang="en-US" sz="2400" dirty="0"/>
              <a:t>Leptin’s main function is to help regulate the long-term balance between your body’s food intake and energy use (expenditure). Leptin helps inhibit (prevent) hunger and regulate energy balance so that your body doesn’t trigger a hunger response when it doesn’t need energy (calories).</a:t>
            </a:r>
          </a:p>
          <a:p>
            <a:r>
              <a:rPr lang="en-US" sz="2400" dirty="0"/>
              <a:t>Leptin mainly acts on your </a:t>
            </a:r>
            <a:r>
              <a:rPr lang="en-US" sz="2400" dirty="0">
                <a:hlinkClick r:id="rId2"/>
              </a:rPr>
              <a:t>brainstem</a:t>
            </a:r>
            <a:r>
              <a:rPr lang="en-US" sz="2400" dirty="0"/>
              <a:t> and hypothalamus to regulate hunger and energy balance, though you have leptin receptors in other areas of your body.</a:t>
            </a:r>
          </a:p>
          <a:p>
            <a:pPr marL="0" marR="0" lvl="0" indent="0" algn="l" defTabSz="457200" rtl="0" eaLnBrk="1" fontAlgn="auto" latinLnBrk="0" hangingPunct="1">
              <a:lnSpc>
                <a:spcPct val="100000"/>
              </a:lnSpc>
              <a:spcBef>
                <a:spcPts val="2400"/>
              </a:spcBef>
              <a:spcAft>
                <a:spcPts val="0"/>
              </a:spcAft>
              <a:buClrTx/>
              <a:buSzTx/>
              <a:buFont typeface="Arial"/>
              <a:buNone/>
              <a:tabLst/>
              <a:defRPr/>
            </a:pPr>
            <a:endParaRPr kumimoji="0" lang="en-US" altLang="en-US" sz="28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7</a:t>
            </a:fld>
            <a:endParaRPr lang="en-US" dirty="0"/>
          </a:p>
        </p:txBody>
      </p:sp>
    </p:spTree>
    <p:extLst>
      <p:ext uri="{BB962C8B-B14F-4D97-AF65-F5344CB8AC3E}">
        <p14:creationId xmlns:p14="http://schemas.microsoft.com/office/powerpoint/2010/main" val="2554313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60888" y="228600"/>
            <a:ext cx="8222225" cy="1069848"/>
          </a:xfrm>
        </p:spPr>
        <p:txBody>
          <a:bodyPr/>
          <a:lstStyle/>
          <a:p>
            <a:r>
              <a:rPr lang="en-US" dirty="0"/>
              <a:t>Risk-Taking Behavior </a:t>
            </a:r>
            <a:r>
              <a:rPr lang="en-US" sz="1600" dirty="0"/>
              <a:t>2</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60888" y="1417320"/>
            <a:ext cx="8222224" cy="5071970"/>
          </a:xfrm>
        </p:spPr>
        <p:txBody>
          <a:bodyPr>
            <a:normAutofit/>
          </a:bodyPr>
          <a:lstStyle/>
          <a:p>
            <a:pPr>
              <a:spcBef>
                <a:spcPts val="2400"/>
              </a:spcBef>
              <a:spcAft>
                <a:spcPts val="0"/>
              </a:spcAft>
            </a:pPr>
            <a:r>
              <a:rPr lang="en-US" sz="2400" dirty="0"/>
              <a:t>In one study, early adolescents, late adolescents, and adults behaved similarly on a computerized driving task when they were by themselves. </a:t>
            </a:r>
          </a:p>
          <a:p>
            <a:pPr>
              <a:spcBef>
                <a:spcPts val="2400"/>
              </a:spcBef>
              <a:spcAft>
                <a:spcPts val="0"/>
              </a:spcAft>
            </a:pPr>
            <a:r>
              <a:rPr lang="en-US" sz="2400" dirty="0"/>
              <a:t>However, when they were paired with two same-aged friends, clear differences emerged. </a:t>
            </a:r>
          </a:p>
          <a:p>
            <a:pPr>
              <a:spcBef>
                <a:spcPts val="2400"/>
              </a:spcBef>
              <a:spcAft>
                <a:spcPts val="0"/>
              </a:spcAft>
            </a:pPr>
            <a:r>
              <a:rPr lang="en-US" sz="2400" dirty="0"/>
              <a:t>Early adolescents were more likely to engage in risky driving when friends were present. </a:t>
            </a:r>
          </a:p>
          <a:p>
            <a:pPr>
              <a:spcBef>
                <a:spcPts val="2400"/>
              </a:spcBef>
              <a:spcAft>
                <a:spcPts val="0"/>
              </a:spcAft>
            </a:pPr>
            <a:r>
              <a:rPr lang="en-US" sz="2400" dirty="0"/>
              <a:t>Late adolescents were somewhat more risky in their driving when they were with friends. The presence of friends had no impact on adults’ driving.</a:t>
            </a:r>
            <a:endParaRPr lang="en-US" sz="2800" dirty="0"/>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70</a:t>
            </a:fld>
            <a:endParaRPr lang="en-US" dirty="0"/>
          </a:p>
        </p:txBody>
      </p:sp>
    </p:spTree>
    <p:extLst>
      <p:ext uri="{BB962C8B-B14F-4D97-AF65-F5344CB8AC3E}">
        <p14:creationId xmlns:p14="http://schemas.microsoft.com/office/powerpoint/2010/main" val="41219698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60888" y="228600"/>
            <a:ext cx="8222225" cy="1069848"/>
          </a:xfrm>
        </p:spPr>
        <p:txBody>
          <a:bodyPr/>
          <a:lstStyle/>
          <a:p>
            <a:r>
              <a:rPr lang="en-US" dirty="0"/>
              <a:t>Risk-Taking Behavior </a:t>
            </a:r>
            <a:r>
              <a:rPr lang="en-US" sz="1600" dirty="0"/>
              <a:t>2</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60888" y="1417320"/>
            <a:ext cx="8222224" cy="5071970"/>
          </a:xfrm>
        </p:spPr>
        <p:txBody>
          <a:bodyPr>
            <a:normAutofit/>
          </a:bodyPr>
          <a:lstStyle/>
          <a:p>
            <a:pPr>
              <a:spcBef>
                <a:spcPts val="2400"/>
              </a:spcBef>
              <a:spcAft>
                <a:spcPts val="0"/>
              </a:spcAft>
            </a:pPr>
            <a:r>
              <a:rPr lang="en-US" sz="2400" dirty="0"/>
              <a:t>Using the computerized driving task in conjunction with an fMRI, researchers found that, in contrast to adults, adolescents were more likely to engage in risky driving when they knew that their friends were observing them than when they were alone.</a:t>
            </a:r>
          </a:p>
          <a:p>
            <a:pPr>
              <a:spcBef>
                <a:spcPts val="2400"/>
              </a:spcBef>
              <a:spcAft>
                <a:spcPts val="0"/>
              </a:spcAft>
            </a:pPr>
            <a:r>
              <a:rPr lang="en-US" sz="2400" dirty="0"/>
              <a:t> The area of the brain that was used by the adults, the PFC, helps with decision-making and self-regulation in tasks such as driving.</a:t>
            </a:r>
          </a:p>
          <a:p>
            <a:pPr>
              <a:spcBef>
                <a:spcPts val="2400"/>
              </a:spcBef>
              <a:spcAft>
                <a:spcPts val="0"/>
              </a:spcAft>
            </a:pPr>
            <a:r>
              <a:rPr lang="en-US" sz="2400" dirty="0"/>
              <a:t>In contrast, adolescents used areas of the brain that are more closely associated with rewards when completing the driving task.</a:t>
            </a:r>
            <a:endParaRPr lang="en-US" sz="2800" dirty="0"/>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71</a:t>
            </a:fld>
            <a:endParaRPr lang="en-US" dirty="0"/>
          </a:p>
        </p:txBody>
      </p:sp>
    </p:spTree>
    <p:extLst>
      <p:ext uri="{BB962C8B-B14F-4D97-AF65-F5344CB8AC3E}">
        <p14:creationId xmlns:p14="http://schemas.microsoft.com/office/powerpoint/2010/main" val="14842187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60888" y="228600"/>
            <a:ext cx="8222225" cy="1069848"/>
          </a:xfrm>
        </p:spPr>
        <p:txBody>
          <a:bodyPr/>
          <a:lstStyle/>
          <a:p>
            <a:r>
              <a:rPr lang="en-US" dirty="0"/>
              <a:t>Risk-Taking Behavior </a:t>
            </a:r>
            <a:r>
              <a:rPr lang="en-US" sz="1600" dirty="0"/>
              <a:t>2</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60888" y="1417320"/>
            <a:ext cx="8222224" cy="5071970"/>
          </a:xfrm>
        </p:spPr>
        <p:txBody>
          <a:bodyPr>
            <a:normAutofit/>
          </a:bodyPr>
          <a:lstStyle/>
          <a:p>
            <a:pPr>
              <a:spcBef>
                <a:spcPts val="2400"/>
              </a:spcBef>
              <a:spcAft>
                <a:spcPts val="0"/>
              </a:spcAft>
            </a:pPr>
            <a:r>
              <a:rPr lang="en-US" sz="2800" dirty="0"/>
              <a:t>So, what does this mean?</a:t>
            </a:r>
            <a:r>
              <a:rPr lang="en-US" sz="2400" dirty="0"/>
              <a:t> </a:t>
            </a:r>
          </a:p>
          <a:p>
            <a:pPr>
              <a:spcBef>
                <a:spcPts val="2400"/>
              </a:spcBef>
              <a:spcAft>
                <a:spcPts val="0"/>
              </a:spcAft>
            </a:pPr>
            <a:r>
              <a:rPr lang="en-US" sz="2400" dirty="0"/>
              <a:t>We have changes in the brain during early adolescence that make teens more focused on the rewards of peers and being included in peer activities. </a:t>
            </a:r>
          </a:p>
          <a:p>
            <a:pPr>
              <a:spcBef>
                <a:spcPts val="2400"/>
              </a:spcBef>
              <a:spcAft>
                <a:spcPts val="0"/>
              </a:spcAft>
            </a:pPr>
            <a:r>
              <a:rPr lang="en-US" sz="2400" dirty="0"/>
              <a:t>This increased focus on peers occurs during a time when the PFC is not yet ready to assist in mature self-regulation. These factors provide a “perfect storm” of opportunities for risky behavior.</a:t>
            </a:r>
            <a:endParaRPr lang="en-US" sz="2800" dirty="0"/>
          </a:p>
          <a:p>
            <a:pPr>
              <a:spcBef>
                <a:spcPts val="2400"/>
              </a:spcBef>
              <a:spcAft>
                <a:spcPts val="0"/>
              </a:spcAft>
            </a:pPr>
            <a:endParaRPr lang="en-US" sz="2800" dirty="0"/>
          </a:p>
          <a:p>
            <a:pPr>
              <a:spcBef>
                <a:spcPts val="2400"/>
              </a:spcBef>
              <a:spcAft>
                <a:spcPts val="0"/>
              </a:spcAft>
            </a:pPr>
            <a:endParaRPr lang="en-US" sz="2800" dirty="0"/>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72</a:t>
            </a:fld>
            <a:endParaRPr lang="en-US" dirty="0"/>
          </a:p>
        </p:txBody>
      </p:sp>
    </p:spTree>
    <p:extLst>
      <p:ext uri="{BB962C8B-B14F-4D97-AF65-F5344CB8AC3E}">
        <p14:creationId xmlns:p14="http://schemas.microsoft.com/office/powerpoint/2010/main" val="30967441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60888" y="228600"/>
            <a:ext cx="8222225" cy="1069848"/>
          </a:xfrm>
        </p:spPr>
        <p:txBody>
          <a:bodyPr/>
          <a:lstStyle/>
          <a:p>
            <a:r>
              <a:rPr lang="en-US" dirty="0"/>
              <a:t>Health Services</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60888" y="1417320"/>
            <a:ext cx="8222224" cy="5071970"/>
          </a:xfrm>
        </p:spPr>
        <p:txBody>
          <a:bodyPr>
            <a:normAutofit/>
          </a:bodyPr>
          <a:lstStyle/>
          <a:p>
            <a:pPr>
              <a:spcBef>
                <a:spcPts val="2400"/>
              </a:spcBef>
              <a:spcAft>
                <a:spcPts val="0"/>
              </a:spcAft>
            </a:pPr>
            <a:r>
              <a:rPr lang="en-US" sz="2800" dirty="0"/>
              <a:t>Adolescents underutilize health care systems.</a:t>
            </a:r>
          </a:p>
          <a:p>
            <a:pPr marL="342900" indent="-342900">
              <a:spcBef>
                <a:spcPts val="576"/>
              </a:spcBef>
              <a:spcAft>
                <a:spcPts val="0"/>
              </a:spcAft>
              <a:buFont typeface="Arial" panose="020B0604020202020204" pitchFamily="34" charset="0"/>
              <a:buChar char="•"/>
            </a:pPr>
            <a:r>
              <a:rPr lang="en-US" sz="2400" dirty="0"/>
              <a:t>Many adolescents don’t believe providers can help them.</a:t>
            </a:r>
          </a:p>
          <a:p>
            <a:pPr marL="342900" indent="-342900">
              <a:spcBef>
                <a:spcPts val="576"/>
              </a:spcBef>
              <a:spcAft>
                <a:spcPts val="0"/>
              </a:spcAft>
              <a:buFont typeface="Arial" panose="020B0604020202020204" pitchFamily="34" charset="0"/>
              <a:buChar char="•"/>
            </a:pPr>
            <a:r>
              <a:rPr lang="en-US" sz="2400" dirty="0"/>
              <a:t>Professionals who want to provide better health care for adolescents may lack adequate training and/or time during a health care visit.</a:t>
            </a:r>
          </a:p>
          <a:p>
            <a:pPr marL="342900" indent="-342900">
              <a:spcBef>
                <a:spcPts val="576"/>
              </a:spcBef>
              <a:spcAft>
                <a:spcPts val="0"/>
              </a:spcAft>
              <a:buFont typeface="Arial" panose="020B0604020202020204" pitchFamily="34" charset="0"/>
              <a:buChar char="•"/>
            </a:pPr>
            <a:r>
              <a:rPr lang="en-US" sz="2400" dirty="0"/>
              <a:t>Of special concern is the low use of health services by high school adolescent males.</a:t>
            </a:r>
          </a:p>
          <a:p>
            <a:pPr marL="342900" indent="-342900">
              <a:spcBef>
                <a:spcPts val="576"/>
              </a:spcBef>
              <a:spcAft>
                <a:spcPts val="0"/>
              </a:spcAft>
              <a:buFont typeface="Arial" panose="020B0604020202020204" pitchFamily="34" charset="0"/>
              <a:buChar char="•"/>
            </a:pPr>
            <a:r>
              <a:rPr lang="en-US" sz="2400" dirty="0"/>
              <a:t>Among the chief barriers to better health care for adolescents are cost, poor organization and availability of health services, lack of confidentiality, and reluctance on the part of health care providers to communicate with adolescents about sensitive health issues.</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73</a:t>
            </a:fld>
            <a:endParaRPr lang="en-US" dirty="0"/>
          </a:p>
        </p:txBody>
      </p:sp>
    </p:spTree>
    <p:extLst>
      <p:ext uri="{BB962C8B-B14F-4D97-AF65-F5344CB8AC3E}">
        <p14:creationId xmlns:p14="http://schemas.microsoft.com/office/powerpoint/2010/main" val="18049771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60888" y="228600"/>
            <a:ext cx="8222225" cy="1069848"/>
          </a:xfrm>
        </p:spPr>
        <p:txBody>
          <a:bodyPr/>
          <a:lstStyle/>
          <a:p>
            <a:r>
              <a:rPr lang="en-US" dirty="0"/>
              <a:t>Leading Causes of Death</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60888" y="1417320"/>
            <a:ext cx="8222224" cy="5071970"/>
          </a:xfrm>
        </p:spPr>
        <p:txBody>
          <a:bodyPr>
            <a:normAutofit/>
          </a:bodyPr>
          <a:lstStyle/>
          <a:p>
            <a:pPr>
              <a:spcBef>
                <a:spcPts val="2400"/>
              </a:spcBef>
              <a:spcAft>
                <a:spcPts val="0"/>
              </a:spcAft>
            </a:pPr>
            <a:r>
              <a:rPr lang="en-US" sz="2800" dirty="0"/>
              <a:t>The three leading causes of death in adolescence are unintentional injuries, suicide, and homicide.</a:t>
            </a:r>
          </a:p>
          <a:p>
            <a:pPr>
              <a:spcBef>
                <a:spcPts val="2400"/>
              </a:spcBef>
              <a:spcAft>
                <a:spcPts val="0"/>
              </a:spcAft>
            </a:pPr>
            <a:r>
              <a:rPr lang="en-US" sz="2800" dirty="0"/>
              <a:t>Almost half of all deaths from 15 to 24 years of age   are due to unintentional injuries, the majority involving motor vehicle accidents.</a:t>
            </a:r>
          </a:p>
          <a:p>
            <a:pPr marL="342900" indent="-342900">
              <a:spcBef>
                <a:spcPts val="576"/>
              </a:spcBef>
              <a:spcAft>
                <a:spcPts val="0"/>
              </a:spcAft>
              <a:buFont typeface="Arial" panose="020B0604020202020204" pitchFamily="34" charset="0"/>
              <a:buChar char="•"/>
            </a:pPr>
            <a:r>
              <a:rPr lang="en-US" sz="2400" dirty="0"/>
              <a:t>In about 50% of motor vehicle fatalities involving adolescents, the driver has a blood alcohol level of 0.10% or higher.</a:t>
            </a:r>
          </a:p>
          <a:p>
            <a:pPr>
              <a:spcBef>
                <a:spcPts val="2400"/>
              </a:spcBef>
              <a:spcAft>
                <a:spcPts val="0"/>
              </a:spcAft>
            </a:pPr>
            <a:r>
              <a:rPr lang="en-US" sz="2800" dirty="0"/>
              <a:t>Suicide recently replaced homicide as the second-leading cause of death for adolescents.</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74</a:t>
            </a:fld>
            <a:endParaRPr lang="en-US" dirty="0"/>
          </a:p>
        </p:txBody>
      </p:sp>
    </p:spTree>
    <p:extLst>
      <p:ext uri="{BB962C8B-B14F-4D97-AF65-F5344CB8AC3E}">
        <p14:creationId xmlns:p14="http://schemas.microsoft.com/office/powerpoint/2010/main" val="1359342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5D96D-92A6-4E48-BBFD-808AD0F42220}"/>
              </a:ext>
            </a:extLst>
          </p:cNvPr>
          <p:cNvSpPr>
            <a:spLocks noGrp="1"/>
          </p:cNvSpPr>
          <p:nvPr>
            <p:ph type="title"/>
          </p:nvPr>
        </p:nvSpPr>
        <p:spPr>
          <a:xfrm>
            <a:off x="1661780" y="4468757"/>
            <a:ext cx="5820441" cy="1253617"/>
          </a:xfrm>
        </p:spPr>
        <p:txBody>
          <a:bodyPr/>
          <a:lstStyle/>
          <a:p>
            <a:pPr>
              <a:lnSpc>
                <a:spcPct val="100000"/>
              </a:lnSpc>
            </a:pPr>
            <a:r>
              <a:rPr kumimoji="0" lang="en-US" altLang="en-US" sz="2400" b="1" i="0" u="none" strike="noStrike" kern="1200" cap="none" spc="0" normalizeH="0" baseline="0" noProof="0" dirty="0">
                <a:ln>
                  <a:noFill/>
                </a:ln>
                <a:solidFill>
                  <a:srgbClr val="00629B"/>
                </a:solidFill>
                <a:effectLst/>
                <a:uLnTx/>
                <a:uFillTx/>
              </a:rPr>
              <a:t>FIGURE 8                                             </a:t>
            </a:r>
            <a:r>
              <a:rPr kumimoji="0" lang="en-US" altLang="en-US" sz="2400" b="1" i="0" u="none" strike="noStrike" kern="1200" cap="none" spc="0" normalizeH="0" baseline="0" noProof="0" dirty="0">
                <a:ln>
                  <a:noFill/>
                </a:ln>
                <a:solidFill>
                  <a:schemeClr val="tx1"/>
                </a:solidFill>
                <a:effectLst/>
                <a:uLnTx/>
                <a:uFillTx/>
              </a:rPr>
              <a:t>MORTALITY RATES OF U.S. ADOLESCENTS AND EMERGING ADULTS</a:t>
            </a:r>
            <a:endParaRPr lang="en-US" dirty="0">
              <a:solidFill>
                <a:schemeClr val="tx1"/>
              </a:solidFill>
            </a:endParaRPr>
          </a:p>
        </p:txBody>
      </p:sp>
      <p:pic>
        <p:nvPicPr>
          <p:cNvPr id="3" name="Picture 2" descr="Mortality rates of U.S. adolescents and emerging adults from the following causes: suicide, homicide, unintentional injury, and other.">
            <a:extLst>
              <a:ext uri="{FF2B5EF4-FFF2-40B4-BE49-F238E27FC236}">
                <a16:creationId xmlns:a16="http://schemas.microsoft.com/office/drawing/2014/main" id="{5CE7367D-BFF1-4F91-B51F-C61767B718ED}"/>
              </a:ext>
            </a:extLst>
          </p:cNvPr>
          <p:cNvPicPr>
            <a:picLocks noChangeAspect="1"/>
          </p:cNvPicPr>
          <p:nvPr/>
        </p:nvPicPr>
        <p:blipFill>
          <a:blip r:embed="rId3"/>
          <a:stretch>
            <a:fillRect/>
          </a:stretch>
        </p:blipFill>
        <p:spPr>
          <a:xfrm>
            <a:off x="3072417" y="1149357"/>
            <a:ext cx="4925995" cy="3273836"/>
          </a:xfrm>
          <a:prstGeom prst="rect">
            <a:avLst/>
          </a:prstGeom>
        </p:spPr>
      </p:pic>
      <p:sp>
        <p:nvSpPr>
          <p:cNvPr id="4" name="Text Placeholder 3">
            <a:extLst>
              <a:ext uri="{FF2B5EF4-FFF2-40B4-BE49-F238E27FC236}">
                <a16:creationId xmlns:a16="http://schemas.microsoft.com/office/drawing/2014/main" id="{18B35847-D4F2-420C-823E-28D3A36BCDD6}"/>
              </a:ext>
            </a:extLst>
          </p:cNvPr>
          <p:cNvSpPr>
            <a:spLocks noGrp="1"/>
          </p:cNvSpPr>
          <p:nvPr>
            <p:ph type="body" sz="quarter" idx="10"/>
          </p:nvPr>
        </p:nvSpPr>
        <p:spPr/>
        <p:txBody>
          <a:bodyPr/>
          <a:lstStyle/>
          <a:p>
            <a:r>
              <a:rPr lang="en-US" dirty="0">
                <a:hlinkClick r:id="rId4" action="ppaction://hlinksldjump"/>
              </a:rPr>
              <a:t>Access the text alternative for slide images.</a:t>
            </a:r>
            <a:endParaRPr lang="en-US" dirty="0"/>
          </a:p>
        </p:txBody>
      </p:sp>
      <p:sp>
        <p:nvSpPr>
          <p:cNvPr id="6" name="Slide Number Placeholder 5">
            <a:extLst>
              <a:ext uri="{FF2B5EF4-FFF2-40B4-BE49-F238E27FC236}">
                <a16:creationId xmlns:a16="http://schemas.microsoft.com/office/drawing/2014/main" id="{D0C35469-943C-4AA5-B88F-809E1475E61A}"/>
              </a:ext>
            </a:extLst>
          </p:cNvPr>
          <p:cNvSpPr>
            <a:spLocks noGrp="1"/>
          </p:cNvSpPr>
          <p:nvPr>
            <p:ph type="sldNum" sz="quarter" idx="12"/>
          </p:nvPr>
        </p:nvSpPr>
        <p:spPr/>
        <p:txBody>
          <a:bodyPr/>
          <a:lstStyle/>
          <a:p>
            <a:fld id="{68151E55-6873-49E2-B8D5-2F265E6F1973}" type="slidenum">
              <a:rPr lang="en-US" smtClean="0"/>
              <a:t>75</a:t>
            </a:fld>
            <a:endParaRPr lang="en-US" dirty="0"/>
          </a:p>
        </p:txBody>
      </p:sp>
    </p:spTree>
    <p:extLst>
      <p:ext uri="{BB962C8B-B14F-4D97-AF65-F5344CB8AC3E}">
        <p14:creationId xmlns:p14="http://schemas.microsoft.com/office/powerpoint/2010/main" val="29181143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60888" y="228600"/>
            <a:ext cx="8222225" cy="1069848"/>
          </a:xfrm>
        </p:spPr>
        <p:txBody>
          <a:bodyPr/>
          <a:lstStyle/>
          <a:p>
            <a:r>
              <a:rPr lang="en-US" dirty="0"/>
              <a:t>Emerging Adults’ Health </a:t>
            </a:r>
            <a:r>
              <a:rPr lang="en-US" sz="1600" dirty="0"/>
              <a:t>1</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60888" y="1417320"/>
            <a:ext cx="8222224" cy="5071970"/>
          </a:xfrm>
        </p:spPr>
        <p:txBody>
          <a:bodyPr>
            <a:normAutofit/>
          </a:bodyPr>
          <a:lstStyle/>
          <a:p>
            <a:pPr>
              <a:spcBef>
                <a:spcPts val="2400"/>
              </a:spcBef>
              <a:spcAft>
                <a:spcPts val="0"/>
              </a:spcAft>
            </a:pPr>
            <a:r>
              <a:rPr lang="en-US" sz="2800" dirty="0"/>
              <a:t>Emerging adults have more than twice the mortality rate of adolescents.</a:t>
            </a:r>
          </a:p>
          <a:p>
            <a:pPr marL="342900" indent="-342900">
              <a:spcBef>
                <a:spcPts val="576"/>
              </a:spcBef>
              <a:spcAft>
                <a:spcPts val="0"/>
              </a:spcAft>
              <a:buFont typeface="Arial" panose="020B0604020202020204" pitchFamily="34" charset="0"/>
              <a:buChar char="•"/>
            </a:pPr>
            <a:r>
              <a:rPr lang="en-US" sz="2400" dirty="0"/>
              <a:t>Compared to adolescents, emerging adults engage in more health-compromising behaviors, have more chronic health problems, are more likely to be obese, and are more likely to have a mental health disorder.</a:t>
            </a:r>
          </a:p>
          <a:p>
            <a:pPr>
              <a:spcBef>
                <a:spcPts val="2400"/>
              </a:spcBef>
              <a:spcAft>
                <a:spcPts val="0"/>
              </a:spcAft>
            </a:pPr>
            <a:r>
              <a:rPr lang="en-US" sz="2800" dirty="0"/>
              <a:t>Few emerging adults stop to think about how their personal lifestyles will affect their health later in their adult lives.</a:t>
            </a:r>
          </a:p>
          <a:p>
            <a:pPr>
              <a:spcBef>
                <a:spcPts val="2400"/>
              </a:spcBef>
              <a:spcAft>
                <a:spcPts val="0"/>
              </a:spcAft>
            </a:pPr>
            <a:r>
              <a:rPr lang="en-US" sz="2800" dirty="0"/>
              <a:t>So stop and think before you engage in risky behaviors.</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76</a:t>
            </a:fld>
            <a:endParaRPr lang="en-US" dirty="0"/>
          </a:p>
        </p:txBody>
      </p:sp>
    </p:spTree>
    <p:extLst>
      <p:ext uri="{BB962C8B-B14F-4D97-AF65-F5344CB8AC3E}">
        <p14:creationId xmlns:p14="http://schemas.microsoft.com/office/powerpoint/2010/main" val="17183642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60888" y="228600"/>
            <a:ext cx="8222225" cy="1069848"/>
          </a:xfrm>
        </p:spPr>
        <p:txBody>
          <a:bodyPr/>
          <a:lstStyle/>
          <a:p>
            <a:r>
              <a:rPr lang="en-US" dirty="0"/>
              <a:t>Emerging Adults’ Health </a:t>
            </a:r>
            <a:r>
              <a:rPr lang="en-US" sz="1600" dirty="0"/>
              <a:t>2</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60888" y="1417320"/>
            <a:ext cx="8222224" cy="5071970"/>
          </a:xfrm>
        </p:spPr>
        <p:txBody>
          <a:bodyPr>
            <a:normAutofit/>
          </a:bodyPr>
          <a:lstStyle/>
          <a:p>
            <a:pPr>
              <a:spcBef>
                <a:spcPts val="2400"/>
              </a:spcBef>
              <a:spcAft>
                <a:spcPts val="0"/>
              </a:spcAft>
            </a:pPr>
            <a:r>
              <a:rPr lang="en-US" sz="2800" dirty="0"/>
              <a:t>The negative effects of abusing one’s body might not show up in emerging adulthood, instead surfacing later.</a:t>
            </a:r>
          </a:p>
          <a:p>
            <a:pPr>
              <a:spcBef>
                <a:spcPts val="2400"/>
              </a:spcBef>
              <a:spcAft>
                <a:spcPts val="0"/>
              </a:spcAft>
            </a:pPr>
            <a:r>
              <a:rPr lang="en-US" sz="2800" dirty="0"/>
              <a:t>Warning signs often ignored by emerging adults:</a:t>
            </a:r>
          </a:p>
          <a:p>
            <a:pPr marL="342900" indent="-342900">
              <a:spcBef>
                <a:spcPts val="576"/>
              </a:spcBef>
              <a:spcAft>
                <a:spcPts val="0"/>
              </a:spcAft>
              <a:buFont typeface="Arial" panose="020B0604020202020204" pitchFamily="34" charset="0"/>
              <a:buChar char="•"/>
            </a:pPr>
            <a:r>
              <a:rPr lang="en-US" sz="2400" dirty="0"/>
              <a:t>Breast lumps.</a:t>
            </a:r>
          </a:p>
          <a:p>
            <a:pPr marL="342900" indent="-342900">
              <a:spcBef>
                <a:spcPts val="576"/>
              </a:spcBef>
              <a:spcAft>
                <a:spcPts val="0"/>
              </a:spcAft>
              <a:buFont typeface="Arial" panose="020B0604020202020204" pitchFamily="34" charset="0"/>
              <a:buChar char="•"/>
            </a:pPr>
            <a:r>
              <a:rPr lang="en-US" sz="2400" dirty="0"/>
              <a:t>Unexplained weight loss.</a:t>
            </a:r>
          </a:p>
          <a:p>
            <a:pPr marL="342900" indent="-342900">
              <a:spcBef>
                <a:spcPts val="576"/>
              </a:spcBef>
              <a:spcAft>
                <a:spcPts val="0"/>
              </a:spcAft>
              <a:buFont typeface="Arial" panose="020B0604020202020204" pitchFamily="34" charset="0"/>
              <a:buChar char="•"/>
            </a:pPr>
            <a:r>
              <a:rPr lang="en-US" sz="2400" dirty="0"/>
              <a:t>Fever for more than a week.</a:t>
            </a:r>
          </a:p>
          <a:p>
            <a:pPr marL="342900" indent="-342900">
              <a:spcBef>
                <a:spcPts val="576"/>
              </a:spcBef>
              <a:spcAft>
                <a:spcPts val="0"/>
              </a:spcAft>
              <a:buFont typeface="Arial" panose="020B0604020202020204" pitchFamily="34" charset="0"/>
              <a:buChar char="•"/>
            </a:pPr>
            <a:r>
              <a:rPr lang="en-US" sz="2400" dirty="0"/>
              <a:t>Coughing up blood.</a:t>
            </a:r>
          </a:p>
          <a:p>
            <a:pPr marL="342900" indent="-342900">
              <a:spcBef>
                <a:spcPts val="576"/>
              </a:spcBef>
              <a:spcAft>
                <a:spcPts val="0"/>
              </a:spcAft>
              <a:buFont typeface="Arial" panose="020B0604020202020204" pitchFamily="34" charset="0"/>
              <a:buChar char="•"/>
            </a:pPr>
            <a:r>
              <a:rPr lang="en-US" sz="2400" dirty="0"/>
              <a:t>Persistent or severe headaches.</a:t>
            </a:r>
          </a:p>
          <a:p>
            <a:pPr marL="342900" indent="-342900">
              <a:spcBef>
                <a:spcPts val="576"/>
              </a:spcBef>
              <a:spcAft>
                <a:spcPts val="0"/>
              </a:spcAft>
              <a:buFont typeface="Arial" panose="020B0604020202020204" pitchFamily="34" charset="0"/>
              <a:buChar char="•"/>
            </a:pPr>
            <a:r>
              <a:rPr lang="en-US" sz="2400" dirty="0"/>
              <a:t>Fainting spells.</a:t>
            </a:r>
          </a:p>
          <a:p>
            <a:pPr marL="342900" indent="-342900">
              <a:spcBef>
                <a:spcPts val="576"/>
              </a:spcBef>
              <a:spcAft>
                <a:spcPts val="0"/>
              </a:spcAft>
              <a:buFont typeface="Arial" panose="020B0604020202020204" pitchFamily="34" charset="0"/>
              <a:buChar char="•"/>
            </a:pPr>
            <a:r>
              <a:rPr lang="en-US" sz="2400" dirty="0"/>
              <a:t>Unexplained shortness of breath.</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77</a:t>
            </a:fld>
            <a:endParaRPr lang="en-US" dirty="0"/>
          </a:p>
        </p:txBody>
      </p:sp>
    </p:spTree>
    <p:extLst>
      <p:ext uri="{BB962C8B-B14F-4D97-AF65-F5344CB8AC3E}">
        <p14:creationId xmlns:p14="http://schemas.microsoft.com/office/powerpoint/2010/main" val="3235994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60888" y="228600"/>
            <a:ext cx="8222225" cy="1069848"/>
          </a:xfrm>
        </p:spPr>
        <p:txBody>
          <a:bodyPr/>
          <a:lstStyle/>
          <a:p>
            <a:r>
              <a:rPr lang="en-US" dirty="0"/>
              <a:t>Nutrition </a:t>
            </a:r>
            <a:r>
              <a:rPr lang="en-US" sz="1600" dirty="0"/>
              <a:t>1</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60888" y="1417320"/>
            <a:ext cx="8222224" cy="5071970"/>
          </a:xfrm>
        </p:spPr>
        <p:txBody>
          <a:bodyPr>
            <a:normAutofit/>
          </a:bodyPr>
          <a:lstStyle/>
          <a:p>
            <a:pPr>
              <a:spcBef>
                <a:spcPts val="2400"/>
              </a:spcBef>
              <a:spcAft>
                <a:spcPts val="0"/>
              </a:spcAft>
            </a:pPr>
            <a:r>
              <a:rPr lang="en-US" sz="2800" dirty="0"/>
              <a:t>Nutrition is an important aspect of health-compromising and health-enhancing behaviors.</a:t>
            </a:r>
          </a:p>
          <a:p>
            <a:pPr marL="342900" indent="-342900">
              <a:spcBef>
                <a:spcPts val="576"/>
              </a:spcBef>
              <a:spcAft>
                <a:spcPts val="0"/>
              </a:spcAft>
              <a:buFont typeface="Arial" panose="020B0604020202020204" pitchFamily="34" charset="0"/>
              <a:buChar char="•"/>
            </a:pPr>
            <a:r>
              <a:rPr lang="en-US" sz="2400" dirty="0"/>
              <a:t>The eating habits of many adolescents are health-compromising.</a:t>
            </a:r>
          </a:p>
          <a:p>
            <a:pPr marL="342900" indent="-342900">
              <a:spcBef>
                <a:spcPts val="576"/>
              </a:spcBef>
              <a:spcAft>
                <a:spcPts val="0"/>
              </a:spcAft>
              <a:buFont typeface="Arial" panose="020B0604020202020204" pitchFamily="34" charset="0"/>
              <a:buChar char="•"/>
            </a:pPr>
            <a:r>
              <a:rPr lang="en-US" sz="2400" dirty="0"/>
              <a:t>An increasing number of adolescents have an eating disorder.</a:t>
            </a:r>
          </a:p>
          <a:p>
            <a:pPr marL="342900" indent="-342900">
              <a:spcBef>
                <a:spcPts val="576"/>
              </a:spcBef>
              <a:spcAft>
                <a:spcPts val="0"/>
              </a:spcAft>
              <a:buFont typeface="Arial" panose="020B0604020202020204" pitchFamily="34" charset="0"/>
              <a:buChar char="•"/>
            </a:pPr>
            <a:r>
              <a:rPr lang="en-US" sz="2400" dirty="0"/>
              <a:t>Eating regular family meals during early adolescence is linked to healthy eating habits 5 years later.</a:t>
            </a:r>
          </a:p>
          <a:p>
            <a:pPr marL="342900" indent="-342900">
              <a:spcBef>
                <a:spcPts val="576"/>
              </a:spcBef>
              <a:spcAft>
                <a:spcPts val="0"/>
              </a:spcAft>
              <a:buFont typeface="Arial" panose="020B0604020202020204" pitchFamily="34" charset="0"/>
              <a:buChar char="•"/>
            </a:pPr>
            <a:r>
              <a:rPr lang="en-US" sz="2400" dirty="0"/>
              <a:t>Parents play an important role in adolescents’ nutrition, through the food choices they make available, by serving as role models for healthy or unhealthy nutrition, and by including adolescents in regular family meals.</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78</a:t>
            </a:fld>
            <a:endParaRPr lang="en-US" dirty="0"/>
          </a:p>
        </p:txBody>
      </p:sp>
    </p:spTree>
    <p:extLst>
      <p:ext uri="{BB962C8B-B14F-4D97-AF65-F5344CB8AC3E}">
        <p14:creationId xmlns:p14="http://schemas.microsoft.com/office/powerpoint/2010/main" val="20394391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60888" y="228600"/>
            <a:ext cx="8222225" cy="1069848"/>
          </a:xfrm>
        </p:spPr>
        <p:txBody>
          <a:bodyPr/>
          <a:lstStyle/>
          <a:p>
            <a:r>
              <a:rPr lang="en-US" dirty="0"/>
              <a:t>Nutrition </a:t>
            </a:r>
            <a:r>
              <a:rPr lang="en-US" sz="1600" dirty="0"/>
              <a:t>1</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60888" y="1417320"/>
            <a:ext cx="8222224" cy="5071970"/>
          </a:xfrm>
        </p:spPr>
        <p:txBody>
          <a:bodyPr>
            <a:normAutofit/>
          </a:bodyPr>
          <a:lstStyle/>
          <a:p>
            <a:pPr>
              <a:spcBef>
                <a:spcPts val="2400"/>
              </a:spcBef>
              <a:spcAft>
                <a:spcPts val="0"/>
              </a:spcAft>
            </a:pPr>
            <a:r>
              <a:rPr lang="en-US" sz="2400" dirty="0"/>
              <a:t>How many of you sit down to dinner with your family…or at least did this while you were growing up? Or did you only have family dinner at holiday time? </a:t>
            </a:r>
          </a:p>
          <a:p>
            <a:pPr>
              <a:spcBef>
                <a:spcPts val="2400"/>
              </a:spcBef>
              <a:spcAft>
                <a:spcPts val="0"/>
              </a:spcAft>
            </a:pPr>
            <a:r>
              <a:rPr lang="en-US" sz="2400" dirty="0"/>
              <a:t>Why is this considered</a:t>
            </a:r>
          </a:p>
          <a:p>
            <a:pPr>
              <a:spcBef>
                <a:spcPts val="2400"/>
              </a:spcBef>
              <a:spcAft>
                <a:spcPts val="0"/>
              </a:spcAft>
            </a:pPr>
            <a:r>
              <a:rPr lang="en-US" sz="2400" dirty="0"/>
              <a:t>important?</a:t>
            </a:r>
          </a:p>
          <a:p>
            <a:pPr>
              <a:spcBef>
                <a:spcPts val="2400"/>
              </a:spcBef>
              <a:spcAft>
                <a:spcPts val="0"/>
              </a:spcAft>
            </a:pPr>
            <a:r>
              <a:rPr lang="en-US" sz="2400" dirty="0"/>
              <a:t>What are the benefits?</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79</a:t>
            </a:fld>
            <a:endParaRPr lang="en-US" dirty="0"/>
          </a:p>
        </p:txBody>
      </p:sp>
      <p:pic>
        <p:nvPicPr>
          <p:cNvPr id="4" name="Picture 3">
            <a:extLst>
              <a:ext uri="{FF2B5EF4-FFF2-40B4-BE49-F238E27FC236}">
                <a16:creationId xmlns:a16="http://schemas.microsoft.com/office/drawing/2014/main" id="{5E7AC47F-AA08-82FD-1D24-0455B157600D}"/>
              </a:ext>
            </a:extLst>
          </p:cNvPr>
          <p:cNvPicPr>
            <a:picLocks noChangeAspect="1"/>
          </p:cNvPicPr>
          <p:nvPr/>
        </p:nvPicPr>
        <p:blipFill>
          <a:blip r:embed="rId2"/>
          <a:stretch>
            <a:fillRect/>
          </a:stretch>
        </p:blipFill>
        <p:spPr>
          <a:xfrm>
            <a:off x="3603625" y="2476650"/>
            <a:ext cx="4829175" cy="3217712"/>
          </a:xfrm>
          <a:prstGeom prst="rect">
            <a:avLst/>
          </a:prstGeom>
        </p:spPr>
      </p:pic>
    </p:spTree>
    <p:extLst>
      <p:ext uri="{BB962C8B-B14F-4D97-AF65-F5344CB8AC3E}">
        <p14:creationId xmlns:p14="http://schemas.microsoft.com/office/powerpoint/2010/main" val="2048012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Puberty</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57200" y="1417320"/>
            <a:ext cx="8229600" cy="5043441"/>
          </a:xfrm>
        </p:spPr>
        <p:txBody>
          <a:bodyPr>
            <a:normAutofit/>
          </a:bodyPr>
          <a:lstStyle/>
          <a:p>
            <a:r>
              <a:rPr lang="en-US" sz="2400" dirty="0"/>
              <a:t>Leptin doesn’t affect your hunger levels and food intake from meal to meal but rather acts to alter food intake and control energy expenditure over a longer period of time to help maintain your normal weight.</a:t>
            </a:r>
          </a:p>
          <a:p>
            <a:r>
              <a:rPr lang="en-US" sz="2400" dirty="0"/>
              <a:t>Leptin has a more profound effect when you lose weight. As your body fat (adipose tissue) decreases, your leptin levels decrease, which signals your body to think that it’s starving. This stimulates intense hunger and appetite and can lead to increased food consumption.</a:t>
            </a:r>
          </a:p>
          <a:p>
            <a:pPr marL="0" marR="0" lvl="0" indent="0" algn="l" defTabSz="457200" rtl="0" eaLnBrk="1" fontAlgn="auto" latinLnBrk="0" hangingPunct="1">
              <a:lnSpc>
                <a:spcPct val="100000"/>
              </a:lnSpc>
              <a:spcBef>
                <a:spcPts val="2400"/>
              </a:spcBef>
              <a:spcAft>
                <a:spcPts val="0"/>
              </a:spcAft>
              <a:buClrTx/>
              <a:buSzTx/>
              <a:buFont typeface="Arial"/>
              <a:buNone/>
              <a:tabLst/>
              <a:defRPr/>
            </a:pPr>
            <a:endParaRPr kumimoji="0" lang="en-US" altLang="en-US" sz="28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8</a:t>
            </a:fld>
            <a:endParaRPr lang="en-US" dirty="0"/>
          </a:p>
        </p:txBody>
      </p:sp>
    </p:spTree>
    <p:extLst>
      <p:ext uri="{BB962C8B-B14F-4D97-AF65-F5344CB8AC3E}">
        <p14:creationId xmlns:p14="http://schemas.microsoft.com/office/powerpoint/2010/main" val="36660205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60888" y="228600"/>
            <a:ext cx="8222225" cy="1069848"/>
          </a:xfrm>
        </p:spPr>
        <p:txBody>
          <a:bodyPr/>
          <a:lstStyle/>
          <a:p>
            <a:r>
              <a:rPr lang="en-US" dirty="0"/>
              <a:t>Nutrition </a:t>
            </a:r>
            <a:r>
              <a:rPr lang="en-US" sz="1600" dirty="0"/>
              <a:t>2</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60888" y="1417320"/>
            <a:ext cx="8222224" cy="5071970"/>
          </a:xfrm>
        </p:spPr>
        <p:txBody>
          <a:bodyPr>
            <a:normAutofit/>
          </a:bodyPr>
          <a:lstStyle/>
          <a:p>
            <a:pPr>
              <a:spcBef>
                <a:spcPts val="2400"/>
              </a:spcBef>
              <a:spcAft>
                <a:spcPts val="0"/>
              </a:spcAft>
            </a:pPr>
            <a:r>
              <a:rPr lang="en-US" sz="2800" dirty="0"/>
              <a:t>Schools can also play an important role in adolescents’ eating patterns.</a:t>
            </a:r>
          </a:p>
          <a:p>
            <a:pPr>
              <a:spcBef>
                <a:spcPts val="2400"/>
              </a:spcBef>
              <a:spcAft>
                <a:spcPts val="0"/>
              </a:spcAft>
            </a:pPr>
            <a:r>
              <a:rPr lang="en-US" sz="2800" dirty="0"/>
              <a:t>One special concern in American culture is the amount of fat in the diet.</a:t>
            </a:r>
          </a:p>
          <a:p>
            <a:pPr>
              <a:spcBef>
                <a:spcPts val="2400"/>
              </a:spcBef>
              <a:spcAft>
                <a:spcPts val="0"/>
              </a:spcAft>
            </a:pPr>
            <a:r>
              <a:rPr lang="en-US" sz="2800" dirty="0"/>
              <a:t>Another special concern is the recent increase in consumption of energy drinks that tend to have high caffeine levels.</a:t>
            </a:r>
          </a:p>
          <a:p>
            <a:pPr marL="342900" indent="-342900">
              <a:spcBef>
                <a:spcPts val="576"/>
              </a:spcBef>
              <a:spcAft>
                <a:spcPts val="0"/>
              </a:spcAft>
              <a:buFont typeface="Arial" panose="020B0604020202020204" pitchFamily="34" charset="0"/>
              <a:buChar char="•"/>
            </a:pPr>
            <a:r>
              <a:rPr lang="en-US" sz="2400" dirty="0"/>
              <a:t>Research has found this to be linked to more emergency room visits, adverse cardiovascular effects, alcohol use, reduced sleep duration, and fast food consumption.</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80</a:t>
            </a:fld>
            <a:endParaRPr lang="en-US" dirty="0"/>
          </a:p>
        </p:txBody>
      </p:sp>
    </p:spTree>
    <p:extLst>
      <p:ext uri="{BB962C8B-B14F-4D97-AF65-F5344CB8AC3E}">
        <p14:creationId xmlns:p14="http://schemas.microsoft.com/office/powerpoint/2010/main" val="35992635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60888" y="228600"/>
            <a:ext cx="8222225" cy="1069848"/>
          </a:xfrm>
        </p:spPr>
        <p:txBody>
          <a:bodyPr/>
          <a:lstStyle/>
          <a:p>
            <a:r>
              <a:rPr lang="en-US" dirty="0"/>
              <a:t>Nutrition </a:t>
            </a:r>
            <a:r>
              <a:rPr lang="en-US" sz="1600" dirty="0"/>
              <a:t>2</a:t>
            </a:r>
          </a:p>
        </p:txBody>
      </p:sp>
      <p:pic>
        <p:nvPicPr>
          <p:cNvPr id="3" name="Content Placeholder 2" descr="A cartoon of a person working on a computer&#10;&#10;Description automatically generated">
            <a:extLst>
              <a:ext uri="{FF2B5EF4-FFF2-40B4-BE49-F238E27FC236}">
                <a16:creationId xmlns:a16="http://schemas.microsoft.com/office/drawing/2014/main" id="{D759151E-1B0A-7D39-F409-21FC04BDBE58}"/>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1238250" y="1462881"/>
            <a:ext cx="6667500" cy="4981575"/>
          </a:xfrm>
        </p:spPr>
      </p:pic>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81</a:t>
            </a:fld>
            <a:endParaRPr lang="en-US" dirty="0"/>
          </a:p>
        </p:txBody>
      </p:sp>
    </p:spTree>
    <p:extLst>
      <p:ext uri="{BB962C8B-B14F-4D97-AF65-F5344CB8AC3E}">
        <p14:creationId xmlns:p14="http://schemas.microsoft.com/office/powerpoint/2010/main" val="25540665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60888" y="228600"/>
            <a:ext cx="8222225" cy="1069848"/>
          </a:xfrm>
        </p:spPr>
        <p:txBody>
          <a:bodyPr/>
          <a:lstStyle/>
          <a:p>
            <a:r>
              <a:rPr lang="en-US" dirty="0"/>
              <a:t>Nutrition </a:t>
            </a:r>
            <a:r>
              <a:rPr lang="en-US" sz="1600" dirty="0"/>
              <a:t>2</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82</a:t>
            </a:fld>
            <a:endParaRPr lang="en-US" dirty="0"/>
          </a:p>
        </p:txBody>
      </p:sp>
      <p:pic>
        <p:nvPicPr>
          <p:cNvPr id="8" name="Content Placeholder 7" descr="A diagram of a human body&#10;&#10;Description automatically generated">
            <a:extLst>
              <a:ext uri="{FF2B5EF4-FFF2-40B4-BE49-F238E27FC236}">
                <a16:creationId xmlns:a16="http://schemas.microsoft.com/office/drawing/2014/main" id="{90797BEF-F8F5-8C55-75AC-126F4323D5C7}"/>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1389660" y="1417638"/>
            <a:ext cx="6364679" cy="4852987"/>
          </a:xfrm>
        </p:spPr>
      </p:pic>
    </p:spTree>
    <p:extLst>
      <p:ext uri="{BB962C8B-B14F-4D97-AF65-F5344CB8AC3E}">
        <p14:creationId xmlns:p14="http://schemas.microsoft.com/office/powerpoint/2010/main" val="3657857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60888" y="228600"/>
            <a:ext cx="8222225" cy="1069848"/>
          </a:xfrm>
        </p:spPr>
        <p:txBody>
          <a:bodyPr/>
          <a:lstStyle/>
          <a:p>
            <a:r>
              <a:rPr lang="en-US" dirty="0"/>
              <a:t>Exercise and Sports</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00051" y="1417320"/>
            <a:ext cx="8343899" cy="5071970"/>
          </a:xfrm>
        </p:spPr>
        <p:txBody>
          <a:bodyPr>
            <a:normAutofit/>
          </a:bodyPr>
          <a:lstStyle/>
          <a:p>
            <a:pPr>
              <a:spcBef>
                <a:spcPts val="2400"/>
              </a:spcBef>
              <a:spcAft>
                <a:spcPts val="0"/>
              </a:spcAft>
            </a:pPr>
            <a:r>
              <a:rPr lang="en-US" sz="2800" dirty="0"/>
              <a:t>Exercise is one of the principal activities that improves the quality of life, both in adolescence and adulthood.</a:t>
            </a:r>
          </a:p>
          <a:p>
            <a:pPr>
              <a:spcBef>
                <a:spcPts val="2400"/>
              </a:spcBef>
              <a:spcAft>
                <a:spcPts val="0"/>
              </a:spcAft>
            </a:pPr>
            <a:r>
              <a:rPr lang="en-US" sz="2800" dirty="0"/>
              <a:t>Researchers have found that individuals become less active as they reach and progress through adolescence.</a:t>
            </a:r>
          </a:p>
          <a:p>
            <a:pPr>
              <a:spcBef>
                <a:spcPts val="2400"/>
              </a:spcBef>
              <a:spcAft>
                <a:spcPts val="0"/>
              </a:spcAft>
            </a:pPr>
            <a:r>
              <a:rPr lang="en-US" sz="2800" dirty="0"/>
              <a:t>Other research findings include the following:</a:t>
            </a:r>
          </a:p>
          <a:p>
            <a:pPr marL="342900" indent="-342900">
              <a:spcBef>
                <a:spcPts val="576"/>
              </a:spcBef>
              <a:spcAft>
                <a:spcPts val="0"/>
              </a:spcAft>
              <a:buFont typeface="Arial" panose="020B0604020202020204" pitchFamily="34" charset="0"/>
              <a:buChar char="•"/>
            </a:pPr>
            <a:r>
              <a:rPr lang="en-US" sz="2400" dirty="0"/>
              <a:t>In 2019, 23% of 9th- through 12th-graders had engaged in physical activity for 60 min or more in each of the last 7 days, compared to 28.7% in 2011.</a:t>
            </a:r>
          </a:p>
          <a:p>
            <a:pPr marL="342900" indent="-342900">
              <a:spcBef>
                <a:spcPts val="576"/>
              </a:spcBef>
              <a:spcAft>
                <a:spcPts val="0"/>
              </a:spcAft>
              <a:buFont typeface="Arial" panose="020B0604020202020204" pitchFamily="34" charset="0"/>
              <a:buChar char="•"/>
            </a:pPr>
            <a:r>
              <a:rPr lang="en-US" sz="2400" dirty="0"/>
              <a:t>Adolescent girls were much less likely to engage in physical activity than were boys.</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83</a:t>
            </a:fld>
            <a:endParaRPr lang="en-US" dirty="0"/>
          </a:p>
        </p:txBody>
      </p:sp>
    </p:spTree>
    <p:extLst>
      <p:ext uri="{BB962C8B-B14F-4D97-AF65-F5344CB8AC3E}">
        <p14:creationId xmlns:p14="http://schemas.microsoft.com/office/powerpoint/2010/main" val="11828764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60888" y="228600"/>
            <a:ext cx="8222225" cy="1069848"/>
          </a:xfrm>
        </p:spPr>
        <p:txBody>
          <a:bodyPr/>
          <a:lstStyle/>
          <a:p>
            <a:r>
              <a:rPr lang="en-US" dirty="0"/>
              <a:t>Exercise </a:t>
            </a:r>
            <a:r>
              <a:rPr lang="en-US" sz="1600" dirty="0"/>
              <a:t>1</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00051" y="1417320"/>
            <a:ext cx="8343899" cy="5071970"/>
          </a:xfrm>
        </p:spPr>
        <p:txBody>
          <a:bodyPr>
            <a:normAutofit/>
          </a:bodyPr>
          <a:lstStyle/>
          <a:p>
            <a:pPr>
              <a:spcBef>
                <a:spcPts val="2400"/>
              </a:spcBef>
              <a:spcAft>
                <a:spcPts val="0"/>
              </a:spcAft>
            </a:pPr>
            <a:r>
              <a:rPr lang="en-US" sz="2800" dirty="0"/>
              <a:t>Ethnic differences in the exercise participation rates of U.S. adolescents also occur; and rates also vary by gender.</a:t>
            </a:r>
          </a:p>
          <a:p>
            <a:pPr>
              <a:spcBef>
                <a:spcPts val="2400"/>
              </a:spcBef>
              <a:spcAft>
                <a:spcPts val="0"/>
              </a:spcAft>
            </a:pPr>
            <a:r>
              <a:rPr lang="en-US" sz="2800" dirty="0"/>
              <a:t>A comparison of adolescents in 28 countries found that U.S. adolescents exercised less and ate more junk food.</a:t>
            </a:r>
          </a:p>
          <a:p>
            <a:pPr marL="342900" indent="-342900">
              <a:spcBef>
                <a:spcPts val="576"/>
              </a:spcBef>
              <a:spcAft>
                <a:spcPts val="0"/>
              </a:spcAft>
              <a:buFont typeface="Arial" panose="020B0604020202020204" pitchFamily="34" charset="0"/>
              <a:buChar char="•"/>
            </a:pPr>
            <a:r>
              <a:rPr lang="en-US" sz="2400" dirty="0"/>
              <a:t>U.S. adolescents are more likely to eat fried food and less likely to eat fruits and vegetables than adolescents in most other countries studied.</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84</a:t>
            </a:fld>
            <a:endParaRPr lang="en-US" dirty="0"/>
          </a:p>
        </p:txBody>
      </p:sp>
    </p:spTree>
    <p:extLst>
      <p:ext uri="{BB962C8B-B14F-4D97-AF65-F5344CB8AC3E}">
        <p14:creationId xmlns:p14="http://schemas.microsoft.com/office/powerpoint/2010/main" val="28272605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60888" y="228600"/>
            <a:ext cx="8222225" cy="1069848"/>
          </a:xfrm>
        </p:spPr>
        <p:txBody>
          <a:bodyPr/>
          <a:lstStyle/>
          <a:p>
            <a:r>
              <a:rPr lang="en-US" dirty="0"/>
              <a:t>Exercise </a:t>
            </a:r>
            <a:r>
              <a:rPr lang="en-US" sz="1600" dirty="0"/>
              <a:t>2</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00051" y="1417320"/>
            <a:ext cx="8343899" cy="5071970"/>
          </a:xfrm>
        </p:spPr>
        <p:txBody>
          <a:bodyPr>
            <a:normAutofit/>
          </a:bodyPr>
          <a:lstStyle/>
          <a:p>
            <a:pPr>
              <a:spcBef>
                <a:spcPts val="2400"/>
              </a:spcBef>
              <a:spcAft>
                <a:spcPts val="0"/>
              </a:spcAft>
            </a:pPr>
            <a:r>
              <a:rPr lang="en-US" sz="2800" dirty="0"/>
              <a:t>Exercise is linked to a number of positive outcomes in adolescence.</a:t>
            </a:r>
          </a:p>
          <a:p>
            <a:pPr>
              <a:spcBef>
                <a:spcPts val="2400"/>
              </a:spcBef>
              <a:spcAft>
                <a:spcPts val="0"/>
              </a:spcAft>
            </a:pPr>
            <a:r>
              <a:rPr lang="en-US" sz="2800" dirty="0"/>
              <a:t>Benefits of regular exercise for adolescents include:</a:t>
            </a:r>
          </a:p>
          <a:p>
            <a:pPr marL="342900" indent="-342900">
              <a:spcBef>
                <a:spcPts val="576"/>
              </a:spcBef>
              <a:spcAft>
                <a:spcPts val="0"/>
              </a:spcAft>
              <a:buFont typeface="Arial" panose="020B0604020202020204" pitchFamily="34" charset="0"/>
              <a:buChar char="•"/>
            </a:pPr>
            <a:r>
              <a:rPr lang="en-US" sz="2400" dirty="0"/>
              <a:t>A positive effect on weight status.</a:t>
            </a:r>
          </a:p>
          <a:p>
            <a:pPr marL="342900" indent="-342900">
              <a:spcBef>
                <a:spcPts val="576"/>
              </a:spcBef>
              <a:spcAft>
                <a:spcPts val="0"/>
              </a:spcAft>
              <a:buFont typeface="Arial" panose="020B0604020202020204" pitchFamily="34" charset="0"/>
              <a:buChar char="•"/>
            </a:pPr>
            <a:r>
              <a:rPr lang="en-US" sz="2400" dirty="0"/>
              <a:t>Reduced triglyceride levels, lower blood pressure, and a lower incidence of type 2 diabetes.</a:t>
            </a:r>
          </a:p>
          <a:p>
            <a:pPr marL="342900" indent="-342900">
              <a:spcBef>
                <a:spcPts val="576"/>
              </a:spcBef>
              <a:spcAft>
                <a:spcPts val="0"/>
              </a:spcAft>
              <a:buFont typeface="Arial" panose="020B0604020202020204" pitchFamily="34" charset="0"/>
              <a:buChar char="•"/>
            </a:pPr>
            <a:r>
              <a:rPr lang="en-US" sz="2400" dirty="0"/>
              <a:t>Lower levels of alcohol, cigarette, and marijuana use.</a:t>
            </a:r>
          </a:p>
          <a:p>
            <a:pPr marL="342900" indent="-342900">
              <a:spcBef>
                <a:spcPts val="576"/>
              </a:spcBef>
              <a:spcAft>
                <a:spcPts val="0"/>
              </a:spcAft>
              <a:buFont typeface="Arial" panose="020B0604020202020204" pitchFamily="34" charset="0"/>
              <a:buChar char="•"/>
            </a:pPr>
            <a:r>
              <a:rPr lang="en-US" sz="2400" dirty="0"/>
              <a:t>Fewer emotional and peer problems.</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85</a:t>
            </a:fld>
            <a:endParaRPr lang="en-US" dirty="0"/>
          </a:p>
        </p:txBody>
      </p:sp>
    </p:spTree>
    <p:extLst>
      <p:ext uri="{BB962C8B-B14F-4D97-AF65-F5344CB8AC3E}">
        <p14:creationId xmlns:p14="http://schemas.microsoft.com/office/powerpoint/2010/main" val="4016581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60888" y="228600"/>
            <a:ext cx="8222225" cy="1069848"/>
          </a:xfrm>
        </p:spPr>
        <p:txBody>
          <a:bodyPr/>
          <a:lstStyle/>
          <a:p>
            <a:r>
              <a:rPr lang="en-US" dirty="0"/>
              <a:t>Exercise </a:t>
            </a:r>
            <a:r>
              <a:rPr lang="en-US" sz="1600" dirty="0"/>
              <a:t>3</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00051" y="1417320"/>
            <a:ext cx="8343899" cy="5071970"/>
          </a:xfrm>
        </p:spPr>
        <p:txBody>
          <a:bodyPr>
            <a:normAutofit/>
          </a:bodyPr>
          <a:lstStyle/>
          <a:p>
            <a:pPr>
              <a:spcBef>
                <a:spcPts val="2400"/>
              </a:spcBef>
              <a:spcAft>
                <a:spcPts val="0"/>
              </a:spcAft>
            </a:pPr>
            <a:r>
              <a:rPr lang="en-US" sz="2800" dirty="0"/>
              <a:t>Additional positive effects of exercise:</a:t>
            </a:r>
          </a:p>
          <a:p>
            <a:pPr marL="342900" indent="-342900">
              <a:spcBef>
                <a:spcPts val="576"/>
              </a:spcBef>
              <a:spcAft>
                <a:spcPts val="0"/>
              </a:spcAft>
              <a:buFont typeface="Arial" panose="020B0604020202020204" pitchFamily="34" charset="0"/>
              <a:buChar char="•"/>
            </a:pPr>
            <a:r>
              <a:rPr lang="en-US" sz="2400" dirty="0"/>
              <a:t>Better connectivity between brain regions than in adolescents who are less fit.</a:t>
            </a:r>
          </a:p>
          <a:p>
            <a:pPr marL="342900" indent="-342900">
              <a:spcBef>
                <a:spcPts val="576"/>
              </a:spcBef>
              <a:spcAft>
                <a:spcPts val="0"/>
              </a:spcAft>
              <a:buFont typeface="Arial" panose="020B0604020202020204" pitchFamily="34" charset="0"/>
              <a:buChar char="•"/>
            </a:pPr>
            <a:r>
              <a:rPr lang="en-US" sz="2400" dirty="0"/>
              <a:t>Reduced stress and depression.</a:t>
            </a:r>
          </a:p>
          <a:p>
            <a:pPr marL="342900" indent="-342900">
              <a:spcBef>
                <a:spcPts val="576"/>
              </a:spcBef>
              <a:spcAft>
                <a:spcPts val="0"/>
              </a:spcAft>
              <a:buFont typeface="Arial" panose="020B0604020202020204" pitchFamily="34" charset="0"/>
              <a:buChar char="•"/>
            </a:pPr>
            <a:r>
              <a:rPr lang="en-US" sz="2400" dirty="0"/>
              <a:t>Improvement in cognitive skills.</a:t>
            </a:r>
          </a:p>
          <a:p>
            <a:pPr marL="342900" indent="-342900">
              <a:spcBef>
                <a:spcPts val="576"/>
              </a:spcBef>
              <a:spcAft>
                <a:spcPts val="0"/>
              </a:spcAft>
              <a:buFont typeface="Arial" panose="020B0604020202020204" pitchFamily="34" charset="0"/>
              <a:buChar char="•"/>
            </a:pPr>
            <a:r>
              <a:rPr lang="en-US" sz="2400" dirty="0"/>
              <a:t>Reduction in the symptoms of attention deficit hyperactivity disorder (ADHD).</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86</a:t>
            </a:fld>
            <a:endParaRPr lang="en-US" dirty="0"/>
          </a:p>
        </p:txBody>
      </p:sp>
    </p:spTree>
    <p:extLst>
      <p:ext uri="{BB962C8B-B14F-4D97-AF65-F5344CB8AC3E}">
        <p14:creationId xmlns:p14="http://schemas.microsoft.com/office/powerpoint/2010/main" val="9733870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60888" y="228600"/>
            <a:ext cx="8222225" cy="1069848"/>
          </a:xfrm>
        </p:spPr>
        <p:txBody>
          <a:bodyPr/>
          <a:lstStyle/>
          <a:p>
            <a:r>
              <a:rPr lang="en-US" dirty="0"/>
              <a:t>Roles of Families, Schools, and Screen-Based Activity in Adolescent Exercise </a:t>
            </a:r>
            <a:r>
              <a:rPr lang="en-US" sz="1600" dirty="0"/>
              <a:t>1</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30469" y="1417320"/>
            <a:ext cx="8283062" cy="5071970"/>
          </a:xfrm>
        </p:spPr>
        <p:txBody>
          <a:bodyPr>
            <a:normAutofit/>
          </a:bodyPr>
          <a:lstStyle/>
          <a:p>
            <a:pPr>
              <a:spcBef>
                <a:spcPts val="2400"/>
              </a:spcBef>
              <a:spcAft>
                <a:spcPts val="0"/>
              </a:spcAft>
            </a:pPr>
            <a:r>
              <a:rPr lang="en-US" sz="2800" dirty="0"/>
              <a:t>Parents have an important influence on adolescents’ exercise patterns.</a:t>
            </a:r>
          </a:p>
          <a:p>
            <a:pPr marL="342900" indent="-342900">
              <a:lnSpc>
                <a:spcPct val="110000"/>
              </a:lnSpc>
              <a:spcBef>
                <a:spcPts val="576"/>
              </a:spcBef>
              <a:spcAft>
                <a:spcPts val="0"/>
              </a:spcAft>
              <a:buFont typeface="Arial" panose="020B0604020202020204" pitchFamily="34" charset="0"/>
              <a:buChar char="•"/>
            </a:pPr>
            <a:r>
              <a:rPr lang="en-US" sz="2400" dirty="0"/>
              <a:t>One study revealed that 9- to 13-year-olds were more likely to engage in physical activity during their free time if they felt safe, had a number of places to be active, and had parents who participated in physical activities with them.</a:t>
            </a:r>
          </a:p>
          <a:p>
            <a:pPr>
              <a:spcBef>
                <a:spcPts val="2400"/>
              </a:spcBef>
              <a:spcAft>
                <a:spcPts val="0"/>
              </a:spcAft>
            </a:pPr>
            <a:r>
              <a:rPr lang="en-US" sz="2800" dirty="0"/>
              <a:t>Peers also often influence adolescents’ physical activity.</a:t>
            </a:r>
          </a:p>
          <a:p>
            <a:pPr marL="342900" indent="-342900">
              <a:lnSpc>
                <a:spcPct val="110000"/>
              </a:lnSpc>
              <a:spcBef>
                <a:spcPts val="576"/>
              </a:spcBef>
              <a:spcAft>
                <a:spcPts val="0"/>
              </a:spcAft>
              <a:buFont typeface="Arial" panose="020B0604020202020204" pitchFamily="34" charset="0"/>
              <a:buChar char="•"/>
            </a:pPr>
            <a:r>
              <a:rPr lang="en-US" sz="2400" dirty="0"/>
              <a:t>Peer/friend support of exercise, presence of peers and friends, friendship quality and acceptance, and peer crowds.</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87</a:t>
            </a:fld>
            <a:endParaRPr lang="en-US" dirty="0"/>
          </a:p>
        </p:txBody>
      </p:sp>
    </p:spTree>
    <p:extLst>
      <p:ext uri="{BB962C8B-B14F-4D97-AF65-F5344CB8AC3E}">
        <p14:creationId xmlns:p14="http://schemas.microsoft.com/office/powerpoint/2010/main" val="21885690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60888" y="228600"/>
            <a:ext cx="8222225" cy="1069848"/>
          </a:xfrm>
        </p:spPr>
        <p:txBody>
          <a:bodyPr/>
          <a:lstStyle/>
          <a:p>
            <a:r>
              <a:rPr lang="en-US" dirty="0"/>
              <a:t>Roles of Families, Schools, and Screen-Based Activity in Adolescent Exercise </a:t>
            </a:r>
            <a:r>
              <a:rPr lang="en-US" sz="1600" dirty="0"/>
              <a:t>2</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392215" y="1417320"/>
            <a:ext cx="8359570" cy="5071970"/>
          </a:xfrm>
        </p:spPr>
        <p:txBody>
          <a:bodyPr>
            <a:normAutofit/>
          </a:bodyPr>
          <a:lstStyle/>
          <a:p>
            <a:pPr>
              <a:spcBef>
                <a:spcPts val="2400"/>
              </a:spcBef>
              <a:spcAft>
                <a:spcPts val="0"/>
              </a:spcAft>
            </a:pPr>
            <a:r>
              <a:rPr lang="en-US" sz="2800" dirty="0"/>
              <a:t>Some of the blame for the poor physical condition of U.S. children and adolescents falls on U.S. schools.</a:t>
            </a:r>
          </a:p>
          <a:p>
            <a:pPr marL="342900" indent="-342900">
              <a:spcBef>
                <a:spcPts val="576"/>
              </a:spcBef>
              <a:spcAft>
                <a:spcPts val="0"/>
              </a:spcAft>
              <a:buFont typeface="Arial" panose="020B0604020202020204" pitchFamily="34" charset="0"/>
              <a:buChar char="•"/>
            </a:pPr>
            <a:r>
              <a:rPr lang="en-US" sz="2400" dirty="0"/>
              <a:t>Many fail to provide physical education on a regular basis.</a:t>
            </a:r>
          </a:p>
          <a:p>
            <a:pPr marL="342900" indent="-342900">
              <a:spcBef>
                <a:spcPts val="576"/>
              </a:spcBef>
              <a:spcAft>
                <a:spcPts val="0"/>
              </a:spcAft>
              <a:buFont typeface="Arial" panose="020B0604020202020204" pitchFamily="34" charset="0"/>
              <a:buChar char="•"/>
            </a:pPr>
            <a:r>
              <a:rPr lang="en-US" sz="2400" dirty="0"/>
              <a:t>In a recent national survey, only 51% of U.S. 9th- through 12th-graders participated in one or more physical education classes per week.</a:t>
            </a:r>
          </a:p>
          <a:p>
            <a:pPr marL="342900" indent="-342900">
              <a:spcBef>
                <a:spcPts val="576"/>
              </a:spcBef>
              <a:spcAft>
                <a:spcPts val="0"/>
              </a:spcAft>
              <a:buFont typeface="Arial" panose="020B0604020202020204" pitchFamily="34" charset="0"/>
              <a:buChar char="•"/>
            </a:pPr>
            <a:r>
              <a:rPr lang="en-US" sz="2400" dirty="0"/>
              <a:t>Other research concluded that school-based interventions for promoting physical activity can be effective if they focus on the content, quality, duration, and priority of the physical activity.</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88</a:t>
            </a:fld>
            <a:endParaRPr lang="en-US" dirty="0"/>
          </a:p>
        </p:txBody>
      </p:sp>
    </p:spTree>
    <p:extLst>
      <p:ext uri="{BB962C8B-B14F-4D97-AF65-F5344CB8AC3E}">
        <p14:creationId xmlns:p14="http://schemas.microsoft.com/office/powerpoint/2010/main" val="25885099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60888" y="228600"/>
            <a:ext cx="8222225" cy="1069848"/>
          </a:xfrm>
        </p:spPr>
        <p:txBody>
          <a:bodyPr/>
          <a:lstStyle/>
          <a:p>
            <a:r>
              <a:rPr lang="en-US" dirty="0"/>
              <a:t>Roles of Families, Schools, and Screen-Based Activity in Adolescent Exercise </a:t>
            </a:r>
            <a:r>
              <a:rPr lang="en-US" sz="1600" dirty="0"/>
              <a:t>3</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392215" y="1417320"/>
            <a:ext cx="8359570" cy="5071970"/>
          </a:xfrm>
        </p:spPr>
        <p:txBody>
          <a:bodyPr>
            <a:normAutofit/>
          </a:bodyPr>
          <a:lstStyle/>
          <a:p>
            <a:pPr>
              <a:spcBef>
                <a:spcPts val="2400"/>
              </a:spcBef>
              <a:spcAft>
                <a:spcPts val="0"/>
              </a:spcAft>
            </a:pPr>
            <a:r>
              <a:rPr lang="en-US" sz="2800" dirty="0"/>
              <a:t>Screen-based activity is associated with lower levels of physical fitness in adolescence.</a:t>
            </a:r>
          </a:p>
          <a:p>
            <a:pPr marL="342900" indent="-342900">
              <a:spcBef>
                <a:spcPts val="576"/>
              </a:spcBef>
              <a:spcAft>
                <a:spcPts val="0"/>
              </a:spcAft>
              <a:buFont typeface="Arial" panose="020B0604020202020204" pitchFamily="34" charset="0"/>
              <a:buChar char="•"/>
            </a:pPr>
            <a:r>
              <a:rPr lang="en-US" sz="2400" dirty="0"/>
              <a:t>Watching television, using computers, talking on the phone, texting, and instant messaging for long hours.</a:t>
            </a:r>
          </a:p>
          <a:p>
            <a:pPr marL="342900" indent="-342900">
              <a:spcBef>
                <a:spcPts val="576"/>
              </a:spcBef>
              <a:spcAft>
                <a:spcPts val="0"/>
              </a:spcAft>
              <a:buFont typeface="Arial" panose="020B0604020202020204" pitchFamily="34" charset="0"/>
              <a:buChar char="•"/>
            </a:pPr>
            <a:r>
              <a:rPr lang="en-US" sz="2400" dirty="0"/>
              <a:t>Adolescents who engage in low physical activity and high screen-based activity are more likely to be overweight/obese.</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89</a:t>
            </a:fld>
            <a:endParaRPr lang="en-US" dirty="0"/>
          </a:p>
        </p:txBody>
      </p:sp>
    </p:spTree>
    <p:extLst>
      <p:ext uri="{BB962C8B-B14F-4D97-AF65-F5344CB8AC3E}">
        <p14:creationId xmlns:p14="http://schemas.microsoft.com/office/powerpoint/2010/main" val="3826315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Puberty</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57200" y="1417320"/>
            <a:ext cx="8229600" cy="5043441"/>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sz="2400" dirty="0"/>
              <a:t>Globally, the prevalence of obesity increased in every country between 1975 to 2016 according to a study including BMI trends from 128.9 million children, adolescents and adults around the world. </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sz="2400" dirty="0"/>
              <a:t>In the US, 18.5% of children and adolescents were considered obese, a condition associated with increased risk of metabolic complications including disturbances in pubertal development. </a:t>
            </a:r>
            <a:endParaRPr kumimoji="0" lang="en-US" altLang="en-US" sz="28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9</a:t>
            </a:fld>
            <a:endParaRPr lang="en-US" dirty="0"/>
          </a:p>
        </p:txBody>
      </p:sp>
    </p:spTree>
    <p:extLst>
      <p:ext uri="{BB962C8B-B14F-4D97-AF65-F5344CB8AC3E}">
        <p14:creationId xmlns:p14="http://schemas.microsoft.com/office/powerpoint/2010/main" val="40629639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60888" y="228600"/>
            <a:ext cx="8222225" cy="1069848"/>
          </a:xfrm>
        </p:spPr>
        <p:txBody>
          <a:bodyPr/>
          <a:lstStyle/>
          <a:p>
            <a:r>
              <a:rPr lang="en-US" dirty="0"/>
              <a:t>Sports </a:t>
            </a:r>
            <a:r>
              <a:rPr lang="en-US" sz="1600" dirty="0"/>
              <a:t>1</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558941" y="1417320"/>
            <a:ext cx="8026118" cy="5071970"/>
          </a:xfrm>
        </p:spPr>
        <p:txBody>
          <a:bodyPr>
            <a:normAutofit/>
          </a:bodyPr>
          <a:lstStyle/>
          <a:p>
            <a:pPr>
              <a:spcBef>
                <a:spcPts val="2400"/>
              </a:spcBef>
              <a:spcAft>
                <a:spcPts val="0"/>
              </a:spcAft>
            </a:pPr>
            <a:r>
              <a:rPr lang="en-US" sz="2800" dirty="0"/>
              <a:t>Sports play an important role in the lives of many adolescents.</a:t>
            </a:r>
          </a:p>
          <a:p>
            <a:pPr>
              <a:spcBef>
                <a:spcPts val="576"/>
              </a:spcBef>
              <a:spcAft>
                <a:spcPts val="0"/>
              </a:spcAft>
            </a:pPr>
            <a:r>
              <a:rPr lang="en-US" sz="2400" dirty="0"/>
              <a:t>In a 2015 assessment:</a:t>
            </a:r>
          </a:p>
          <a:p>
            <a:pPr marL="342900" indent="-342900">
              <a:spcBef>
                <a:spcPts val="480"/>
              </a:spcBef>
              <a:spcAft>
                <a:spcPts val="0"/>
              </a:spcAft>
              <a:buFont typeface="Arial" panose="020B0604020202020204" pitchFamily="34" charset="0"/>
              <a:buChar char="•"/>
            </a:pPr>
            <a:r>
              <a:rPr lang="en-US" dirty="0"/>
              <a:t>Boys (62%) were more likely to play on a sports team than girls (53%).</a:t>
            </a:r>
          </a:p>
          <a:p>
            <a:pPr marL="342900" indent="-342900">
              <a:spcBef>
                <a:spcPts val="480"/>
              </a:spcBef>
              <a:spcAft>
                <a:spcPts val="0"/>
              </a:spcAft>
              <a:buFont typeface="Arial" panose="020B0604020202020204" pitchFamily="34" charset="0"/>
              <a:buChar char="•"/>
            </a:pPr>
            <a:r>
              <a:rPr lang="en-US" dirty="0"/>
              <a:t>African American boys had the highest participation rate (66.5%) and Latinx girls the lowest participation rate (40.7%).</a:t>
            </a:r>
          </a:p>
          <a:p>
            <a:pPr>
              <a:spcBef>
                <a:spcPts val="576"/>
              </a:spcBef>
              <a:spcAft>
                <a:spcPts val="0"/>
              </a:spcAft>
            </a:pPr>
            <a:r>
              <a:rPr lang="en-US" sz="2400" dirty="0"/>
              <a:t>From 2013 to 2015, the overall girls’ participation rate increased by 4.5%, although the rate for Latinx girls decreased by 4.3%.</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90</a:t>
            </a:fld>
            <a:endParaRPr lang="en-US" dirty="0"/>
          </a:p>
        </p:txBody>
      </p:sp>
    </p:spTree>
    <p:extLst>
      <p:ext uri="{BB962C8B-B14F-4D97-AF65-F5344CB8AC3E}">
        <p14:creationId xmlns:p14="http://schemas.microsoft.com/office/powerpoint/2010/main" val="5116839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60888" y="228600"/>
            <a:ext cx="8222225" cy="1069848"/>
          </a:xfrm>
        </p:spPr>
        <p:txBody>
          <a:bodyPr/>
          <a:lstStyle/>
          <a:p>
            <a:r>
              <a:rPr lang="en-US" dirty="0"/>
              <a:t>Sports </a:t>
            </a:r>
            <a:r>
              <a:rPr lang="en-US" sz="1600" dirty="0"/>
              <a:t>2</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68953" y="1417320"/>
            <a:ext cx="8206095" cy="5071970"/>
          </a:xfrm>
        </p:spPr>
        <p:txBody>
          <a:bodyPr>
            <a:normAutofit/>
          </a:bodyPr>
          <a:lstStyle/>
          <a:p>
            <a:pPr>
              <a:spcBef>
                <a:spcPts val="2400"/>
              </a:spcBef>
              <a:spcAft>
                <a:spcPts val="0"/>
              </a:spcAft>
            </a:pPr>
            <a:r>
              <a:rPr lang="en-US" sz="2800" dirty="0"/>
              <a:t>Sports can have both positive and negative influences on adolescent development.</a:t>
            </a:r>
          </a:p>
          <a:p>
            <a:pPr>
              <a:spcBef>
                <a:spcPts val="2400"/>
              </a:spcBef>
              <a:spcAft>
                <a:spcPts val="0"/>
              </a:spcAft>
            </a:pPr>
            <a:r>
              <a:rPr lang="en-US" sz="2800" dirty="0"/>
              <a:t>Potential positive outcomes:</a:t>
            </a:r>
          </a:p>
          <a:p>
            <a:pPr marL="342900" indent="-342900">
              <a:spcBef>
                <a:spcPts val="576"/>
              </a:spcBef>
              <a:spcAft>
                <a:spcPts val="0"/>
              </a:spcAft>
              <a:buFont typeface="Arial" panose="020B0604020202020204" pitchFamily="34" charset="0"/>
              <a:buChar char="•"/>
            </a:pPr>
            <a:r>
              <a:rPr lang="en-US" sz="2400" dirty="0"/>
              <a:t>Many sports activities can improve adolescents’ physical health and well-being, mental health, self-confidence, motivation to excel, and ability to work with others.</a:t>
            </a:r>
          </a:p>
          <a:p>
            <a:pPr marL="342900" indent="-342900">
              <a:spcBef>
                <a:spcPts val="576"/>
              </a:spcBef>
              <a:spcAft>
                <a:spcPts val="0"/>
              </a:spcAft>
              <a:buFont typeface="Arial" panose="020B0604020202020204" pitchFamily="34" charset="0"/>
              <a:buChar char="•"/>
            </a:pPr>
            <a:r>
              <a:rPr lang="en-US" sz="2400" dirty="0"/>
              <a:t>Adolescents who participate in sports are less likely to engage in risk-taking behaviors such as using drugs, less likely to be overweight or obese, show a lower cardiovascular risk profile, and have higher self-esteem.</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91</a:t>
            </a:fld>
            <a:endParaRPr lang="en-US" dirty="0"/>
          </a:p>
        </p:txBody>
      </p:sp>
    </p:spTree>
    <p:extLst>
      <p:ext uri="{BB962C8B-B14F-4D97-AF65-F5344CB8AC3E}">
        <p14:creationId xmlns:p14="http://schemas.microsoft.com/office/powerpoint/2010/main" val="10084375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60888" y="228600"/>
            <a:ext cx="8222225" cy="1069848"/>
          </a:xfrm>
        </p:spPr>
        <p:txBody>
          <a:bodyPr/>
          <a:lstStyle/>
          <a:p>
            <a:r>
              <a:rPr lang="en-US" dirty="0"/>
              <a:t>Sports </a:t>
            </a:r>
            <a:r>
              <a:rPr lang="en-US" sz="1600" dirty="0"/>
              <a:t>3</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04083" y="1417320"/>
            <a:ext cx="8335834" cy="5071970"/>
          </a:xfrm>
        </p:spPr>
        <p:txBody>
          <a:bodyPr>
            <a:normAutofit/>
          </a:bodyPr>
          <a:lstStyle/>
          <a:p>
            <a:pPr>
              <a:spcBef>
                <a:spcPts val="2400"/>
              </a:spcBef>
              <a:spcAft>
                <a:spcPts val="0"/>
              </a:spcAft>
            </a:pPr>
            <a:r>
              <a:rPr lang="en-US" sz="2800" dirty="0"/>
              <a:t>Potential negative outcomes:</a:t>
            </a:r>
          </a:p>
          <a:p>
            <a:pPr marL="342900" indent="-342900">
              <a:spcBef>
                <a:spcPts val="576"/>
              </a:spcBef>
              <a:spcAft>
                <a:spcPts val="0"/>
              </a:spcAft>
              <a:buFont typeface="Arial" panose="020B0604020202020204" pitchFamily="34" charset="0"/>
              <a:buChar char="•"/>
            </a:pPr>
            <a:r>
              <a:rPr lang="en-US" sz="2400" dirty="0"/>
              <a:t>Pressure to achieve and win, physical injuries, distraction from academics, and unrealistic expectations for success.</a:t>
            </a:r>
          </a:p>
          <a:p>
            <a:pPr marL="342900" indent="-342900">
              <a:spcBef>
                <a:spcPts val="576"/>
              </a:spcBef>
              <a:spcAft>
                <a:spcPts val="0"/>
              </a:spcAft>
              <a:buFont typeface="Arial" panose="020B0604020202020204" pitchFamily="34" charset="0"/>
              <a:buChar char="•"/>
            </a:pPr>
            <a:r>
              <a:rPr lang="en-US" sz="2400" dirty="0"/>
              <a:t>Pressure by parents and coaches to win at all costs, competition anxiety, and self-centeredness.</a:t>
            </a:r>
          </a:p>
          <a:p>
            <a:pPr marL="342900" indent="-342900">
              <a:spcBef>
                <a:spcPts val="576"/>
              </a:spcBef>
              <a:spcAft>
                <a:spcPts val="0"/>
              </a:spcAft>
              <a:buFont typeface="Arial" panose="020B0604020202020204" pitchFamily="34" charset="0"/>
              <a:buChar char="•"/>
            </a:pPr>
            <a:r>
              <a:rPr lang="en-US" sz="2400" dirty="0"/>
              <a:t>Injuries are common when adolescents play sports.</a:t>
            </a:r>
          </a:p>
          <a:p>
            <a:pPr marL="342900" indent="-342900">
              <a:spcBef>
                <a:spcPts val="576"/>
              </a:spcBef>
              <a:spcAft>
                <a:spcPts val="0"/>
              </a:spcAft>
              <a:buFont typeface="Arial" panose="020B0604020202020204" pitchFamily="34" charset="0"/>
              <a:buChar char="•"/>
            </a:pPr>
            <a:r>
              <a:rPr lang="en-US" sz="2400" dirty="0"/>
              <a:t>Use of performance-enhancing drugs such as steroids.</a:t>
            </a:r>
          </a:p>
          <a:p>
            <a:pPr marL="342900" indent="-342900">
              <a:spcBef>
                <a:spcPts val="576"/>
              </a:spcBef>
              <a:spcAft>
                <a:spcPts val="0"/>
              </a:spcAft>
              <a:buFont typeface="Arial" panose="020B0604020202020204" pitchFamily="34" charset="0"/>
              <a:buChar char="•"/>
            </a:pPr>
            <a:r>
              <a:rPr lang="en-US" sz="2400" dirty="0"/>
              <a:t>Coaches who create a performance-oriented motivational climate that is focused on winning, public recognition, and performance relative to others.</a:t>
            </a:r>
          </a:p>
          <a:p>
            <a:pPr marL="342900" indent="-342900">
              <a:spcBef>
                <a:spcPts val="576"/>
              </a:spcBef>
              <a:spcAft>
                <a:spcPts val="0"/>
              </a:spcAft>
              <a:buFont typeface="Arial" panose="020B0604020202020204" pitchFamily="34" charset="0"/>
              <a:buChar char="•"/>
            </a:pPr>
            <a:r>
              <a:rPr lang="en-US" sz="2400" b="1" dirty="0"/>
              <a:t>Female athlete triad:</a:t>
            </a:r>
            <a:r>
              <a:rPr lang="en-US" sz="2400" dirty="0"/>
              <a:t> disordered eating, amenorrhea, and osteoporosis.</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92</a:t>
            </a:fld>
            <a:endParaRPr lang="en-US" dirty="0"/>
          </a:p>
        </p:txBody>
      </p:sp>
    </p:spTree>
    <p:extLst>
      <p:ext uri="{BB962C8B-B14F-4D97-AF65-F5344CB8AC3E}">
        <p14:creationId xmlns:p14="http://schemas.microsoft.com/office/powerpoint/2010/main" val="297547589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60888" y="228600"/>
            <a:ext cx="8222225" cy="1069848"/>
          </a:xfrm>
        </p:spPr>
        <p:txBody>
          <a:bodyPr/>
          <a:lstStyle/>
          <a:p>
            <a:r>
              <a:rPr lang="en-US" dirty="0"/>
              <a:t>Sleep </a:t>
            </a:r>
            <a:r>
              <a:rPr lang="en-US" sz="1600" dirty="0"/>
              <a:t>1</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04083" y="1417320"/>
            <a:ext cx="8335834" cy="5071970"/>
          </a:xfrm>
        </p:spPr>
        <p:txBody>
          <a:bodyPr>
            <a:normAutofit/>
          </a:bodyPr>
          <a:lstStyle/>
          <a:p>
            <a:pPr>
              <a:spcBef>
                <a:spcPts val="2400"/>
              </a:spcBef>
              <a:spcAft>
                <a:spcPts val="0"/>
              </a:spcAft>
            </a:pPr>
            <a:r>
              <a:rPr lang="en-US" sz="2800" dirty="0"/>
              <a:t>There has been a surge of interest in adolescent sleep. </a:t>
            </a:r>
          </a:p>
          <a:p>
            <a:pPr>
              <a:spcBef>
                <a:spcPts val="2400"/>
              </a:spcBef>
              <a:spcAft>
                <a:spcPts val="0"/>
              </a:spcAft>
            </a:pPr>
            <a:r>
              <a:rPr lang="en-US" sz="2800" dirty="0"/>
              <a:t>In a national survey of youth, only 25% of U.S. adolescents got 8 or more </a:t>
            </a:r>
            <a:r>
              <a:rPr lang="en-US" sz="2800" dirty="0" err="1"/>
              <a:t>hr</a:t>
            </a:r>
            <a:r>
              <a:rPr lang="en-US" sz="2800" dirty="0"/>
              <a:t> of sleep on an average school night, 7% less than four years earlier.</a:t>
            </a:r>
          </a:p>
          <a:p>
            <a:pPr>
              <a:spcBef>
                <a:spcPts val="2400"/>
              </a:spcBef>
              <a:spcAft>
                <a:spcPts val="0"/>
              </a:spcAft>
            </a:pPr>
            <a:r>
              <a:rPr lang="en-US" sz="2800" dirty="0"/>
              <a:t>Getting too little sleep is linked to academic deficiencies, less efficient information processing, a greater incidence of emotional, mood, and substance abuse problems, and poorer relationships with peers.</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93</a:t>
            </a:fld>
            <a:endParaRPr lang="en-US" dirty="0"/>
          </a:p>
        </p:txBody>
      </p:sp>
    </p:spTree>
    <p:extLst>
      <p:ext uri="{BB962C8B-B14F-4D97-AF65-F5344CB8AC3E}">
        <p14:creationId xmlns:p14="http://schemas.microsoft.com/office/powerpoint/2010/main" val="9368123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60888" y="228600"/>
            <a:ext cx="8222225" cy="1069848"/>
          </a:xfrm>
        </p:spPr>
        <p:txBody>
          <a:bodyPr/>
          <a:lstStyle/>
          <a:p>
            <a:r>
              <a:rPr lang="en-US" dirty="0"/>
              <a:t>Sleep </a:t>
            </a:r>
            <a:r>
              <a:rPr lang="en-US" sz="1600" dirty="0"/>
              <a:t>2</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04083" y="1417320"/>
            <a:ext cx="8335834" cy="5071970"/>
          </a:xfrm>
        </p:spPr>
        <p:txBody>
          <a:bodyPr>
            <a:normAutofit/>
          </a:bodyPr>
          <a:lstStyle/>
          <a:p>
            <a:pPr>
              <a:spcBef>
                <a:spcPts val="2400"/>
              </a:spcBef>
              <a:spcAft>
                <a:spcPts val="0"/>
              </a:spcAft>
            </a:pPr>
            <a:r>
              <a:rPr lang="en-US" sz="2800" dirty="0"/>
              <a:t>Recent studies document the link between getting too little sleep and having problems during adolescence:</a:t>
            </a:r>
          </a:p>
          <a:p>
            <a:pPr marL="342900" indent="-342900">
              <a:spcBef>
                <a:spcPts val="576"/>
              </a:spcBef>
              <a:spcAft>
                <a:spcPts val="0"/>
              </a:spcAft>
              <a:buFont typeface="Arial" panose="020B0604020202020204" pitchFamily="34" charset="0"/>
              <a:buChar char="•"/>
            </a:pPr>
            <a:r>
              <a:rPr lang="en-US" sz="2400" dirty="0"/>
              <a:t>In one study, students who sacrificed sleep time to study had difficulty understanding what was taught in class and were more likely to struggle with class assignments.</a:t>
            </a:r>
          </a:p>
          <a:p>
            <a:pPr marL="342900" indent="-342900">
              <a:spcBef>
                <a:spcPts val="576"/>
              </a:spcBef>
              <a:spcAft>
                <a:spcPts val="0"/>
              </a:spcAft>
              <a:buFont typeface="Arial" panose="020B0604020202020204" pitchFamily="34" charset="0"/>
              <a:buChar char="•"/>
            </a:pPr>
            <a:r>
              <a:rPr lang="en-US" sz="2400" dirty="0"/>
              <a:t>In 13- to 19-year-olds, getting less than 7 </a:t>
            </a:r>
            <a:r>
              <a:rPr lang="en-US" sz="2400" dirty="0" err="1"/>
              <a:t>hr</a:t>
            </a:r>
            <a:r>
              <a:rPr lang="en-US" sz="2400" dirty="0"/>
              <a:t> of sleep on school nights was associated with an increased risk of being overweight, having depressive symptoms, being less motivated, difficulty concentrating, high levels of anxiety, and engaging in self-harm/suicidal thoughts.</a:t>
            </a:r>
          </a:p>
          <a:p>
            <a:pPr marL="342900" indent="-342900">
              <a:spcBef>
                <a:spcPts val="576"/>
              </a:spcBef>
              <a:spcAft>
                <a:spcPts val="0"/>
              </a:spcAft>
              <a:buFont typeface="Arial" panose="020B0604020202020204" pitchFamily="34" charset="0"/>
              <a:buChar char="•"/>
            </a:pPr>
            <a:r>
              <a:rPr lang="en-US" sz="2400" dirty="0"/>
              <a:t>A recent study indicated that insufficient sleep was associated with alcohol and marijuana use in adolescents.</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94</a:t>
            </a:fld>
            <a:endParaRPr lang="en-US" dirty="0"/>
          </a:p>
        </p:txBody>
      </p:sp>
    </p:spTree>
    <p:extLst>
      <p:ext uri="{BB962C8B-B14F-4D97-AF65-F5344CB8AC3E}">
        <p14:creationId xmlns:p14="http://schemas.microsoft.com/office/powerpoint/2010/main" val="369106641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5D96D-92A6-4E48-BBFD-808AD0F42220}"/>
              </a:ext>
            </a:extLst>
          </p:cNvPr>
          <p:cNvSpPr>
            <a:spLocks noGrp="1"/>
          </p:cNvSpPr>
          <p:nvPr>
            <p:ph type="title"/>
          </p:nvPr>
        </p:nvSpPr>
        <p:spPr>
          <a:xfrm>
            <a:off x="1661780" y="4630985"/>
            <a:ext cx="5240465" cy="1527642"/>
          </a:xfrm>
        </p:spPr>
        <p:txBody>
          <a:bodyPr/>
          <a:lstStyle/>
          <a:p>
            <a:pPr>
              <a:lnSpc>
                <a:spcPct val="100000"/>
              </a:lnSpc>
            </a:pPr>
            <a:r>
              <a:rPr kumimoji="0" lang="en-US" altLang="en-US" sz="2400" b="1" i="0" u="none" strike="noStrike" kern="1200" cap="none" spc="0" normalizeH="0" baseline="0" noProof="0" dirty="0">
                <a:ln>
                  <a:noFill/>
                </a:ln>
                <a:solidFill>
                  <a:srgbClr val="00629B"/>
                </a:solidFill>
                <a:effectLst/>
                <a:uLnTx/>
                <a:uFillTx/>
              </a:rPr>
              <a:t>FIGURE 9                         </a:t>
            </a:r>
            <a:r>
              <a:rPr kumimoji="0" lang="en-US" altLang="en-US" sz="2400" b="1" i="0" u="none" strike="noStrike" kern="1200" cap="none" spc="0" normalizeH="0" baseline="0" noProof="0" dirty="0">
                <a:ln>
                  <a:noFill/>
                </a:ln>
                <a:solidFill>
                  <a:schemeClr val="tx1"/>
                </a:solidFill>
                <a:effectLst/>
                <a:uLnTx/>
                <a:uFillTx/>
              </a:rPr>
              <a:t>DEVELOPMENTAL CHANGES IN U.S. ADOLESCENTS’ SLEEP PATTERNS ON AN AVERAGE SCHOOL NIGHT</a:t>
            </a:r>
            <a:endParaRPr lang="en-US" dirty="0">
              <a:solidFill>
                <a:schemeClr val="tx1"/>
              </a:solidFill>
            </a:endParaRPr>
          </a:p>
        </p:txBody>
      </p:sp>
      <p:pic>
        <p:nvPicPr>
          <p:cNvPr id="5" name="Picture 4" descr="Percentage of students who got 8 hours of sleep or more on an average school night: 9th grade 34%, 10th grade 28%, 11th grade 23%, 12th grade 22%.">
            <a:extLst>
              <a:ext uri="{FF2B5EF4-FFF2-40B4-BE49-F238E27FC236}">
                <a16:creationId xmlns:a16="http://schemas.microsoft.com/office/drawing/2014/main" id="{F60C7039-284A-41B6-96B5-F0C90351FBF4}"/>
              </a:ext>
            </a:extLst>
          </p:cNvPr>
          <p:cNvPicPr>
            <a:picLocks noChangeAspect="1"/>
          </p:cNvPicPr>
          <p:nvPr/>
        </p:nvPicPr>
        <p:blipFill>
          <a:blip r:embed="rId3"/>
          <a:stretch>
            <a:fillRect/>
          </a:stretch>
        </p:blipFill>
        <p:spPr>
          <a:xfrm>
            <a:off x="3291924" y="951116"/>
            <a:ext cx="3554276" cy="3657917"/>
          </a:xfrm>
          <a:prstGeom prst="rect">
            <a:avLst/>
          </a:prstGeom>
        </p:spPr>
      </p:pic>
      <p:sp>
        <p:nvSpPr>
          <p:cNvPr id="4" name="Text Placeholder 3">
            <a:extLst>
              <a:ext uri="{FF2B5EF4-FFF2-40B4-BE49-F238E27FC236}">
                <a16:creationId xmlns:a16="http://schemas.microsoft.com/office/drawing/2014/main" id="{18B35847-D4F2-420C-823E-28D3A36BCDD6}"/>
              </a:ext>
            </a:extLst>
          </p:cNvPr>
          <p:cNvSpPr>
            <a:spLocks noGrp="1"/>
          </p:cNvSpPr>
          <p:nvPr>
            <p:ph type="body" sz="quarter" idx="10"/>
          </p:nvPr>
        </p:nvSpPr>
        <p:spPr/>
        <p:txBody>
          <a:bodyPr/>
          <a:lstStyle/>
          <a:p>
            <a:r>
              <a:rPr lang="en-US" dirty="0">
                <a:hlinkClick r:id="rId4" action="ppaction://hlinksldjump"/>
              </a:rPr>
              <a:t>Access the text alternative for slide images.</a:t>
            </a:r>
            <a:endParaRPr lang="en-US" dirty="0"/>
          </a:p>
        </p:txBody>
      </p:sp>
      <p:sp>
        <p:nvSpPr>
          <p:cNvPr id="6" name="Slide Number Placeholder 5">
            <a:extLst>
              <a:ext uri="{FF2B5EF4-FFF2-40B4-BE49-F238E27FC236}">
                <a16:creationId xmlns:a16="http://schemas.microsoft.com/office/drawing/2014/main" id="{D0C35469-943C-4AA5-B88F-809E1475E61A}"/>
              </a:ext>
            </a:extLst>
          </p:cNvPr>
          <p:cNvSpPr>
            <a:spLocks noGrp="1"/>
          </p:cNvSpPr>
          <p:nvPr>
            <p:ph type="sldNum" sz="quarter" idx="12"/>
          </p:nvPr>
        </p:nvSpPr>
        <p:spPr/>
        <p:txBody>
          <a:bodyPr/>
          <a:lstStyle/>
          <a:p>
            <a:fld id="{68151E55-6873-49E2-B8D5-2F265E6F1973}" type="slidenum">
              <a:rPr lang="en-US" smtClean="0"/>
              <a:t>95</a:t>
            </a:fld>
            <a:endParaRPr lang="en-US" dirty="0"/>
          </a:p>
        </p:txBody>
      </p:sp>
    </p:spTree>
    <p:extLst>
      <p:ext uri="{BB962C8B-B14F-4D97-AF65-F5344CB8AC3E}">
        <p14:creationId xmlns:p14="http://schemas.microsoft.com/office/powerpoint/2010/main" val="26308638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60888" y="228600"/>
            <a:ext cx="8222225" cy="1069848"/>
          </a:xfrm>
        </p:spPr>
        <p:txBody>
          <a:bodyPr/>
          <a:lstStyle/>
          <a:p>
            <a:r>
              <a:rPr lang="en-US" dirty="0"/>
              <a:t>Sleep </a:t>
            </a:r>
            <a:r>
              <a:rPr lang="en-US" sz="1600" dirty="0"/>
              <a:t>3</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04083" y="1417320"/>
            <a:ext cx="8335834" cy="5071970"/>
          </a:xfrm>
        </p:spPr>
        <p:txBody>
          <a:bodyPr>
            <a:normAutofit/>
          </a:bodyPr>
          <a:lstStyle/>
          <a:p>
            <a:pPr>
              <a:spcBef>
                <a:spcPts val="2400"/>
              </a:spcBef>
              <a:spcAft>
                <a:spcPts val="0"/>
              </a:spcAft>
            </a:pPr>
            <a:r>
              <a:rPr lang="en-US" sz="2800" dirty="0"/>
              <a:t>Why are adolescents getting too little sleep?</a:t>
            </a:r>
          </a:p>
          <a:p>
            <a:pPr marL="342900" indent="-342900">
              <a:spcBef>
                <a:spcPts val="576"/>
              </a:spcBef>
              <a:spcAft>
                <a:spcPts val="0"/>
              </a:spcAft>
              <a:buFont typeface="Arial" panose="020B0604020202020204" pitchFamily="34" charset="0"/>
              <a:buChar char="•"/>
            </a:pPr>
            <a:r>
              <a:rPr lang="en-US" sz="2400" dirty="0"/>
              <a:t>Electronic media usage, caffeine, and changes in the brain, coupled with early school start times.</a:t>
            </a:r>
          </a:p>
          <a:p>
            <a:pPr marL="342900" indent="-342900">
              <a:spcBef>
                <a:spcPts val="576"/>
              </a:spcBef>
              <a:spcAft>
                <a:spcPts val="0"/>
              </a:spcAft>
              <a:buFont typeface="Arial" panose="020B0604020202020204" pitchFamily="34" charset="0"/>
              <a:buChar char="•"/>
            </a:pPr>
            <a:r>
              <a:rPr lang="en-US" sz="2400" dirty="0"/>
              <a:t>Using electronic devices other than television 5 or more </a:t>
            </a:r>
            <a:r>
              <a:rPr lang="en-US" sz="2400" dirty="0" err="1"/>
              <a:t>hr</a:t>
            </a:r>
            <a:r>
              <a:rPr lang="en-US" sz="2400" dirty="0"/>
              <a:t> a day has been linked to getting inadequate sleep.</a:t>
            </a:r>
          </a:p>
          <a:p>
            <a:pPr marL="342900" indent="-342900">
              <a:spcBef>
                <a:spcPts val="576"/>
              </a:spcBef>
              <a:spcAft>
                <a:spcPts val="0"/>
              </a:spcAft>
              <a:buFont typeface="Arial" panose="020B0604020202020204" pitchFamily="34" charset="0"/>
              <a:buChar char="•"/>
            </a:pPr>
            <a:r>
              <a:rPr lang="en-US" sz="2400" dirty="0"/>
              <a:t>Caffeine consumption and daytime sleepiness are also related to lower academic achievement.</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96</a:t>
            </a:fld>
            <a:endParaRPr lang="en-US" dirty="0"/>
          </a:p>
        </p:txBody>
      </p:sp>
    </p:spTree>
    <p:extLst>
      <p:ext uri="{BB962C8B-B14F-4D97-AF65-F5344CB8AC3E}">
        <p14:creationId xmlns:p14="http://schemas.microsoft.com/office/powerpoint/2010/main" val="17198477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60888" y="228600"/>
            <a:ext cx="8222225" cy="1069848"/>
          </a:xfrm>
        </p:spPr>
        <p:txBody>
          <a:bodyPr/>
          <a:lstStyle/>
          <a:p>
            <a:r>
              <a:rPr lang="en-US" dirty="0"/>
              <a:t>Sleep </a:t>
            </a:r>
            <a:r>
              <a:rPr lang="en-US" sz="1600" dirty="0"/>
              <a:t>4</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460888" y="1417320"/>
            <a:ext cx="8222225" cy="5071970"/>
          </a:xfrm>
        </p:spPr>
        <p:txBody>
          <a:bodyPr>
            <a:normAutofit/>
          </a:bodyPr>
          <a:lstStyle/>
          <a:p>
            <a:pPr>
              <a:spcBef>
                <a:spcPts val="2400"/>
              </a:spcBef>
              <a:spcAft>
                <a:spcPts val="0"/>
              </a:spcAft>
            </a:pPr>
            <a:r>
              <a:rPr lang="en-US" sz="2800" dirty="0"/>
              <a:t>Many adolescents stay up later at night and sleep longer in the morning than when they were children.</a:t>
            </a:r>
          </a:p>
          <a:p>
            <a:pPr>
              <a:spcBef>
                <a:spcPts val="2400"/>
              </a:spcBef>
              <a:spcAft>
                <a:spcPts val="0"/>
              </a:spcAft>
            </a:pPr>
            <a:r>
              <a:rPr lang="en-US" sz="2800" dirty="0"/>
              <a:t>Early school starting times may cause grogginess, inattention, and poor performance on tests.</a:t>
            </a:r>
          </a:p>
          <a:p>
            <a:pPr>
              <a:spcBef>
                <a:spcPts val="2400"/>
              </a:spcBef>
              <a:spcAft>
                <a:spcPts val="0"/>
              </a:spcAft>
            </a:pPr>
            <a:r>
              <a:rPr lang="en-US" sz="2800" dirty="0"/>
              <a:t>The American Academy of Pediatrics recently advocated that schools shift start times from 8:30 to 9:30 a.m. to improve students’ academic performance and quality of life.</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97</a:t>
            </a:fld>
            <a:endParaRPr lang="en-US" dirty="0"/>
          </a:p>
        </p:txBody>
      </p:sp>
    </p:spTree>
    <p:extLst>
      <p:ext uri="{BB962C8B-B14F-4D97-AF65-F5344CB8AC3E}">
        <p14:creationId xmlns:p14="http://schemas.microsoft.com/office/powerpoint/2010/main" val="24118237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460888" y="228600"/>
            <a:ext cx="8222225" cy="1069848"/>
          </a:xfrm>
        </p:spPr>
        <p:txBody>
          <a:bodyPr/>
          <a:lstStyle/>
          <a:p>
            <a:r>
              <a:rPr lang="en-US" dirty="0"/>
              <a:t>Sleep </a:t>
            </a:r>
            <a:r>
              <a:rPr lang="en-US" sz="1600" dirty="0"/>
              <a:t>5</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379022" y="1417320"/>
            <a:ext cx="8385956" cy="5071970"/>
          </a:xfrm>
        </p:spPr>
        <p:txBody>
          <a:bodyPr>
            <a:normAutofit/>
          </a:bodyPr>
          <a:lstStyle/>
          <a:p>
            <a:pPr>
              <a:spcBef>
                <a:spcPts val="2400"/>
              </a:spcBef>
              <a:spcAft>
                <a:spcPts val="0"/>
              </a:spcAft>
            </a:pPr>
            <a:r>
              <a:rPr lang="en-US" sz="2800" dirty="0"/>
              <a:t>Sleep patterns are often poor in emerging adulthood.</a:t>
            </a:r>
          </a:p>
          <a:p>
            <a:pPr marL="457200" indent="-457200">
              <a:spcBef>
                <a:spcPts val="576"/>
              </a:spcBef>
              <a:spcAft>
                <a:spcPts val="0"/>
              </a:spcAft>
              <a:buFont typeface="Arial" panose="020B0604020202020204" pitchFamily="34" charset="0"/>
              <a:buChar char="•"/>
            </a:pPr>
            <a:r>
              <a:rPr lang="en-US" sz="2400" dirty="0"/>
              <a:t>At about 20–22 years of age, a reverse in the timing of bedtimes and rise times occurs.</a:t>
            </a:r>
          </a:p>
          <a:p>
            <a:pPr marL="457200" indent="-457200">
              <a:spcBef>
                <a:spcPts val="576"/>
              </a:spcBef>
              <a:spcAft>
                <a:spcPts val="0"/>
              </a:spcAft>
              <a:buFont typeface="Arial" panose="020B0604020202020204" pitchFamily="34" charset="0"/>
              <a:buChar char="•"/>
            </a:pPr>
            <a:r>
              <a:rPr lang="en-US" sz="2400" dirty="0"/>
              <a:t>Emotional and academic stress negatively affects sleep, as does smartphone dependence and energy drink consumption.</a:t>
            </a:r>
          </a:p>
          <a:p>
            <a:pPr marL="457200" indent="-457200">
              <a:spcBef>
                <a:spcPts val="576"/>
              </a:spcBef>
              <a:spcAft>
                <a:spcPts val="0"/>
              </a:spcAft>
              <a:buFont typeface="Arial" panose="020B0604020202020204" pitchFamily="34" charset="0"/>
              <a:buChar char="•"/>
            </a:pPr>
            <a:r>
              <a:rPr lang="en-US" sz="2400" dirty="0"/>
              <a:t>Less sleep is associated with increased suicide risk, lower grade point average, and delayed college graduation.</a:t>
            </a:r>
          </a:p>
          <a:p>
            <a:pPr>
              <a:spcBef>
                <a:spcPts val="2400"/>
              </a:spcBef>
              <a:spcAft>
                <a:spcPts val="0"/>
              </a:spcAft>
            </a:pPr>
            <a:r>
              <a:rPr lang="en-US" sz="2800" dirty="0"/>
              <a:t>The National Sleep Foundation recommends emerging adults get 7–9 </a:t>
            </a:r>
            <a:r>
              <a:rPr lang="en-US" sz="2800" dirty="0" err="1"/>
              <a:t>hr</a:t>
            </a:r>
            <a:r>
              <a:rPr lang="en-US" sz="2800" dirty="0"/>
              <a:t> of sleep.</a:t>
            </a:r>
          </a:p>
          <a:p>
            <a:pPr marL="457200" indent="-457200">
              <a:spcBef>
                <a:spcPts val="576"/>
              </a:spcBef>
              <a:spcAft>
                <a:spcPts val="0"/>
              </a:spcAft>
              <a:buFont typeface="Arial" panose="020B0604020202020204" pitchFamily="34" charset="0"/>
              <a:buChar char="•"/>
            </a:pPr>
            <a:r>
              <a:rPr lang="en-US" sz="2400" dirty="0"/>
              <a:t>Engaging in more physical activity and maintaining positive social relationships can improve sleep patterns.</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98</a:t>
            </a:fld>
            <a:endParaRPr lang="en-US" dirty="0"/>
          </a:p>
        </p:txBody>
      </p:sp>
    </p:spTree>
    <p:extLst>
      <p:ext uri="{BB962C8B-B14F-4D97-AF65-F5344CB8AC3E}">
        <p14:creationId xmlns:p14="http://schemas.microsoft.com/office/powerpoint/2010/main" val="395035562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3F64F6-51F5-4F82-9D11-B9EB8B5F2844}"/>
              </a:ext>
            </a:extLst>
          </p:cNvPr>
          <p:cNvSpPr>
            <a:spLocks noGrp="1"/>
          </p:cNvSpPr>
          <p:nvPr>
            <p:ph type="title"/>
          </p:nvPr>
        </p:nvSpPr>
        <p:spPr>
          <a:xfrm>
            <a:off x="672896" y="228600"/>
            <a:ext cx="7798209" cy="1069848"/>
          </a:xfrm>
        </p:spPr>
        <p:txBody>
          <a:bodyPr/>
          <a:lstStyle/>
          <a:p>
            <a:r>
              <a:rPr lang="en-US" dirty="0"/>
              <a:t>Evolution, Heredity, and Environment: The Evolutionary Perspective</a:t>
            </a:r>
          </a:p>
        </p:txBody>
      </p:sp>
      <p:sp>
        <p:nvSpPr>
          <p:cNvPr id="8" name="Content Placeholder 7">
            <a:extLst>
              <a:ext uri="{FF2B5EF4-FFF2-40B4-BE49-F238E27FC236}">
                <a16:creationId xmlns:a16="http://schemas.microsoft.com/office/drawing/2014/main" id="{A0372F01-62A2-4EBF-9887-5A203607BD0A}"/>
              </a:ext>
            </a:extLst>
          </p:cNvPr>
          <p:cNvSpPr>
            <a:spLocks noGrp="1"/>
          </p:cNvSpPr>
          <p:nvPr>
            <p:ph sz="quarter" idx="11"/>
          </p:nvPr>
        </p:nvSpPr>
        <p:spPr>
          <a:xfrm>
            <a:off x="379022" y="1417320"/>
            <a:ext cx="8385956" cy="5071970"/>
          </a:xfrm>
        </p:spPr>
        <p:txBody>
          <a:bodyPr>
            <a:noAutofit/>
          </a:bodyPr>
          <a:lstStyle/>
          <a:p>
            <a:pPr>
              <a:spcBef>
                <a:spcPts val="2400"/>
              </a:spcBef>
              <a:spcAft>
                <a:spcPts val="0"/>
              </a:spcAft>
            </a:pPr>
            <a:r>
              <a:rPr lang="en-US" sz="2800" dirty="0"/>
              <a:t>In terms of evolutionary time, humans are relative newcomers to the Earth.</a:t>
            </a:r>
          </a:p>
          <a:p>
            <a:pPr>
              <a:spcBef>
                <a:spcPts val="2400"/>
              </a:spcBef>
              <a:spcAft>
                <a:spcPts val="0"/>
              </a:spcAft>
            </a:pPr>
            <a:r>
              <a:rPr lang="en-US" sz="2800" dirty="0"/>
              <a:t>As our earliest ancestors left the forest to feed on the savannahs and finally to form hunting societies on the open plains, their minds and behaviors changed.</a:t>
            </a:r>
          </a:p>
        </p:txBody>
      </p:sp>
      <p:sp>
        <p:nvSpPr>
          <p:cNvPr id="6" name="Slide Number Placeholder 5">
            <a:extLst>
              <a:ext uri="{FF2B5EF4-FFF2-40B4-BE49-F238E27FC236}">
                <a16:creationId xmlns:a16="http://schemas.microsoft.com/office/drawing/2014/main" id="{77B05064-9267-4945-8E71-39600F663A27}"/>
              </a:ext>
            </a:extLst>
          </p:cNvPr>
          <p:cNvSpPr>
            <a:spLocks noGrp="1"/>
          </p:cNvSpPr>
          <p:nvPr>
            <p:ph type="sldNum" sz="quarter" idx="10"/>
          </p:nvPr>
        </p:nvSpPr>
        <p:spPr/>
        <p:txBody>
          <a:bodyPr/>
          <a:lstStyle/>
          <a:p>
            <a:fld id="{68151E55-6873-49E2-B8D5-2F265E6F1973}" type="slidenum">
              <a:rPr lang="en-US" smtClean="0"/>
              <a:t>99</a:t>
            </a:fld>
            <a:endParaRPr lang="en-US" dirty="0"/>
          </a:p>
        </p:txBody>
      </p:sp>
    </p:spTree>
    <p:extLst>
      <p:ext uri="{BB962C8B-B14F-4D97-AF65-F5344CB8AC3E}">
        <p14:creationId xmlns:p14="http://schemas.microsoft.com/office/powerpoint/2010/main" val="2847324446"/>
      </p:ext>
    </p:extLst>
  </p:cSld>
  <p:clrMapOvr>
    <a:masterClrMapping/>
  </p:clrMapOvr>
</p:sld>
</file>

<file path=ppt/theme/theme1.xml><?xml version="1.0" encoding="utf-8"?>
<a:theme xmlns:a="http://schemas.openxmlformats.org/drawingml/2006/main" name="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id="{D5F7D23A-1582-E645-9B0D-F3B9DA27EF13}" vid="{6EF977C6-7ED4-0343-8173-448F4F06F54F}"/>
    </a:ext>
  </a:extLst>
</a:theme>
</file>

<file path=ppt/theme/theme2.xml><?xml version="1.0" encoding="utf-8"?>
<a:theme xmlns:a="http://schemas.openxmlformats.org/drawingml/2006/main" name="MainContent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id="{D5F7D23A-1582-E645-9B0D-F3B9DA27EF13}" vid="{1480CCD6-6ADC-8344-9FB1-6D39B1B409EC}"/>
    </a:ext>
  </a:extLst>
</a:theme>
</file>

<file path=ppt/theme/theme3.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id="{D5F7D23A-1582-E645-9B0D-F3B9DA27EF13}" vid="{5DE44C57-9DD1-074A-B2CD-CB7CD6610750}"/>
    </a:ext>
  </a:extLst>
</a:theme>
</file>

<file path=ppt/theme/theme4.xml><?xml version="1.0" encoding="utf-8"?>
<a:theme xmlns:a="http://schemas.openxmlformats.org/drawingml/2006/main" name="Divider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id="{D5F7D23A-1582-E645-9B0D-F3B9DA27EF13}" vid="{4D0A5BB2-B6F8-BA4B-8C36-7F3FFCB41127}"/>
    </a:ext>
  </a:extLst>
</a:theme>
</file>

<file path=ppt/theme/theme5.xml><?xml version="1.0" encoding="utf-8"?>
<a:theme xmlns:a="http://schemas.openxmlformats.org/drawingml/2006/main" name="ImageDescriptionAppendix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id="{D5F7D23A-1582-E645-9B0D-F3B9DA27EF13}" vid="{E0B6E5E7-C8D6-1B48-B538-FD14555C4F2C}"/>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Title Slides Master</Template>
  <TotalTime>11648</TotalTime>
  <Words>10141</Words>
  <Application>Microsoft Office PowerPoint</Application>
  <PresentationFormat>On-screen Show (4:3)</PresentationFormat>
  <Paragraphs>765</Paragraphs>
  <Slides>129</Slides>
  <Notes>11</Notes>
  <HiddenSlides>9</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129</vt:i4>
      </vt:variant>
    </vt:vector>
  </HeadingPairs>
  <TitlesOfParts>
    <vt:vector size="139" baseType="lpstr">
      <vt:lpstr>ＭＳ Ｐゴシック</vt:lpstr>
      <vt:lpstr>Arial</vt:lpstr>
      <vt:lpstr>Calibri</vt:lpstr>
      <vt:lpstr>Calibri (Body)</vt:lpstr>
      <vt:lpstr>Calibri (Headings)</vt:lpstr>
      <vt:lpstr>Title Slides Master</vt:lpstr>
      <vt:lpstr>MainContentSlideMaster</vt:lpstr>
      <vt:lpstr>ClosingMaster</vt:lpstr>
      <vt:lpstr>DividerSlideMaster</vt:lpstr>
      <vt:lpstr>ImageDescriptionAppendixSlideMaster</vt:lpstr>
      <vt:lpstr>Adolescence</vt:lpstr>
      <vt:lpstr>Outline 1</vt:lpstr>
      <vt:lpstr>Outline 2</vt:lpstr>
      <vt:lpstr>Puberty</vt:lpstr>
      <vt:lpstr>Puberty</vt:lpstr>
      <vt:lpstr>Puberty</vt:lpstr>
      <vt:lpstr>Puberty</vt:lpstr>
      <vt:lpstr>Puberty</vt:lpstr>
      <vt:lpstr>Puberty</vt:lpstr>
      <vt:lpstr>Puberty</vt:lpstr>
      <vt:lpstr>Puberty</vt:lpstr>
      <vt:lpstr>Determinants of Puberty</vt:lpstr>
      <vt:lpstr>Heredity</vt:lpstr>
      <vt:lpstr>Hormones 1</vt:lpstr>
      <vt:lpstr>Hormones 2</vt:lpstr>
      <vt:lpstr>Hormones 3</vt:lpstr>
      <vt:lpstr>FIGURE 1                                             HORMONE LEVELS BY SEX AND PUBERTAL STAGE FOR TESTOSTERONE AND ESTRADIOL</vt:lpstr>
      <vt:lpstr>The Endocrine System 1</vt:lpstr>
      <vt:lpstr>FIGURE 2 THE MAJOR ENDOCRINE GLANDS INVOLVED IN PUBERTAL CHANGE</vt:lpstr>
      <vt:lpstr>The Endocrine System 2</vt:lpstr>
      <vt:lpstr>FIGURE 3                                                          THE FEEDBACK SYSTEM OF SEX HORMONES</vt:lpstr>
      <vt:lpstr>Growth Hormones</vt:lpstr>
      <vt:lpstr>Adrenarche and Gonadarche 1</vt:lpstr>
      <vt:lpstr>Adrenarche and Gonadarche 2</vt:lpstr>
      <vt:lpstr>Adrenarche and Gonadarche 3</vt:lpstr>
      <vt:lpstr>Weight and Body Fat</vt:lpstr>
      <vt:lpstr>Leptin and Kisspeptins</vt:lpstr>
      <vt:lpstr>Weight at Birth and in Infancy</vt:lpstr>
      <vt:lpstr>Sociocultural and Environmental Factors 1</vt:lpstr>
      <vt:lpstr>Sociocultural and Environmental Factors 2</vt:lpstr>
      <vt:lpstr>Growth Spurt 1</vt:lpstr>
      <vt:lpstr>FIGURE 4                 PUBERTAL GROWTH SPURT</vt:lpstr>
      <vt:lpstr>Growth Spurt 2</vt:lpstr>
      <vt:lpstr>FIGURE 5                      NORMAL RANGE AND AVERAGE DEVELOPMENT OF SEXUAL CHARACTERISTICS IN MALES AND FEMALES</vt:lpstr>
      <vt:lpstr>Sexual Maturation 3</vt:lpstr>
      <vt:lpstr>Sexual Maturation 3</vt:lpstr>
      <vt:lpstr>Sexual Maturation 3</vt:lpstr>
      <vt:lpstr>Secular Trends in Puberty</vt:lpstr>
      <vt:lpstr>Psychological Dimensions of Puberty: Body Image 1</vt:lpstr>
      <vt:lpstr>Psychological Dimensions of Puberty: Body Image 2</vt:lpstr>
      <vt:lpstr>Psychological Dimensions of Puberty: Body Image 2</vt:lpstr>
      <vt:lpstr>Psychological Dimensions of Puberty: Body Image 2</vt:lpstr>
      <vt:lpstr>Psychological Dimensions of Puberty: Body Image 2</vt:lpstr>
      <vt:lpstr>Psychological Dimensions of Puberty: Body Image 3</vt:lpstr>
      <vt:lpstr>Psychological Dimensions of Puberty: Body Image 3</vt:lpstr>
      <vt:lpstr>Psychological Dimensions of Puberty: Body Image 3</vt:lpstr>
      <vt:lpstr>Psychological Dimensions of Puberty: Body Image 3</vt:lpstr>
      <vt:lpstr>Psychological Dimensions of Puberty: Body Image 3</vt:lpstr>
      <vt:lpstr>Psychological Dimensions of Puberty: Body Image 3</vt:lpstr>
      <vt:lpstr>Psychological Dimensions of Puberty: Body Image 3</vt:lpstr>
      <vt:lpstr>Psychological Dimensions of Puberty: Body Image 3</vt:lpstr>
      <vt:lpstr>Psychological Dimensions of Puberty: Hormones and Behavior 1</vt:lpstr>
      <vt:lpstr>Psychological Dimensions of Puberty: Hormones and Behavior 2</vt:lpstr>
      <vt:lpstr>Psychological Dimensions of Puberty: Early and Late Maturation</vt:lpstr>
      <vt:lpstr>Adolescence: A Critical Juncture in Health 1</vt:lpstr>
      <vt:lpstr>Adolescence: A Critical Juncture in Health 2</vt:lpstr>
      <vt:lpstr>Adolescence: A Critical Juncture in Health 3</vt:lpstr>
      <vt:lpstr>Risk-Factors</vt:lpstr>
      <vt:lpstr>Risk-Factors</vt:lpstr>
      <vt:lpstr>Risk-Factors</vt:lpstr>
      <vt:lpstr>Risk-Taking Behavior 1</vt:lpstr>
      <vt:lpstr>Risk-Taking Behavior 2</vt:lpstr>
      <vt:lpstr>Risk-Taking Behavior 2</vt:lpstr>
      <vt:lpstr>Risk-Taking Behavior 2</vt:lpstr>
      <vt:lpstr>Risk-Taking Behavior 2</vt:lpstr>
      <vt:lpstr>Risk-Taking Behavior 2</vt:lpstr>
      <vt:lpstr>Risk-Taking Behavior 2</vt:lpstr>
      <vt:lpstr>Risk-Taking Behavior 2</vt:lpstr>
      <vt:lpstr>Risk-Taking Behavior 2</vt:lpstr>
      <vt:lpstr>Risk-Taking Behavior 2</vt:lpstr>
      <vt:lpstr>Risk-Taking Behavior 2</vt:lpstr>
      <vt:lpstr>Risk-Taking Behavior 2</vt:lpstr>
      <vt:lpstr>Health Services</vt:lpstr>
      <vt:lpstr>Leading Causes of Death</vt:lpstr>
      <vt:lpstr>FIGURE 8                                             MORTALITY RATES OF U.S. ADOLESCENTS AND EMERGING ADULTS</vt:lpstr>
      <vt:lpstr>Emerging Adults’ Health 1</vt:lpstr>
      <vt:lpstr>Emerging Adults’ Health 2</vt:lpstr>
      <vt:lpstr>Nutrition 1</vt:lpstr>
      <vt:lpstr>Nutrition 1</vt:lpstr>
      <vt:lpstr>Nutrition 2</vt:lpstr>
      <vt:lpstr>Nutrition 2</vt:lpstr>
      <vt:lpstr>Nutrition 2</vt:lpstr>
      <vt:lpstr>Exercise and Sports</vt:lpstr>
      <vt:lpstr>Exercise 1</vt:lpstr>
      <vt:lpstr>Exercise 2</vt:lpstr>
      <vt:lpstr>Exercise 3</vt:lpstr>
      <vt:lpstr>Roles of Families, Schools, and Screen-Based Activity in Adolescent Exercise 1</vt:lpstr>
      <vt:lpstr>Roles of Families, Schools, and Screen-Based Activity in Adolescent Exercise 2</vt:lpstr>
      <vt:lpstr>Roles of Families, Schools, and Screen-Based Activity in Adolescent Exercise 3</vt:lpstr>
      <vt:lpstr>Sports 1</vt:lpstr>
      <vt:lpstr>Sports 2</vt:lpstr>
      <vt:lpstr>Sports 3</vt:lpstr>
      <vt:lpstr>Sleep 1</vt:lpstr>
      <vt:lpstr>Sleep 2</vt:lpstr>
      <vt:lpstr>FIGURE 9                         DEVELOPMENTAL CHANGES IN U.S. ADOLESCENTS’ SLEEP PATTERNS ON AN AVERAGE SCHOOL NIGHT</vt:lpstr>
      <vt:lpstr>Sleep 3</vt:lpstr>
      <vt:lpstr>Sleep 4</vt:lpstr>
      <vt:lpstr>Sleep 5</vt:lpstr>
      <vt:lpstr>Evolution, Heredity, and Environment: The Evolutionary Perspective</vt:lpstr>
      <vt:lpstr>Natural Selection and Adaptive Behavior</vt:lpstr>
      <vt:lpstr>Evolutionary Psychology</vt:lpstr>
      <vt:lpstr>Evolutionary Development Psychology</vt:lpstr>
      <vt:lpstr>Evaluating Evolutionary Psychology</vt:lpstr>
      <vt:lpstr>The Genetic Process</vt:lpstr>
      <vt:lpstr>DNA and the Collaborative Gene 1</vt:lpstr>
      <vt:lpstr>FIGURE 11                                                    CELLS, CHROMOSOMES, GENES, AND DNA</vt:lpstr>
      <vt:lpstr>DNA and the Collaborative Gene 2</vt:lpstr>
      <vt:lpstr>DNA and the Collaborative Gene 3</vt:lpstr>
      <vt:lpstr>Genotype and Phenotype</vt:lpstr>
      <vt:lpstr>Heredity-Environment Interaction 1</vt:lpstr>
      <vt:lpstr>Heredity-Environment Interaction 2</vt:lpstr>
      <vt:lpstr>Heredity-Environment Correlations</vt:lpstr>
      <vt:lpstr>Table 12                                                                 EXPLORING HEREDITY-ENVIRONMENT CORRELATIONS</vt:lpstr>
      <vt:lpstr>The Epigenetic View 1</vt:lpstr>
      <vt:lpstr>FIGURE 13                                              COMPARISON OF THE HEREDITY-ENVIRONMENT CORRELATION AND EPIGENETIC VIEWS</vt:lpstr>
      <vt:lpstr>The Epigenetic View 2</vt:lpstr>
      <vt:lpstr>Conclusions About               Heredity-Environment Interaction 1</vt:lpstr>
      <vt:lpstr>Conclusions About               Heredity-Environment Interaction 2</vt:lpstr>
      <vt:lpstr>Questions?</vt:lpstr>
      <vt:lpstr>End of Main Content</vt:lpstr>
      <vt:lpstr>Accessibility Content: Text Alternatives for Images</vt:lpstr>
      <vt:lpstr>FIGURE 1 HORMONE LEVELS BY SEX AND PUBERTAL STAGE FOR TESTOSTERONE AND ESTRADIOL - Text Alternative</vt:lpstr>
      <vt:lpstr>FIGURE 2 THE MAJOR ENDOCRINE GLANDS INVOLVED IN PUBERTAL CHANGE - Text Alternative</vt:lpstr>
      <vt:lpstr>FIGURE 4 PUBERTAL GROWTH SPURT - Text Alternative</vt:lpstr>
      <vt:lpstr>FIGURE 5 NORMAL RANGE AND AVERAGE DEVELOPMENT OF SEXUAL CHARACTERISTICS IN MALES AND FEMALES - Text Alternative</vt:lpstr>
      <vt:lpstr>FIGURE 7 MEDIAN AGES AT MENARCHE IN SELECTED NORTHERN EUROPEAN COUNTRIES AND THE UNITED STATES FROM 1845 TO 1969 - Text Alternative</vt:lpstr>
      <vt:lpstr>FIGURE 8 MORTALITY RATES OF U.S. ADOLESCENTS AND EMERGING ADULTS - Text Alternative</vt:lpstr>
      <vt:lpstr>FIGURE 9 DEVELOPMENTAL CHANGES IN U.S. ADOLESCENTS’ SLEEP PATTERNS ON AN AVERAGE SCHOOL NIGHT - Text Alternative</vt:lpstr>
      <vt:lpstr>FIGURE 10 THE BRAIN SIZES OF VARIOUS PRIMATES AND HUMANS IN RELATION TO THE LENGTH OF THE JUVENILE PERIOD - Text Alternative</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Puberty, Health, and Biological Foundations</dc:title>
  <dc:creator>MHE</dc:creator>
  <cp:keywords>PPT</cp:keywords>
  <cp:lastModifiedBy>Mary Hines</cp:lastModifiedBy>
  <cp:revision>2297</cp:revision>
  <dcterms:created xsi:type="dcterms:W3CDTF">2021-02-18T02:25:49Z</dcterms:created>
  <dcterms:modified xsi:type="dcterms:W3CDTF">2024-01-23T00:40:26Z</dcterms:modified>
</cp:coreProperties>
</file>