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91" r:id="rId2"/>
    <p:sldMasterId id="2147483684" r:id="rId3"/>
    <p:sldMasterId id="2147483686" r:id="rId4"/>
    <p:sldMasterId id="2147483701" r:id="rId5"/>
  </p:sldMasterIdLst>
  <p:notesMasterIdLst>
    <p:notesMasterId r:id="rId164"/>
  </p:notesMasterIdLst>
  <p:handoutMasterIdLst>
    <p:handoutMasterId r:id="rId165"/>
  </p:handoutMasterIdLst>
  <p:sldIdLst>
    <p:sldId id="750" r:id="rId6"/>
    <p:sldId id="751" r:id="rId7"/>
    <p:sldId id="752" r:id="rId8"/>
    <p:sldId id="755" r:id="rId9"/>
    <p:sldId id="965" r:id="rId10"/>
    <p:sldId id="966" r:id="rId11"/>
    <p:sldId id="967" r:id="rId12"/>
    <p:sldId id="968" r:id="rId13"/>
    <p:sldId id="986" r:id="rId14"/>
    <p:sldId id="987" r:id="rId15"/>
    <p:sldId id="988" r:id="rId16"/>
    <p:sldId id="969" r:id="rId17"/>
    <p:sldId id="970" r:id="rId18"/>
    <p:sldId id="971" r:id="rId19"/>
    <p:sldId id="756" r:id="rId20"/>
    <p:sldId id="972" r:id="rId21"/>
    <p:sldId id="974" r:id="rId22"/>
    <p:sldId id="975" r:id="rId23"/>
    <p:sldId id="973" r:id="rId24"/>
    <p:sldId id="976" r:id="rId25"/>
    <p:sldId id="977" r:id="rId26"/>
    <p:sldId id="757" r:id="rId27"/>
    <p:sldId id="864" r:id="rId28"/>
    <p:sldId id="978" r:id="rId29"/>
    <p:sldId id="865" r:id="rId30"/>
    <p:sldId id="866" r:id="rId31"/>
    <p:sldId id="979" r:id="rId32"/>
    <p:sldId id="1004" r:id="rId33"/>
    <p:sldId id="1005" r:id="rId34"/>
    <p:sldId id="1006" r:id="rId35"/>
    <p:sldId id="1007" r:id="rId36"/>
    <p:sldId id="1008" r:id="rId37"/>
    <p:sldId id="1009" r:id="rId38"/>
    <p:sldId id="1010" r:id="rId39"/>
    <p:sldId id="1011" r:id="rId40"/>
    <p:sldId id="1012" r:id="rId41"/>
    <p:sldId id="1013" r:id="rId42"/>
    <p:sldId id="1014" r:id="rId43"/>
    <p:sldId id="1015" r:id="rId44"/>
    <p:sldId id="867" r:id="rId45"/>
    <p:sldId id="980" r:id="rId46"/>
    <p:sldId id="868" r:id="rId47"/>
    <p:sldId id="869" r:id="rId48"/>
    <p:sldId id="870" r:id="rId49"/>
    <p:sldId id="981" r:id="rId50"/>
    <p:sldId id="982" r:id="rId51"/>
    <p:sldId id="871" r:id="rId52"/>
    <p:sldId id="872" r:id="rId53"/>
    <p:sldId id="985" r:id="rId54"/>
    <p:sldId id="983" r:id="rId55"/>
    <p:sldId id="873" r:id="rId56"/>
    <p:sldId id="984" r:id="rId57"/>
    <p:sldId id="874" r:id="rId58"/>
    <p:sldId id="1017" r:id="rId59"/>
    <p:sldId id="1018" r:id="rId60"/>
    <p:sldId id="1019" r:id="rId61"/>
    <p:sldId id="1020" r:id="rId62"/>
    <p:sldId id="875" r:id="rId63"/>
    <p:sldId id="990" r:id="rId64"/>
    <p:sldId id="991" r:id="rId65"/>
    <p:sldId id="992" r:id="rId66"/>
    <p:sldId id="993" r:id="rId67"/>
    <p:sldId id="994" r:id="rId68"/>
    <p:sldId id="995" r:id="rId69"/>
    <p:sldId id="1016" r:id="rId70"/>
    <p:sldId id="996" r:id="rId71"/>
    <p:sldId id="997" r:id="rId72"/>
    <p:sldId id="998" r:id="rId73"/>
    <p:sldId id="999" r:id="rId74"/>
    <p:sldId id="1000" r:id="rId75"/>
    <p:sldId id="1001" r:id="rId76"/>
    <p:sldId id="1002" r:id="rId77"/>
    <p:sldId id="989" r:id="rId78"/>
    <p:sldId id="876" r:id="rId79"/>
    <p:sldId id="877" r:id="rId80"/>
    <p:sldId id="1022" r:id="rId81"/>
    <p:sldId id="878" r:id="rId82"/>
    <p:sldId id="879" r:id="rId83"/>
    <p:sldId id="762" r:id="rId84"/>
    <p:sldId id="763" r:id="rId85"/>
    <p:sldId id="880" r:id="rId86"/>
    <p:sldId id="881" r:id="rId87"/>
    <p:sldId id="1023" r:id="rId88"/>
    <p:sldId id="882" r:id="rId89"/>
    <p:sldId id="883" r:id="rId90"/>
    <p:sldId id="770" r:id="rId91"/>
    <p:sldId id="1024" r:id="rId92"/>
    <p:sldId id="771" r:id="rId93"/>
    <p:sldId id="884" r:id="rId94"/>
    <p:sldId id="885" r:id="rId95"/>
    <p:sldId id="886" r:id="rId96"/>
    <p:sldId id="887" r:id="rId97"/>
    <p:sldId id="779" r:id="rId98"/>
    <p:sldId id="888" r:id="rId99"/>
    <p:sldId id="889" r:id="rId100"/>
    <p:sldId id="1025" r:id="rId101"/>
    <p:sldId id="890" r:id="rId102"/>
    <p:sldId id="1026" r:id="rId103"/>
    <p:sldId id="891" r:id="rId104"/>
    <p:sldId id="892" r:id="rId105"/>
    <p:sldId id="893" r:id="rId106"/>
    <p:sldId id="894" r:id="rId107"/>
    <p:sldId id="896" r:id="rId108"/>
    <p:sldId id="897" r:id="rId109"/>
    <p:sldId id="898" r:id="rId110"/>
    <p:sldId id="899" r:id="rId111"/>
    <p:sldId id="900" r:id="rId112"/>
    <p:sldId id="901" r:id="rId113"/>
    <p:sldId id="902" r:id="rId114"/>
    <p:sldId id="904" r:id="rId115"/>
    <p:sldId id="905" r:id="rId116"/>
    <p:sldId id="906" r:id="rId117"/>
    <p:sldId id="907" r:id="rId118"/>
    <p:sldId id="908" r:id="rId119"/>
    <p:sldId id="909" r:id="rId120"/>
    <p:sldId id="910" r:id="rId121"/>
    <p:sldId id="911" r:id="rId122"/>
    <p:sldId id="912" r:id="rId123"/>
    <p:sldId id="913" r:id="rId124"/>
    <p:sldId id="914" r:id="rId125"/>
    <p:sldId id="915" r:id="rId126"/>
    <p:sldId id="916" r:id="rId127"/>
    <p:sldId id="917" r:id="rId128"/>
    <p:sldId id="918" r:id="rId129"/>
    <p:sldId id="863" r:id="rId130"/>
    <p:sldId id="920" r:id="rId131"/>
    <p:sldId id="921" r:id="rId132"/>
    <p:sldId id="923" r:id="rId133"/>
    <p:sldId id="924" r:id="rId134"/>
    <p:sldId id="925" r:id="rId135"/>
    <p:sldId id="926" r:id="rId136"/>
    <p:sldId id="927" r:id="rId137"/>
    <p:sldId id="928" r:id="rId138"/>
    <p:sldId id="929" r:id="rId139"/>
    <p:sldId id="930" r:id="rId140"/>
    <p:sldId id="931" r:id="rId141"/>
    <p:sldId id="933" r:id="rId142"/>
    <p:sldId id="934" r:id="rId143"/>
    <p:sldId id="919" r:id="rId144"/>
    <p:sldId id="937" r:id="rId145"/>
    <p:sldId id="939" r:id="rId146"/>
    <p:sldId id="940" r:id="rId147"/>
    <p:sldId id="941" r:id="rId148"/>
    <p:sldId id="942" r:id="rId149"/>
    <p:sldId id="944" r:id="rId150"/>
    <p:sldId id="945" r:id="rId151"/>
    <p:sldId id="946" r:id="rId152"/>
    <p:sldId id="947" r:id="rId153"/>
    <p:sldId id="949" r:id="rId154"/>
    <p:sldId id="950" r:id="rId155"/>
    <p:sldId id="951" r:id="rId156"/>
    <p:sldId id="952" r:id="rId157"/>
    <p:sldId id="953" r:id="rId158"/>
    <p:sldId id="954" r:id="rId159"/>
    <p:sldId id="955" r:id="rId160"/>
    <p:sldId id="956" r:id="rId161"/>
    <p:sldId id="936" r:id="rId162"/>
    <p:sldId id="260" r:id="rId1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750"/>
            <p14:sldId id="751"/>
            <p14:sldId id="752"/>
            <p14:sldId id="755"/>
            <p14:sldId id="965"/>
            <p14:sldId id="966"/>
            <p14:sldId id="967"/>
            <p14:sldId id="968"/>
            <p14:sldId id="986"/>
            <p14:sldId id="987"/>
            <p14:sldId id="988"/>
            <p14:sldId id="969"/>
            <p14:sldId id="970"/>
            <p14:sldId id="971"/>
            <p14:sldId id="756"/>
            <p14:sldId id="972"/>
            <p14:sldId id="974"/>
            <p14:sldId id="975"/>
            <p14:sldId id="973"/>
            <p14:sldId id="976"/>
            <p14:sldId id="977"/>
            <p14:sldId id="757"/>
            <p14:sldId id="864"/>
            <p14:sldId id="978"/>
            <p14:sldId id="865"/>
            <p14:sldId id="866"/>
            <p14:sldId id="979"/>
            <p14:sldId id="1004"/>
            <p14:sldId id="1005"/>
            <p14:sldId id="1006"/>
            <p14:sldId id="1007"/>
            <p14:sldId id="1008"/>
            <p14:sldId id="1009"/>
            <p14:sldId id="1010"/>
            <p14:sldId id="1011"/>
            <p14:sldId id="1012"/>
            <p14:sldId id="1013"/>
            <p14:sldId id="1014"/>
            <p14:sldId id="1015"/>
            <p14:sldId id="867"/>
            <p14:sldId id="980"/>
            <p14:sldId id="868"/>
            <p14:sldId id="869"/>
            <p14:sldId id="870"/>
            <p14:sldId id="981"/>
            <p14:sldId id="982"/>
            <p14:sldId id="871"/>
            <p14:sldId id="872"/>
            <p14:sldId id="985"/>
            <p14:sldId id="983"/>
            <p14:sldId id="873"/>
            <p14:sldId id="984"/>
            <p14:sldId id="874"/>
            <p14:sldId id="1017"/>
            <p14:sldId id="1018"/>
            <p14:sldId id="1019"/>
            <p14:sldId id="1020"/>
            <p14:sldId id="875"/>
            <p14:sldId id="990"/>
            <p14:sldId id="991"/>
            <p14:sldId id="992"/>
            <p14:sldId id="993"/>
            <p14:sldId id="994"/>
            <p14:sldId id="995"/>
            <p14:sldId id="1016"/>
            <p14:sldId id="996"/>
            <p14:sldId id="997"/>
            <p14:sldId id="998"/>
            <p14:sldId id="999"/>
            <p14:sldId id="1000"/>
            <p14:sldId id="1001"/>
            <p14:sldId id="1002"/>
            <p14:sldId id="989"/>
            <p14:sldId id="876"/>
            <p14:sldId id="877"/>
            <p14:sldId id="1022"/>
            <p14:sldId id="878"/>
            <p14:sldId id="879"/>
            <p14:sldId id="762"/>
            <p14:sldId id="763"/>
            <p14:sldId id="880"/>
            <p14:sldId id="881"/>
            <p14:sldId id="1023"/>
            <p14:sldId id="882"/>
            <p14:sldId id="883"/>
            <p14:sldId id="770"/>
            <p14:sldId id="1024"/>
            <p14:sldId id="771"/>
            <p14:sldId id="884"/>
            <p14:sldId id="885"/>
            <p14:sldId id="886"/>
            <p14:sldId id="887"/>
            <p14:sldId id="779"/>
            <p14:sldId id="888"/>
            <p14:sldId id="889"/>
            <p14:sldId id="1025"/>
            <p14:sldId id="890"/>
            <p14:sldId id="1026"/>
            <p14:sldId id="891"/>
            <p14:sldId id="892"/>
            <p14:sldId id="893"/>
            <p14:sldId id="894"/>
            <p14:sldId id="896"/>
            <p14:sldId id="897"/>
            <p14:sldId id="898"/>
            <p14:sldId id="899"/>
            <p14:sldId id="900"/>
            <p14:sldId id="901"/>
            <p14:sldId id="902"/>
            <p14:sldId id="904"/>
            <p14:sldId id="905"/>
            <p14:sldId id="906"/>
            <p14:sldId id="907"/>
            <p14:sldId id="908"/>
            <p14:sldId id="909"/>
            <p14:sldId id="910"/>
            <p14:sldId id="911"/>
            <p14:sldId id="912"/>
            <p14:sldId id="913"/>
            <p14:sldId id="914"/>
            <p14:sldId id="915"/>
            <p14:sldId id="916"/>
            <p14:sldId id="917"/>
            <p14:sldId id="918"/>
            <p14:sldId id="863"/>
            <p14:sldId id="920"/>
            <p14:sldId id="921"/>
            <p14:sldId id="923"/>
            <p14:sldId id="924"/>
            <p14:sldId id="925"/>
            <p14:sldId id="926"/>
            <p14:sldId id="927"/>
            <p14:sldId id="928"/>
            <p14:sldId id="929"/>
            <p14:sldId id="930"/>
            <p14:sldId id="931"/>
            <p14:sldId id="933"/>
            <p14:sldId id="934"/>
            <p14:sldId id="919"/>
            <p14:sldId id="937"/>
            <p14:sldId id="939"/>
            <p14:sldId id="940"/>
            <p14:sldId id="941"/>
            <p14:sldId id="942"/>
            <p14:sldId id="944"/>
            <p14:sldId id="945"/>
            <p14:sldId id="946"/>
            <p14:sldId id="947"/>
            <p14:sldId id="949"/>
            <p14:sldId id="950"/>
            <p14:sldId id="951"/>
            <p14:sldId id="952"/>
            <p14:sldId id="953"/>
            <p14:sldId id="954"/>
            <p14:sldId id="955"/>
            <p14:sldId id="956"/>
            <p14:sldId id="936"/>
            <p14:sldId id="260"/>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3264" userDrawn="1">
          <p15:clr>
            <a:srgbClr val="A4A3A4"/>
          </p15:clr>
        </p15:guide>
        <p15:guide id="3" orient="horz" pos="2256" userDrawn="1">
          <p15:clr>
            <a:srgbClr val="A4A3A4"/>
          </p15:clr>
        </p15:guide>
        <p15:guide id="4" pos="56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Shankar prashad" initials="Sp" lastIdx="1" clrIdx="2">
    <p:extLst>
      <p:ext uri="{19B8F6BF-5375-455C-9EA6-DF929625EA0E}">
        <p15:presenceInfo xmlns:p15="http://schemas.microsoft.com/office/powerpoint/2012/main" userId="e2864d378a2e38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4CC"/>
    <a:srgbClr val="C2BD83"/>
    <a:srgbClr val="EFCADD"/>
    <a:srgbClr val="DF96BB"/>
    <a:srgbClr val="FFF5CC"/>
    <a:srgbClr val="FFE266"/>
    <a:srgbClr val="FFECDB"/>
    <a:srgbClr val="E2D0C1"/>
    <a:srgbClr val="E1EDFF"/>
    <a:srgbClr val="AFC3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89871" autoAdjust="0"/>
  </p:normalViewPr>
  <p:slideViewPr>
    <p:cSldViewPr snapToGrid="0" showGuides="1">
      <p:cViewPr varScale="1">
        <p:scale>
          <a:sx n="69" d="100"/>
          <a:sy n="69" d="100"/>
        </p:scale>
        <p:origin x="774" y="60"/>
      </p:cViewPr>
      <p:guideLst>
        <p:guide pos="3264"/>
        <p:guide orient="horz" pos="2256"/>
        <p:guide pos="5640"/>
      </p:guideLst>
    </p:cSldViewPr>
  </p:slideViewPr>
  <p:outlineViewPr>
    <p:cViewPr>
      <p:scale>
        <a:sx n="33" d="100"/>
        <a:sy n="33" d="100"/>
      </p:scale>
      <p:origin x="0" y="-32526"/>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3" d="100"/>
          <a:sy n="83" d="100"/>
        </p:scale>
        <p:origin x="1398" y="10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tableStyles" Target="tableStyle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notesMaster" Target="notesMasters/notesMaster1.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handoutMaster" Target="handoutMasters/handoutMaster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98FFE-DDD1-4D5D-BB3A-C5401569AF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82E206-4F47-475A-BF46-3E019229D5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2786D8-3DC7-4655-81E4-EEE1B9861DCE}" type="datetimeFigureOut">
              <a:rPr lang="en-US" smtClean="0"/>
              <a:t>1/12/2024</a:t>
            </a:fld>
            <a:endParaRPr lang="en-US"/>
          </a:p>
        </p:txBody>
      </p:sp>
      <p:sp>
        <p:nvSpPr>
          <p:cNvPr id="4" name="Footer Placeholder 3">
            <a:extLst>
              <a:ext uri="{FF2B5EF4-FFF2-40B4-BE49-F238E27FC236}">
                <a16:creationId xmlns:a16="http://schemas.microsoft.com/office/drawing/2014/main" id="{7414F8CB-BAD5-4382-B591-FE569D758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885784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225ED1-19E6-584E-966C-15E70ACDD45D}" type="datetimeFigureOut">
              <a:rPr lang="en-US" smtClean="0"/>
              <a:t>1/12/2024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363CB-6AAF-D04F-B0F4-9CDDC5D29367}" type="slidenum">
              <a:rPr lang="en-US" smtClean="0"/>
              <a:t>‹#›</a:t>
            </a:fld>
            <a:endParaRPr lang="en-US"/>
          </a:p>
        </p:txBody>
      </p:sp>
    </p:spTree>
    <p:extLst>
      <p:ext uri="{BB962C8B-B14F-4D97-AF65-F5344CB8AC3E}">
        <p14:creationId xmlns:p14="http://schemas.microsoft.com/office/powerpoint/2010/main" val="43753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79</a:t>
            </a:fld>
            <a:endParaRPr lang="en-US"/>
          </a:p>
        </p:txBody>
      </p:sp>
    </p:spTree>
    <p:extLst>
      <p:ext uri="{BB962C8B-B14F-4D97-AF65-F5344CB8AC3E}">
        <p14:creationId xmlns:p14="http://schemas.microsoft.com/office/powerpoint/2010/main" val="35822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89</a:t>
            </a:fld>
            <a:endParaRPr lang="en-US"/>
          </a:p>
        </p:txBody>
      </p:sp>
    </p:spTree>
    <p:extLst>
      <p:ext uri="{BB962C8B-B14F-4D97-AF65-F5344CB8AC3E}">
        <p14:creationId xmlns:p14="http://schemas.microsoft.com/office/powerpoint/2010/main" val="3093079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90</a:t>
            </a:fld>
            <a:endParaRPr lang="en-US"/>
          </a:p>
        </p:txBody>
      </p:sp>
    </p:spTree>
    <p:extLst>
      <p:ext uri="{BB962C8B-B14F-4D97-AF65-F5344CB8AC3E}">
        <p14:creationId xmlns:p14="http://schemas.microsoft.com/office/powerpoint/2010/main" val="101824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91</a:t>
            </a:fld>
            <a:endParaRPr lang="en-US"/>
          </a:p>
        </p:txBody>
      </p:sp>
    </p:spTree>
    <p:extLst>
      <p:ext uri="{BB962C8B-B14F-4D97-AF65-F5344CB8AC3E}">
        <p14:creationId xmlns:p14="http://schemas.microsoft.com/office/powerpoint/2010/main" val="1994725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92</a:t>
            </a:fld>
            <a:endParaRPr lang="en-US"/>
          </a:p>
        </p:txBody>
      </p:sp>
    </p:spTree>
    <p:extLst>
      <p:ext uri="{BB962C8B-B14F-4D97-AF65-F5344CB8AC3E}">
        <p14:creationId xmlns:p14="http://schemas.microsoft.com/office/powerpoint/2010/main" val="238751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94</a:t>
            </a:fld>
            <a:endParaRPr lang="en-US"/>
          </a:p>
        </p:txBody>
      </p:sp>
    </p:spTree>
    <p:extLst>
      <p:ext uri="{BB962C8B-B14F-4D97-AF65-F5344CB8AC3E}">
        <p14:creationId xmlns:p14="http://schemas.microsoft.com/office/powerpoint/2010/main" val="1702128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95</a:t>
            </a:fld>
            <a:endParaRPr lang="en-US"/>
          </a:p>
        </p:txBody>
      </p:sp>
    </p:spTree>
    <p:extLst>
      <p:ext uri="{BB962C8B-B14F-4D97-AF65-F5344CB8AC3E}">
        <p14:creationId xmlns:p14="http://schemas.microsoft.com/office/powerpoint/2010/main" val="62463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96</a:t>
            </a:fld>
            <a:endParaRPr lang="en-US"/>
          </a:p>
        </p:txBody>
      </p:sp>
    </p:spTree>
    <p:extLst>
      <p:ext uri="{BB962C8B-B14F-4D97-AF65-F5344CB8AC3E}">
        <p14:creationId xmlns:p14="http://schemas.microsoft.com/office/powerpoint/2010/main" val="4260778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97</a:t>
            </a:fld>
            <a:endParaRPr lang="en-US"/>
          </a:p>
        </p:txBody>
      </p:sp>
    </p:spTree>
    <p:extLst>
      <p:ext uri="{BB962C8B-B14F-4D97-AF65-F5344CB8AC3E}">
        <p14:creationId xmlns:p14="http://schemas.microsoft.com/office/powerpoint/2010/main" val="3907487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98</a:t>
            </a:fld>
            <a:endParaRPr lang="en-US"/>
          </a:p>
        </p:txBody>
      </p:sp>
    </p:spTree>
    <p:extLst>
      <p:ext uri="{BB962C8B-B14F-4D97-AF65-F5344CB8AC3E}">
        <p14:creationId xmlns:p14="http://schemas.microsoft.com/office/powerpoint/2010/main" val="140965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99</a:t>
            </a:fld>
            <a:endParaRPr lang="en-US"/>
          </a:p>
        </p:txBody>
      </p:sp>
    </p:spTree>
    <p:extLst>
      <p:ext uri="{BB962C8B-B14F-4D97-AF65-F5344CB8AC3E}">
        <p14:creationId xmlns:p14="http://schemas.microsoft.com/office/powerpoint/2010/main" val="94282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80</a:t>
            </a:fld>
            <a:endParaRPr lang="en-US"/>
          </a:p>
        </p:txBody>
      </p:sp>
    </p:spTree>
    <p:extLst>
      <p:ext uri="{BB962C8B-B14F-4D97-AF65-F5344CB8AC3E}">
        <p14:creationId xmlns:p14="http://schemas.microsoft.com/office/powerpoint/2010/main" val="98364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100</a:t>
            </a:fld>
            <a:endParaRPr lang="en-US"/>
          </a:p>
        </p:txBody>
      </p:sp>
    </p:spTree>
    <p:extLst>
      <p:ext uri="{BB962C8B-B14F-4D97-AF65-F5344CB8AC3E}">
        <p14:creationId xmlns:p14="http://schemas.microsoft.com/office/powerpoint/2010/main" val="2483079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101</a:t>
            </a:fld>
            <a:endParaRPr lang="en-US"/>
          </a:p>
        </p:txBody>
      </p:sp>
    </p:spTree>
    <p:extLst>
      <p:ext uri="{BB962C8B-B14F-4D97-AF65-F5344CB8AC3E}">
        <p14:creationId xmlns:p14="http://schemas.microsoft.com/office/powerpoint/2010/main" val="366117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102</a:t>
            </a:fld>
            <a:endParaRPr lang="en-US"/>
          </a:p>
        </p:txBody>
      </p:sp>
    </p:spTree>
    <p:extLst>
      <p:ext uri="{BB962C8B-B14F-4D97-AF65-F5344CB8AC3E}">
        <p14:creationId xmlns:p14="http://schemas.microsoft.com/office/powerpoint/2010/main" val="371455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103</a:t>
            </a:fld>
            <a:endParaRPr lang="en-US"/>
          </a:p>
        </p:txBody>
      </p:sp>
    </p:spTree>
    <p:extLst>
      <p:ext uri="{BB962C8B-B14F-4D97-AF65-F5344CB8AC3E}">
        <p14:creationId xmlns:p14="http://schemas.microsoft.com/office/powerpoint/2010/main" val="403043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104</a:t>
            </a:fld>
            <a:endParaRPr lang="en-US"/>
          </a:p>
        </p:txBody>
      </p:sp>
    </p:spTree>
    <p:extLst>
      <p:ext uri="{BB962C8B-B14F-4D97-AF65-F5344CB8AC3E}">
        <p14:creationId xmlns:p14="http://schemas.microsoft.com/office/powerpoint/2010/main" val="4039302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105</a:t>
            </a:fld>
            <a:endParaRPr lang="en-US"/>
          </a:p>
        </p:txBody>
      </p:sp>
    </p:spTree>
    <p:extLst>
      <p:ext uri="{BB962C8B-B14F-4D97-AF65-F5344CB8AC3E}">
        <p14:creationId xmlns:p14="http://schemas.microsoft.com/office/powerpoint/2010/main" val="2756271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106</a:t>
            </a:fld>
            <a:endParaRPr lang="en-US"/>
          </a:p>
        </p:txBody>
      </p:sp>
    </p:spTree>
    <p:extLst>
      <p:ext uri="{BB962C8B-B14F-4D97-AF65-F5344CB8AC3E}">
        <p14:creationId xmlns:p14="http://schemas.microsoft.com/office/powerpoint/2010/main" val="1267142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107</a:t>
            </a:fld>
            <a:endParaRPr lang="en-US"/>
          </a:p>
        </p:txBody>
      </p:sp>
    </p:spTree>
    <p:extLst>
      <p:ext uri="{BB962C8B-B14F-4D97-AF65-F5344CB8AC3E}">
        <p14:creationId xmlns:p14="http://schemas.microsoft.com/office/powerpoint/2010/main" val="1605826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108</a:t>
            </a:fld>
            <a:endParaRPr lang="en-US"/>
          </a:p>
        </p:txBody>
      </p:sp>
    </p:spTree>
    <p:extLst>
      <p:ext uri="{BB962C8B-B14F-4D97-AF65-F5344CB8AC3E}">
        <p14:creationId xmlns:p14="http://schemas.microsoft.com/office/powerpoint/2010/main" val="1075463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109</a:t>
            </a:fld>
            <a:endParaRPr lang="en-US"/>
          </a:p>
        </p:txBody>
      </p:sp>
    </p:spTree>
    <p:extLst>
      <p:ext uri="{BB962C8B-B14F-4D97-AF65-F5344CB8AC3E}">
        <p14:creationId xmlns:p14="http://schemas.microsoft.com/office/powerpoint/2010/main" val="46483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81</a:t>
            </a:fld>
            <a:endParaRPr lang="en-US"/>
          </a:p>
        </p:txBody>
      </p:sp>
    </p:spTree>
    <p:extLst>
      <p:ext uri="{BB962C8B-B14F-4D97-AF65-F5344CB8AC3E}">
        <p14:creationId xmlns:p14="http://schemas.microsoft.com/office/powerpoint/2010/main" val="426060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111</a:t>
            </a:fld>
            <a:endParaRPr lang="en-US"/>
          </a:p>
        </p:txBody>
      </p:sp>
    </p:spTree>
    <p:extLst>
      <p:ext uri="{BB962C8B-B14F-4D97-AF65-F5344CB8AC3E}">
        <p14:creationId xmlns:p14="http://schemas.microsoft.com/office/powerpoint/2010/main" val="2614794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112</a:t>
            </a:fld>
            <a:endParaRPr lang="en-US"/>
          </a:p>
        </p:txBody>
      </p:sp>
    </p:spTree>
    <p:extLst>
      <p:ext uri="{BB962C8B-B14F-4D97-AF65-F5344CB8AC3E}">
        <p14:creationId xmlns:p14="http://schemas.microsoft.com/office/powerpoint/2010/main" val="327298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114</a:t>
            </a:fld>
            <a:endParaRPr lang="en-US"/>
          </a:p>
        </p:txBody>
      </p:sp>
    </p:spTree>
    <p:extLst>
      <p:ext uri="{BB962C8B-B14F-4D97-AF65-F5344CB8AC3E}">
        <p14:creationId xmlns:p14="http://schemas.microsoft.com/office/powerpoint/2010/main" val="68234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115</a:t>
            </a:fld>
            <a:endParaRPr lang="en-US"/>
          </a:p>
        </p:txBody>
      </p:sp>
    </p:spTree>
    <p:extLst>
      <p:ext uri="{BB962C8B-B14F-4D97-AF65-F5344CB8AC3E}">
        <p14:creationId xmlns:p14="http://schemas.microsoft.com/office/powerpoint/2010/main" val="3656840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116</a:t>
            </a:fld>
            <a:endParaRPr lang="en-US"/>
          </a:p>
        </p:txBody>
      </p:sp>
    </p:spTree>
    <p:extLst>
      <p:ext uri="{BB962C8B-B14F-4D97-AF65-F5344CB8AC3E}">
        <p14:creationId xmlns:p14="http://schemas.microsoft.com/office/powerpoint/2010/main" val="2268060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118</a:t>
            </a:fld>
            <a:endParaRPr lang="en-US"/>
          </a:p>
        </p:txBody>
      </p:sp>
    </p:spTree>
    <p:extLst>
      <p:ext uri="{BB962C8B-B14F-4D97-AF65-F5344CB8AC3E}">
        <p14:creationId xmlns:p14="http://schemas.microsoft.com/office/powerpoint/2010/main" val="2779262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119</a:t>
            </a:fld>
            <a:endParaRPr lang="en-US"/>
          </a:p>
        </p:txBody>
      </p:sp>
    </p:spTree>
    <p:extLst>
      <p:ext uri="{BB962C8B-B14F-4D97-AF65-F5344CB8AC3E}">
        <p14:creationId xmlns:p14="http://schemas.microsoft.com/office/powerpoint/2010/main" val="1561962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120</a:t>
            </a:fld>
            <a:endParaRPr lang="en-US"/>
          </a:p>
        </p:txBody>
      </p:sp>
    </p:spTree>
    <p:extLst>
      <p:ext uri="{BB962C8B-B14F-4D97-AF65-F5344CB8AC3E}">
        <p14:creationId xmlns:p14="http://schemas.microsoft.com/office/powerpoint/2010/main" val="2820768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121</a:t>
            </a:fld>
            <a:endParaRPr lang="en-US"/>
          </a:p>
        </p:txBody>
      </p:sp>
    </p:spTree>
    <p:extLst>
      <p:ext uri="{BB962C8B-B14F-4D97-AF65-F5344CB8AC3E}">
        <p14:creationId xmlns:p14="http://schemas.microsoft.com/office/powerpoint/2010/main" val="15171494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122</a:t>
            </a:fld>
            <a:endParaRPr lang="en-US"/>
          </a:p>
        </p:txBody>
      </p:sp>
    </p:spTree>
    <p:extLst>
      <p:ext uri="{BB962C8B-B14F-4D97-AF65-F5344CB8AC3E}">
        <p14:creationId xmlns:p14="http://schemas.microsoft.com/office/powerpoint/2010/main" val="855911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82</a:t>
            </a:fld>
            <a:endParaRPr lang="en-US"/>
          </a:p>
        </p:txBody>
      </p:sp>
    </p:spTree>
    <p:extLst>
      <p:ext uri="{BB962C8B-B14F-4D97-AF65-F5344CB8AC3E}">
        <p14:creationId xmlns:p14="http://schemas.microsoft.com/office/powerpoint/2010/main" val="3716374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123</a:t>
            </a:fld>
            <a:endParaRPr lang="en-US"/>
          </a:p>
        </p:txBody>
      </p:sp>
    </p:spTree>
    <p:extLst>
      <p:ext uri="{BB962C8B-B14F-4D97-AF65-F5344CB8AC3E}">
        <p14:creationId xmlns:p14="http://schemas.microsoft.com/office/powerpoint/2010/main" val="3078855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124</a:t>
            </a:fld>
            <a:endParaRPr lang="en-US"/>
          </a:p>
        </p:txBody>
      </p:sp>
    </p:spTree>
    <p:extLst>
      <p:ext uri="{BB962C8B-B14F-4D97-AF65-F5344CB8AC3E}">
        <p14:creationId xmlns:p14="http://schemas.microsoft.com/office/powerpoint/2010/main" val="34730704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125</a:t>
            </a:fld>
            <a:endParaRPr lang="en-US"/>
          </a:p>
        </p:txBody>
      </p:sp>
    </p:spTree>
    <p:extLst>
      <p:ext uri="{BB962C8B-B14F-4D97-AF65-F5344CB8AC3E}">
        <p14:creationId xmlns:p14="http://schemas.microsoft.com/office/powerpoint/2010/main" val="3673226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126</a:t>
            </a:fld>
            <a:endParaRPr lang="en-US"/>
          </a:p>
        </p:txBody>
      </p:sp>
    </p:spTree>
    <p:extLst>
      <p:ext uri="{BB962C8B-B14F-4D97-AF65-F5344CB8AC3E}">
        <p14:creationId xmlns:p14="http://schemas.microsoft.com/office/powerpoint/2010/main" val="2960070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127</a:t>
            </a:fld>
            <a:endParaRPr lang="en-US"/>
          </a:p>
        </p:txBody>
      </p:sp>
    </p:spTree>
    <p:extLst>
      <p:ext uri="{BB962C8B-B14F-4D97-AF65-F5344CB8AC3E}">
        <p14:creationId xmlns:p14="http://schemas.microsoft.com/office/powerpoint/2010/main" val="1585818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128</a:t>
            </a:fld>
            <a:endParaRPr lang="en-US"/>
          </a:p>
        </p:txBody>
      </p:sp>
    </p:spTree>
    <p:extLst>
      <p:ext uri="{BB962C8B-B14F-4D97-AF65-F5344CB8AC3E}">
        <p14:creationId xmlns:p14="http://schemas.microsoft.com/office/powerpoint/2010/main" val="4117245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129</a:t>
            </a:fld>
            <a:endParaRPr lang="en-US"/>
          </a:p>
        </p:txBody>
      </p:sp>
    </p:spTree>
    <p:extLst>
      <p:ext uri="{BB962C8B-B14F-4D97-AF65-F5344CB8AC3E}">
        <p14:creationId xmlns:p14="http://schemas.microsoft.com/office/powerpoint/2010/main" val="2078261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130</a:t>
            </a:fld>
            <a:endParaRPr lang="en-US"/>
          </a:p>
        </p:txBody>
      </p:sp>
    </p:spTree>
    <p:extLst>
      <p:ext uri="{BB962C8B-B14F-4D97-AF65-F5344CB8AC3E}">
        <p14:creationId xmlns:p14="http://schemas.microsoft.com/office/powerpoint/2010/main" val="2322417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131</a:t>
            </a:fld>
            <a:endParaRPr lang="en-US"/>
          </a:p>
        </p:txBody>
      </p:sp>
    </p:spTree>
    <p:extLst>
      <p:ext uri="{BB962C8B-B14F-4D97-AF65-F5344CB8AC3E}">
        <p14:creationId xmlns:p14="http://schemas.microsoft.com/office/powerpoint/2010/main" val="1212914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132</a:t>
            </a:fld>
            <a:endParaRPr lang="en-US"/>
          </a:p>
        </p:txBody>
      </p:sp>
    </p:spTree>
    <p:extLst>
      <p:ext uri="{BB962C8B-B14F-4D97-AF65-F5344CB8AC3E}">
        <p14:creationId xmlns:p14="http://schemas.microsoft.com/office/powerpoint/2010/main" val="5079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83</a:t>
            </a:fld>
            <a:endParaRPr lang="en-US"/>
          </a:p>
        </p:txBody>
      </p:sp>
    </p:spTree>
    <p:extLst>
      <p:ext uri="{BB962C8B-B14F-4D97-AF65-F5344CB8AC3E}">
        <p14:creationId xmlns:p14="http://schemas.microsoft.com/office/powerpoint/2010/main" val="2898330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133</a:t>
            </a:fld>
            <a:endParaRPr lang="en-US"/>
          </a:p>
        </p:txBody>
      </p:sp>
    </p:spTree>
    <p:extLst>
      <p:ext uri="{BB962C8B-B14F-4D97-AF65-F5344CB8AC3E}">
        <p14:creationId xmlns:p14="http://schemas.microsoft.com/office/powerpoint/2010/main" val="1755249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134</a:t>
            </a:fld>
            <a:endParaRPr lang="en-US"/>
          </a:p>
        </p:txBody>
      </p:sp>
    </p:spTree>
    <p:extLst>
      <p:ext uri="{BB962C8B-B14F-4D97-AF65-F5344CB8AC3E}">
        <p14:creationId xmlns:p14="http://schemas.microsoft.com/office/powerpoint/2010/main" val="7623870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135</a:t>
            </a:fld>
            <a:endParaRPr lang="en-US"/>
          </a:p>
        </p:txBody>
      </p:sp>
    </p:spTree>
    <p:extLst>
      <p:ext uri="{BB962C8B-B14F-4D97-AF65-F5344CB8AC3E}">
        <p14:creationId xmlns:p14="http://schemas.microsoft.com/office/powerpoint/2010/main" val="31088935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136</a:t>
            </a:fld>
            <a:endParaRPr lang="en-US"/>
          </a:p>
        </p:txBody>
      </p:sp>
    </p:spTree>
    <p:extLst>
      <p:ext uri="{BB962C8B-B14F-4D97-AF65-F5344CB8AC3E}">
        <p14:creationId xmlns:p14="http://schemas.microsoft.com/office/powerpoint/2010/main" val="3386123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137</a:t>
            </a:fld>
            <a:endParaRPr lang="en-US"/>
          </a:p>
        </p:txBody>
      </p:sp>
    </p:spTree>
    <p:extLst>
      <p:ext uri="{BB962C8B-B14F-4D97-AF65-F5344CB8AC3E}">
        <p14:creationId xmlns:p14="http://schemas.microsoft.com/office/powerpoint/2010/main" val="27117744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138</a:t>
            </a:fld>
            <a:endParaRPr lang="en-US"/>
          </a:p>
        </p:txBody>
      </p:sp>
    </p:spTree>
    <p:extLst>
      <p:ext uri="{BB962C8B-B14F-4D97-AF65-F5344CB8AC3E}">
        <p14:creationId xmlns:p14="http://schemas.microsoft.com/office/powerpoint/2010/main" val="7118622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139</a:t>
            </a:fld>
            <a:endParaRPr lang="en-US"/>
          </a:p>
        </p:txBody>
      </p:sp>
    </p:spTree>
    <p:extLst>
      <p:ext uri="{BB962C8B-B14F-4D97-AF65-F5344CB8AC3E}">
        <p14:creationId xmlns:p14="http://schemas.microsoft.com/office/powerpoint/2010/main" val="3064187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140</a:t>
            </a:fld>
            <a:endParaRPr lang="en-US"/>
          </a:p>
        </p:txBody>
      </p:sp>
    </p:spTree>
    <p:extLst>
      <p:ext uri="{BB962C8B-B14F-4D97-AF65-F5344CB8AC3E}">
        <p14:creationId xmlns:p14="http://schemas.microsoft.com/office/powerpoint/2010/main" val="258731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141</a:t>
            </a:fld>
            <a:endParaRPr lang="en-US"/>
          </a:p>
        </p:txBody>
      </p:sp>
    </p:spTree>
    <p:extLst>
      <p:ext uri="{BB962C8B-B14F-4D97-AF65-F5344CB8AC3E}">
        <p14:creationId xmlns:p14="http://schemas.microsoft.com/office/powerpoint/2010/main" val="8477066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142</a:t>
            </a:fld>
            <a:endParaRPr lang="en-US"/>
          </a:p>
        </p:txBody>
      </p:sp>
    </p:spTree>
    <p:extLst>
      <p:ext uri="{BB962C8B-B14F-4D97-AF65-F5344CB8AC3E}">
        <p14:creationId xmlns:p14="http://schemas.microsoft.com/office/powerpoint/2010/main" val="173518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84</a:t>
            </a:fld>
            <a:endParaRPr lang="en-US"/>
          </a:p>
        </p:txBody>
      </p:sp>
    </p:spTree>
    <p:extLst>
      <p:ext uri="{BB962C8B-B14F-4D97-AF65-F5344CB8AC3E}">
        <p14:creationId xmlns:p14="http://schemas.microsoft.com/office/powerpoint/2010/main" val="20775427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143</a:t>
            </a:fld>
            <a:endParaRPr lang="en-US"/>
          </a:p>
        </p:txBody>
      </p:sp>
    </p:spTree>
    <p:extLst>
      <p:ext uri="{BB962C8B-B14F-4D97-AF65-F5344CB8AC3E}">
        <p14:creationId xmlns:p14="http://schemas.microsoft.com/office/powerpoint/2010/main" val="4574194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144</a:t>
            </a:fld>
            <a:endParaRPr lang="en-US"/>
          </a:p>
        </p:txBody>
      </p:sp>
    </p:spTree>
    <p:extLst>
      <p:ext uri="{BB962C8B-B14F-4D97-AF65-F5344CB8AC3E}">
        <p14:creationId xmlns:p14="http://schemas.microsoft.com/office/powerpoint/2010/main" val="3516733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145</a:t>
            </a:fld>
            <a:endParaRPr lang="en-US"/>
          </a:p>
        </p:txBody>
      </p:sp>
    </p:spTree>
    <p:extLst>
      <p:ext uri="{BB962C8B-B14F-4D97-AF65-F5344CB8AC3E}">
        <p14:creationId xmlns:p14="http://schemas.microsoft.com/office/powerpoint/2010/main" val="1969758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146</a:t>
            </a:fld>
            <a:endParaRPr lang="en-US"/>
          </a:p>
        </p:txBody>
      </p:sp>
    </p:spTree>
    <p:extLst>
      <p:ext uri="{BB962C8B-B14F-4D97-AF65-F5344CB8AC3E}">
        <p14:creationId xmlns:p14="http://schemas.microsoft.com/office/powerpoint/2010/main" val="7389225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147</a:t>
            </a:fld>
            <a:endParaRPr lang="en-US"/>
          </a:p>
        </p:txBody>
      </p:sp>
    </p:spTree>
    <p:extLst>
      <p:ext uri="{BB962C8B-B14F-4D97-AF65-F5344CB8AC3E}">
        <p14:creationId xmlns:p14="http://schemas.microsoft.com/office/powerpoint/2010/main" val="16502811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148</a:t>
            </a:fld>
            <a:endParaRPr lang="en-US"/>
          </a:p>
        </p:txBody>
      </p:sp>
    </p:spTree>
    <p:extLst>
      <p:ext uri="{BB962C8B-B14F-4D97-AF65-F5344CB8AC3E}">
        <p14:creationId xmlns:p14="http://schemas.microsoft.com/office/powerpoint/2010/main" val="38307914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149</a:t>
            </a:fld>
            <a:endParaRPr lang="en-US"/>
          </a:p>
        </p:txBody>
      </p:sp>
    </p:spTree>
    <p:extLst>
      <p:ext uri="{BB962C8B-B14F-4D97-AF65-F5344CB8AC3E}">
        <p14:creationId xmlns:p14="http://schemas.microsoft.com/office/powerpoint/2010/main" val="12867438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150</a:t>
            </a:fld>
            <a:endParaRPr lang="en-US"/>
          </a:p>
        </p:txBody>
      </p:sp>
    </p:spTree>
    <p:extLst>
      <p:ext uri="{BB962C8B-B14F-4D97-AF65-F5344CB8AC3E}">
        <p14:creationId xmlns:p14="http://schemas.microsoft.com/office/powerpoint/2010/main" val="40913274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151</a:t>
            </a:fld>
            <a:endParaRPr lang="en-US"/>
          </a:p>
        </p:txBody>
      </p:sp>
    </p:spTree>
    <p:extLst>
      <p:ext uri="{BB962C8B-B14F-4D97-AF65-F5344CB8AC3E}">
        <p14:creationId xmlns:p14="http://schemas.microsoft.com/office/powerpoint/2010/main" val="14077386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152</a:t>
            </a:fld>
            <a:endParaRPr lang="en-US"/>
          </a:p>
        </p:txBody>
      </p:sp>
    </p:spTree>
    <p:extLst>
      <p:ext uri="{BB962C8B-B14F-4D97-AF65-F5344CB8AC3E}">
        <p14:creationId xmlns:p14="http://schemas.microsoft.com/office/powerpoint/2010/main" val="252619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86</a:t>
            </a:fld>
            <a:endParaRPr lang="en-US"/>
          </a:p>
        </p:txBody>
      </p:sp>
    </p:spTree>
    <p:extLst>
      <p:ext uri="{BB962C8B-B14F-4D97-AF65-F5344CB8AC3E}">
        <p14:creationId xmlns:p14="http://schemas.microsoft.com/office/powerpoint/2010/main" val="2204914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153</a:t>
            </a:fld>
            <a:endParaRPr lang="en-US"/>
          </a:p>
        </p:txBody>
      </p:sp>
    </p:spTree>
    <p:extLst>
      <p:ext uri="{BB962C8B-B14F-4D97-AF65-F5344CB8AC3E}">
        <p14:creationId xmlns:p14="http://schemas.microsoft.com/office/powerpoint/2010/main" val="14556570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154</a:t>
            </a:fld>
            <a:endParaRPr lang="en-US"/>
          </a:p>
        </p:txBody>
      </p:sp>
    </p:spTree>
    <p:extLst>
      <p:ext uri="{BB962C8B-B14F-4D97-AF65-F5344CB8AC3E}">
        <p14:creationId xmlns:p14="http://schemas.microsoft.com/office/powerpoint/2010/main" val="929103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155</a:t>
            </a:fld>
            <a:endParaRPr lang="en-US"/>
          </a:p>
        </p:txBody>
      </p:sp>
    </p:spTree>
    <p:extLst>
      <p:ext uri="{BB962C8B-B14F-4D97-AF65-F5344CB8AC3E}">
        <p14:creationId xmlns:p14="http://schemas.microsoft.com/office/powerpoint/2010/main" val="34160405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156</a:t>
            </a:fld>
            <a:endParaRPr lang="en-US"/>
          </a:p>
        </p:txBody>
      </p:sp>
    </p:spTree>
    <p:extLst>
      <p:ext uri="{BB962C8B-B14F-4D97-AF65-F5344CB8AC3E}">
        <p14:creationId xmlns:p14="http://schemas.microsoft.com/office/powerpoint/2010/main" val="20732309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157</a:t>
            </a:fld>
            <a:endParaRPr lang="en-US"/>
          </a:p>
        </p:txBody>
      </p:sp>
    </p:spTree>
    <p:extLst>
      <p:ext uri="{BB962C8B-B14F-4D97-AF65-F5344CB8AC3E}">
        <p14:creationId xmlns:p14="http://schemas.microsoft.com/office/powerpoint/2010/main" val="32820506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5363CB-6AAF-D04F-B0F4-9CDDC5D29367}" type="slidenum">
              <a:rPr lang="en-US" smtClean="0"/>
              <a:t>158</a:t>
            </a:fld>
            <a:endParaRPr lang="en-US"/>
          </a:p>
        </p:txBody>
      </p:sp>
    </p:spTree>
    <p:extLst>
      <p:ext uri="{BB962C8B-B14F-4D97-AF65-F5344CB8AC3E}">
        <p14:creationId xmlns:p14="http://schemas.microsoft.com/office/powerpoint/2010/main" val="146770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87</a:t>
            </a:fld>
            <a:endParaRPr lang="en-US"/>
          </a:p>
        </p:txBody>
      </p:sp>
    </p:spTree>
    <p:extLst>
      <p:ext uri="{BB962C8B-B14F-4D97-AF65-F5344CB8AC3E}">
        <p14:creationId xmlns:p14="http://schemas.microsoft.com/office/powerpoint/2010/main" val="1387613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363CB-6AAF-D04F-B0F4-9CDDC5D29367}" type="slidenum">
              <a:rPr lang="en-US" smtClean="0"/>
              <a:t>88</a:t>
            </a:fld>
            <a:endParaRPr lang="en-US"/>
          </a:p>
        </p:txBody>
      </p:sp>
    </p:spTree>
    <p:extLst>
      <p:ext uri="{BB962C8B-B14F-4D97-AF65-F5344CB8AC3E}">
        <p14:creationId xmlns:p14="http://schemas.microsoft.com/office/powerpoint/2010/main" val="239765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5791200" cy="1905000"/>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286000" cy="1905000"/>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3" name="Text Placeholder 12">
            <a:extLst>
              <a:ext uri="{FF2B5EF4-FFF2-40B4-BE49-F238E27FC236}">
                <a16:creationId xmlns:a16="http://schemas.microsoft.com/office/drawing/2014/main" id="{7423436A-02FA-4BFC-A444-01761E233C79}"/>
              </a:ext>
            </a:extLst>
          </p:cNvPr>
          <p:cNvSpPr>
            <a:spLocks noGrp="1"/>
          </p:cNvSpPr>
          <p:nvPr>
            <p:ph type="body" sz="quarter" idx="16"/>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5" name="Text Placeholder 14">
            <a:extLst>
              <a:ext uri="{FF2B5EF4-FFF2-40B4-BE49-F238E27FC236}">
                <a16:creationId xmlns:a16="http://schemas.microsoft.com/office/drawing/2014/main" id="{1BFD9718-BDD1-494B-A89E-F4E48CDC9207}"/>
              </a:ext>
            </a:extLst>
          </p:cNvPr>
          <p:cNvSpPr>
            <a:spLocks noGrp="1"/>
          </p:cNvSpPr>
          <p:nvPr>
            <p:ph type="body" sz="quarter" idx="17"/>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6" name="Slide Number Placeholder">
            <a:extLst>
              <a:ext uri="{FF2B5EF4-FFF2-40B4-BE49-F238E27FC236}">
                <a16:creationId xmlns:a16="http://schemas.microsoft.com/office/drawing/2014/main" id="{0659A8D7-03B8-4B5B-9471-C7D37F3338C2}"/>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62179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2253477"/>
            <a:ext cx="8229600" cy="621792"/>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457200" y="3089634"/>
            <a:ext cx="8229600" cy="621792"/>
          </a:xfrm>
        </p:spPr>
        <p:txBody>
          <a:bodyPr/>
          <a:lstStyle>
            <a:lvl1pPr>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457200" y="3925791"/>
            <a:ext cx="8229600" cy="621792"/>
          </a:xfrm>
        </p:spPr>
        <p:txBody>
          <a:bodyPr/>
          <a:lstStyle>
            <a:lvl1pPr>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457200" y="4761948"/>
            <a:ext cx="8229600" cy="621792"/>
          </a:xfrm>
        </p:spPr>
        <p:txBody>
          <a:bodyPr/>
          <a:lstStyle>
            <a:lvl1pPr>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457200" y="5598105"/>
            <a:ext cx="8229600" cy="621792"/>
          </a:xfrm>
        </p:spPr>
        <p:txBody>
          <a:bodyPr/>
          <a:lstStyle>
            <a:lvl1pPr>
              <a:defRPr/>
            </a:lvl1pPr>
          </a:lstStyle>
          <a:p>
            <a:pPr lvl="0"/>
            <a:r>
              <a:rPr lang="en-US" dirty="0"/>
              <a:t>Slide Content 6</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695C9FE7-09BB-483E-8852-74EE002F20EE}"/>
              </a:ext>
            </a:extLst>
          </p:cNvPr>
          <p:cNvSpPr>
            <a:spLocks noGrp="1"/>
          </p:cNvSpPr>
          <p:nvPr>
            <p:ph type="body" sz="quarter" idx="19"/>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8" name="Text Placeholder 17">
            <a:extLst>
              <a:ext uri="{FF2B5EF4-FFF2-40B4-BE49-F238E27FC236}">
                <a16:creationId xmlns:a16="http://schemas.microsoft.com/office/drawing/2014/main" id="{327ED4F5-6DFB-4D98-AD06-13413378416F}"/>
              </a:ext>
            </a:extLst>
          </p:cNvPr>
          <p:cNvSpPr>
            <a:spLocks noGrp="1"/>
          </p:cNvSpPr>
          <p:nvPr>
            <p:ph type="body" sz="quarter" idx="20"/>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9" name="Slide Number Placeholder">
            <a:extLst>
              <a:ext uri="{FF2B5EF4-FFF2-40B4-BE49-F238E27FC236}">
                <a16:creationId xmlns:a16="http://schemas.microsoft.com/office/drawing/2014/main" id="{82E14E39-E18D-467B-B6A2-A000DDB7E09D}"/>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p:nvPr>
        </p:nvSpPr>
        <p:spPr>
          <a:xfrm>
            <a:off x="457200" y="1417320"/>
            <a:ext cx="3831336" cy="621792"/>
          </a:xfrm>
          <a:prstGeom prst="rect">
            <a:avLst/>
          </a:prstGeom>
        </p:spPr>
        <p:txBody>
          <a:bodyPr/>
          <a:lstStyle>
            <a:lvl1pPr>
              <a:defRPr/>
            </a:lvl1pPr>
          </a:lstStyle>
          <a:p>
            <a:pPr lvl="0"/>
            <a:endParaRPr lang="en-US" dirty="0"/>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p:nvPr>
        </p:nvSpPr>
        <p:spPr>
          <a:xfrm>
            <a:off x="457200" y="2253477"/>
            <a:ext cx="3831336" cy="621792"/>
          </a:xfrm>
        </p:spPr>
        <p:txBody>
          <a:bodyPr/>
          <a:lstStyle>
            <a:lvl1pPr>
              <a:defRPr/>
            </a:lvl1pPr>
          </a:lstStyle>
          <a:p>
            <a:pPr lvl="0"/>
            <a:endParaRPr lang="en-US" dirty="0"/>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p:nvPr>
        </p:nvSpPr>
        <p:spPr>
          <a:xfrm>
            <a:off x="457200" y="3089634"/>
            <a:ext cx="3831336" cy="621792"/>
          </a:xfrm>
        </p:spPr>
        <p:txBody>
          <a:bodyPr/>
          <a:lstStyle>
            <a:lvl1pPr>
              <a:defRPr/>
            </a:lvl1pPr>
          </a:lstStyle>
          <a:p>
            <a:pPr lvl="0"/>
            <a:endParaRPr lang="en-US" dirty="0"/>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p:nvPr>
        </p:nvSpPr>
        <p:spPr>
          <a:xfrm>
            <a:off x="457200" y="3925791"/>
            <a:ext cx="3831336" cy="621792"/>
          </a:xfrm>
        </p:spPr>
        <p:txBody>
          <a:bodyPr/>
          <a:lstStyle>
            <a:lvl1pPr>
              <a:defRPr/>
            </a:lvl1pPr>
          </a:lstStyle>
          <a:p>
            <a:pPr lvl="0"/>
            <a:endParaRPr lang="en-US" dirty="0"/>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p:nvPr>
        </p:nvSpPr>
        <p:spPr>
          <a:xfrm>
            <a:off x="457200" y="4761948"/>
            <a:ext cx="3831336" cy="621792"/>
          </a:xfrm>
        </p:spPr>
        <p:txBody>
          <a:bodyPr/>
          <a:lstStyle>
            <a:lvl1pPr>
              <a:defRPr/>
            </a:lvl1pPr>
          </a:lstStyle>
          <a:p>
            <a:pPr lvl="0"/>
            <a:endParaRPr lang="en-US" dirty="0"/>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p:nvPr>
        </p:nvSpPr>
        <p:spPr>
          <a:xfrm>
            <a:off x="457200" y="5598105"/>
            <a:ext cx="3831336" cy="621792"/>
          </a:xfrm>
        </p:spPr>
        <p:txBody>
          <a:bodyPr/>
          <a:lstStyle>
            <a:lvl1pPr>
              <a:defRPr/>
            </a:lvl1pPr>
          </a:lstStyle>
          <a:p>
            <a:pPr lvl="0"/>
            <a:endParaRPr lang="en-US" dirty="0"/>
          </a:p>
        </p:txBody>
      </p:sp>
      <p:sp>
        <p:nvSpPr>
          <p:cNvPr id="12" name="Content Placeholder 1">
            <a:extLst>
              <a:ext uri="{FF2B5EF4-FFF2-40B4-BE49-F238E27FC236}">
                <a16:creationId xmlns:a16="http://schemas.microsoft.com/office/drawing/2014/main" id="{4BF0780F-5586-4A18-B909-0F85F0557E7F}"/>
              </a:ext>
            </a:extLst>
          </p:cNvPr>
          <p:cNvSpPr>
            <a:spLocks noGrp="1"/>
          </p:cNvSpPr>
          <p:nvPr>
            <p:ph sz="quarter" idx="21"/>
          </p:nvPr>
        </p:nvSpPr>
        <p:spPr>
          <a:xfrm>
            <a:off x="4855464" y="1417320"/>
            <a:ext cx="3831336" cy="621792"/>
          </a:xfrm>
          <a:prstGeom prst="rect">
            <a:avLst/>
          </a:prstGeom>
        </p:spPr>
        <p:txBody>
          <a:bodyPr/>
          <a:lstStyle>
            <a:lvl1pPr>
              <a:defRPr/>
            </a:lvl1pPr>
          </a:lstStyle>
          <a:p>
            <a:pPr lvl="0"/>
            <a:endParaRPr lang="en-US" dirty="0"/>
          </a:p>
        </p:txBody>
      </p:sp>
      <p:sp>
        <p:nvSpPr>
          <p:cNvPr id="14" name="Content Placeholder 2">
            <a:extLst>
              <a:ext uri="{FF2B5EF4-FFF2-40B4-BE49-F238E27FC236}">
                <a16:creationId xmlns:a16="http://schemas.microsoft.com/office/drawing/2014/main" id="{20FC3156-3AA9-4033-99C4-547A09D5BDDD}"/>
              </a:ext>
            </a:extLst>
          </p:cNvPr>
          <p:cNvSpPr>
            <a:spLocks noGrp="1"/>
          </p:cNvSpPr>
          <p:nvPr>
            <p:ph sz="quarter" idx="22"/>
          </p:nvPr>
        </p:nvSpPr>
        <p:spPr>
          <a:xfrm>
            <a:off x="4855464" y="2253477"/>
            <a:ext cx="3831336" cy="621792"/>
          </a:xfrm>
        </p:spPr>
        <p:txBody>
          <a:bodyPr/>
          <a:lstStyle>
            <a:lvl1pPr>
              <a:defRPr/>
            </a:lvl1pPr>
          </a:lstStyle>
          <a:p>
            <a:pPr lvl="0"/>
            <a:endParaRPr lang="en-US" dirty="0"/>
          </a:p>
        </p:txBody>
      </p:sp>
      <p:sp>
        <p:nvSpPr>
          <p:cNvPr id="16" name="Content Placeholder 3">
            <a:extLst>
              <a:ext uri="{FF2B5EF4-FFF2-40B4-BE49-F238E27FC236}">
                <a16:creationId xmlns:a16="http://schemas.microsoft.com/office/drawing/2014/main" id="{F8FE6A35-DB5C-4E16-88B9-0BA6FD3E447A}"/>
              </a:ext>
            </a:extLst>
          </p:cNvPr>
          <p:cNvSpPr>
            <a:spLocks noGrp="1"/>
          </p:cNvSpPr>
          <p:nvPr>
            <p:ph sz="quarter" idx="23"/>
          </p:nvPr>
        </p:nvSpPr>
        <p:spPr>
          <a:xfrm>
            <a:off x="4855464" y="3089634"/>
            <a:ext cx="3831336" cy="621792"/>
          </a:xfrm>
        </p:spPr>
        <p:txBody>
          <a:bodyPr/>
          <a:lstStyle>
            <a:lvl1pPr>
              <a:defRPr/>
            </a:lvl1pPr>
          </a:lstStyle>
          <a:p>
            <a:pPr lvl="0"/>
            <a:endParaRPr lang="en-US" dirty="0"/>
          </a:p>
        </p:txBody>
      </p:sp>
      <p:sp>
        <p:nvSpPr>
          <p:cNvPr id="17" name="Content Placeholder 4">
            <a:extLst>
              <a:ext uri="{FF2B5EF4-FFF2-40B4-BE49-F238E27FC236}">
                <a16:creationId xmlns:a16="http://schemas.microsoft.com/office/drawing/2014/main" id="{2B15C32C-1982-42FE-9535-42A9BDE21A1F}"/>
              </a:ext>
            </a:extLst>
          </p:cNvPr>
          <p:cNvSpPr>
            <a:spLocks noGrp="1"/>
          </p:cNvSpPr>
          <p:nvPr>
            <p:ph sz="quarter" idx="24"/>
          </p:nvPr>
        </p:nvSpPr>
        <p:spPr>
          <a:xfrm>
            <a:off x="4855464" y="3925791"/>
            <a:ext cx="3831336" cy="621792"/>
          </a:xfrm>
        </p:spPr>
        <p:txBody>
          <a:bodyPr/>
          <a:lstStyle>
            <a:lvl1pPr>
              <a:defRPr/>
            </a:lvl1pPr>
          </a:lstStyle>
          <a:p>
            <a:pPr lvl="0"/>
            <a:endParaRPr lang="en-US" dirty="0"/>
          </a:p>
        </p:txBody>
      </p:sp>
      <p:sp>
        <p:nvSpPr>
          <p:cNvPr id="20" name="Content Placeholder 5">
            <a:extLst>
              <a:ext uri="{FF2B5EF4-FFF2-40B4-BE49-F238E27FC236}">
                <a16:creationId xmlns:a16="http://schemas.microsoft.com/office/drawing/2014/main" id="{BA649B56-3E3C-494A-8E69-313434A77D7C}"/>
              </a:ext>
            </a:extLst>
          </p:cNvPr>
          <p:cNvSpPr>
            <a:spLocks noGrp="1"/>
          </p:cNvSpPr>
          <p:nvPr>
            <p:ph sz="quarter" idx="25"/>
          </p:nvPr>
        </p:nvSpPr>
        <p:spPr>
          <a:xfrm>
            <a:off x="4855464" y="4761948"/>
            <a:ext cx="3831336" cy="621792"/>
          </a:xfrm>
        </p:spPr>
        <p:txBody>
          <a:bodyPr/>
          <a:lstStyle>
            <a:lvl1pPr>
              <a:defRPr/>
            </a:lvl1pPr>
          </a:lstStyle>
          <a:p>
            <a:pPr lvl="0"/>
            <a:endParaRPr lang="en-US" dirty="0"/>
          </a:p>
        </p:txBody>
      </p:sp>
      <p:sp>
        <p:nvSpPr>
          <p:cNvPr id="21" name="Content Placeholder 6">
            <a:extLst>
              <a:ext uri="{FF2B5EF4-FFF2-40B4-BE49-F238E27FC236}">
                <a16:creationId xmlns:a16="http://schemas.microsoft.com/office/drawing/2014/main" id="{21F61B50-4768-45AF-B9A5-82DE359E7E50}"/>
              </a:ext>
            </a:extLst>
          </p:cNvPr>
          <p:cNvSpPr>
            <a:spLocks noGrp="1"/>
          </p:cNvSpPr>
          <p:nvPr>
            <p:ph sz="quarter" idx="26"/>
          </p:nvPr>
        </p:nvSpPr>
        <p:spPr>
          <a:xfrm>
            <a:off x="4855464" y="5598105"/>
            <a:ext cx="3831336" cy="621792"/>
          </a:xfrm>
        </p:spPr>
        <p:txBody>
          <a:bodyPr/>
          <a:lstStyle>
            <a:lvl1pPr>
              <a:defRPr/>
            </a:lvl1pPr>
          </a:lstStyle>
          <a:p>
            <a:pPr lvl="0"/>
            <a:endParaRPr lang="en-US" dirty="0"/>
          </a:p>
        </p:txBody>
      </p:sp>
      <p:sp>
        <p:nvSpPr>
          <p:cNvPr id="4" name="Text Placeholder 3">
            <a:extLst>
              <a:ext uri="{FF2B5EF4-FFF2-40B4-BE49-F238E27FC236}">
                <a16:creationId xmlns:a16="http://schemas.microsoft.com/office/drawing/2014/main" id="{83178C9C-1929-4068-B77F-1BE4F4854608}"/>
              </a:ext>
            </a:extLst>
          </p:cNvPr>
          <p:cNvSpPr>
            <a:spLocks noGrp="1"/>
          </p:cNvSpPr>
          <p:nvPr>
            <p:ph type="body" sz="quarter" idx="27"/>
          </p:nvPr>
        </p:nvSpPr>
        <p:spPr>
          <a:xfrm>
            <a:off x="2660904" y="6309360"/>
            <a:ext cx="3830638" cy="283464"/>
          </a:xfrm>
        </p:spPr>
        <p:txBody>
          <a:bodyPr anchor="ctr">
            <a:normAutofit/>
          </a:bodyPr>
          <a:lstStyle>
            <a:lvl1pPr algn="ctr">
              <a:defRPr sz="900"/>
            </a:lvl1pPr>
          </a:lstStyle>
          <a:p>
            <a:pPr lvl="0"/>
            <a:endParaRPr lang="en-US" dirty="0"/>
          </a:p>
        </p:txBody>
      </p:sp>
      <p:sp>
        <p:nvSpPr>
          <p:cNvPr id="9" name="Text Placeholder 8">
            <a:extLst>
              <a:ext uri="{FF2B5EF4-FFF2-40B4-BE49-F238E27FC236}">
                <a16:creationId xmlns:a16="http://schemas.microsoft.com/office/drawing/2014/main" id="{E7223E10-4C0D-4C08-A8EA-4135353FB4D8}"/>
              </a:ext>
            </a:extLst>
          </p:cNvPr>
          <p:cNvSpPr>
            <a:spLocks noGrp="1"/>
          </p:cNvSpPr>
          <p:nvPr>
            <p:ph type="body" sz="quarter" idx="28"/>
          </p:nvPr>
        </p:nvSpPr>
        <p:spPr>
          <a:xfrm>
            <a:off x="1711325" y="6675120"/>
            <a:ext cx="6610350" cy="164592"/>
          </a:xfrm>
        </p:spPr>
        <p:txBody>
          <a:bodyPr>
            <a:normAutofit/>
          </a:bodyPr>
          <a:lstStyle>
            <a:lvl1pPr algn="r">
              <a:defRPr sz="800"/>
            </a:lvl1pPr>
          </a:lstStyle>
          <a:p>
            <a:pPr lvl="0"/>
            <a:endParaRPr lang="en-US" dirty="0"/>
          </a:p>
        </p:txBody>
      </p:sp>
      <p:sp>
        <p:nvSpPr>
          <p:cNvPr id="19" name="Slide Number Placeholder">
            <a:extLst>
              <a:ext uri="{FF2B5EF4-FFF2-40B4-BE49-F238E27FC236}">
                <a16:creationId xmlns:a16="http://schemas.microsoft.com/office/drawing/2014/main" id="{82E14E39-E18D-467B-B6A2-A000DDB7E09D}"/>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9190823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3400"/>
            <a:ext cx="5486400" cy="566738"/>
          </a:xfrm>
          <a:prstGeom prst="rect">
            <a:avLst/>
          </a:prstGeom>
        </p:spPr>
        <p:txBody>
          <a:bodyPr anchor="t"/>
          <a:lstStyle>
            <a:lvl1pPr algn="l">
              <a:lnSpc>
                <a:spcPct val="100000"/>
              </a:lnSpc>
              <a:defRPr sz="2400" b="1">
                <a:solidFill>
                  <a:srgbClr val="00629B"/>
                </a:solidFill>
                <a:latin typeface="Calibri (Headings)"/>
              </a:defRPr>
            </a:lvl1pPr>
          </a:lstStyle>
          <a:p>
            <a:r>
              <a:rPr lang="en-US" dirty="0"/>
              <a:t>Click to edit Master title style</a:t>
            </a:r>
          </a:p>
        </p:txBody>
      </p:sp>
      <p:sp>
        <p:nvSpPr>
          <p:cNvPr id="4" name="Text Placeholder 3"/>
          <p:cNvSpPr>
            <a:spLocks noGrp="1"/>
          </p:cNvSpPr>
          <p:nvPr>
            <p:ph type="body" sz="half" idx="2"/>
          </p:nvPr>
        </p:nvSpPr>
        <p:spPr>
          <a:xfrm>
            <a:off x="1828800" y="5556338"/>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2">
            <a:extLst>
              <a:ext uri="{FF2B5EF4-FFF2-40B4-BE49-F238E27FC236}">
                <a16:creationId xmlns:a16="http://schemas.microsoft.com/office/drawing/2014/main" id="{DCF71556-A81D-4D1A-8ADB-45C8CED9C1C5}"/>
              </a:ext>
            </a:extLst>
          </p:cNvPr>
          <p:cNvSpPr>
            <a:spLocks noGrp="1"/>
          </p:cNvSpPr>
          <p:nvPr>
            <p:ph type="body" sz="quarter" idx="10"/>
          </p:nvPr>
        </p:nvSpPr>
        <p:spPr>
          <a:xfrm>
            <a:off x="2660904" y="6309360"/>
            <a:ext cx="3831336" cy="283464"/>
          </a:xfrm>
          <a:prstGeom prst="rect">
            <a:avLst/>
          </a:prstGeom>
        </p:spPr>
        <p:txBody>
          <a:bodyPr anchor="ctr"/>
          <a:lstStyle>
            <a:lvl1pPr marL="0" indent="0" algn="ctr">
              <a:buNone/>
              <a:defRPr sz="900"/>
            </a:lvl1pPr>
          </a:lstStyle>
          <a:p>
            <a:pPr lvl="0"/>
            <a:r>
              <a:rPr lang="en-US" dirty="0"/>
              <a:t>Click to edit Master text styles</a:t>
            </a:r>
          </a:p>
        </p:txBody>
      </p:sp>
      <p:sp>
        <p:nvSpPr>
          <p:cNvPr id="12" name="Text Placeholder 6">
            <a:extLst>
              <a:ext uri="{FF2B5EF4-FFF2-40B4-BE49-F238E27FC236}">
                <a16:creationId xmlns:a16="http://schemas.microsoft.com/office/drawing/2014/main" id="{5E17060F-EE4A-4B2F-877D-CEF0A1787F7A}"/>
              </a:ext>
            </a:extLst>
          </p:cNvPr>
          <p:cNvSpPr>
            <a:spLocks noGrp="1"/>
          </p:cNvSpPr>
          <p:nvPr>
            <p:ph type="body" sz="quarter" idx="11"/>
          </p:nvPr>
        </p:nvSpPr>
        <p:spPr>
          <a:xfrm>
            <a:off x="1709928" y="6675120"/>
            <a:ext cx="6611112" cy="164592"/>
          </a:xfrm>
          <a:prstGeom prst="rect">
            <a:avLst/>
          </a:prstGeom>
        </p:spPr>
        <p:txBody>
          <a:bodyPr anchor="t"/>
          <a:lstStyle>
            <a:lvl1pPr marL="0" indent="0" algn="r">
              <a:buNone/>
              <a:defRPr sz="80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Click to edit Master text styles</a:t>
            </a:r>
          </a:p>
        </p:txBody>
      </p:sp>
      <p:sp>
        <p:nvSpPr>
          <p:cNvPr id="7" name="Slide Number Placeholder">
            <a:extLst>
              <a:ext uri="{FF2B5EF4-FFF2-40B4-BE49-F238E27FC236}">
                <a16:creationId xmlns:a16="http://schemas.microsoft.com/office/drawing/2014/main" id="{22F7CD11-77A1-4121-8326-07E3B19E89C0}"/>
              </a:ext>
            </a:extLst>
          </p:cNvPr>
          <p:cNvSpPr>
            <a:spLocks noGrp="1"/>
          </p:cNvSpPr>
          <p:nvPr>
            <p:ph type="sldNum" sz="quarter" idx="12"/>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2836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latin typeface="Calibri (Headings)"/>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atin typeface="Calibri (Body)"/>
              </a:defRPr>
            </a:lvl1pPr>
          </a:lstStyle>
          <a:p>
            <a:pPr defTabSz="457200">
              <a:spcBef>
                <a:spcPct val="20000"/>
              </a:spcBef>
              <a:defRPr/>
            </a:pPr>
            <a:r>
              <a:rPr lang="en-US"/>
              <a:t>© &lt; add the year&gt; McGraw Hill, LLC. All rights reserved. Authorized only for instructor use in the classroom.</a:t>
            </a:r>
          </a:p>
          <a:p>
            <a:pPr defTabSz="457200">
              <a:spcBef>
                <a:spcPct val="20000"/>
              </a:spcBef>
              <a:defRPr/>
            </a:pPr>
            <a:r>
              <a:rPr lang="en-US"/>
              <a:t>No reproduction or further distribution permitted without the prior written consent of McGraw Hill, LLC.</a:t>
            </a:r>
            <a:endParaRPr lang="en-US" dirty="0"/>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Calibri (Body)"/>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Calibri (Body)"/>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Calibri (Body)"/>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lgn="l">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p:nvPr>
        </p:nvSpPr>
        <p:spPr>
          <a:xfrm>
            <a:off x="3081587" y="1068234"/>
            <a:ext cx="2980826" cy="225425"/>
          </a:xfrm>
        </p:spPr>
        <p:txBody>
          <a:bodyPr anchor="ctr">
            <a:noAutofit/>
          </a:bodyPr>
          <a:lstStyle>
            <a:lvl1pPr algn="ctr">
              <a:defRPr sz="1200"/>
            </a:lvl1pPr>
          </a:lstStyle>
          <a:p>
            <a:pPr lvl="0"/>
            <a:endParaRPr lang="en-US" dirty="0"/>
          </a:p>
        </p:txBody>
      </p:sp>
      <p:sp>
        <p:nvSpPr>
          <p:cNvPr id="4" name="Content Placeholder 3">
            <a:extLst>
              <a:ext uri="{FF2B5EF4-FFF2-40B4-BE49-F238E27FC236}">
                <a16:creationId xmlns:a16="http://schemas.microsoft.com/office/drawing/2014/main" id="{3F6B86C8-92E9-44DF-9E5C-151D00F9FDB3}"/>
              </a:ext>
            </a:extLst>
          </p:cNvPr>
          <p:cNvSpPr>
            <a:spLocks noGrp="1"/>
          </p:cNvSpPr>
          <p:nvPr>
            <p:ph sz="quarter" idx="15"/>
          </p:nvPr>
        </p:nvSpPr>
        <p:spPr>
          <a:xfrm>
            <a:off x="342900" y="1444653"/>
            <a:ext cx="84582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turn to main slide Link 2">
            <a:extLst>
              <a:ext uri="{FF2B5EF4-FFF2-40B4-BE49-F238E27FC236}">
                <a16:creationId xmlns:a16="http://schemas.microsoft.com/office/drawing/2014/main" id="{8819615B-6965-4C7E-A4B7-614B71B1DA61}"/>
              </a:ext>
            </a:extLst>
          </p:cNvPr>
          <p:cNvSpPr>
            <a:spLocks noGrp="1"/>
          </p:cNvSpPr>
          <p:nvPr>
            <p:ph type="body" sz="quarter" idx="16"/>
          </p:nvPr>
        </p:nvSpPr>
        <p:spPr>
          <a:xfrm>
            <a:off x="3092111" y="6350211"/>
            <a:ext cx="2959779" cy="228600"/>
          </a:xfrm>
        </p:spPr>
        <p:txBody>
          <a:bodyPr vert="horz" lIns="91440" tIns="45720" rIns="91440" bIns="45720" rtlCol="0" anchor="ctr">
            <a:noAutofit/>
          </a:bodyPr>
          <a:lstStyle>
            <a:lvl1pPr>
              <a:defRPr lang="en-US" sz="1200" dirty="0"/>
            </a:lvl1pPr>
          </a:lstStyle>
          <a:p>
            <a:pPr lvl="0" algn="ctr"/>
            <a:endParaRPr lang="en-US" dirty="0"/>
          </a:p>
        </p:txBody>
      </p:sp>
      <p:sp>
        <p:nvSpPr>
          <p:cNvPr id="8" name="Slide Number Placeholder">
            <a:extLst>
              <a:ext uri="{FF2B5EF4-FFF2-40B4-BE49-F238E27FC236}">
                <a16:creationId xmlns:a16="http://schemas.microsoft.com/office/drawing/2014/main" id="{B0D0C31A-16FE-4BF7-9F8E-7FDD47801301}"/>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7668003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74F8-8DA7-4906-B8D3-13614318C4FB}"/>
              </a:ext>
            </a:extLst>
          </p:cNvPr>
          <p:cNvSpPr>
            <a:spLocks noGrp="1"/>
          </p:cNvSpPr>
          <p:nvPr>
            <p:ph type="title"/>
          </p:nvPr>
        </p:nvSpPr>
        <p:spPr/>
        <p:txBody>
          <a:bodyPr/>
          <a:lstStyle/>
          <a:p>
            <a:r>
              <a:rPr lang="en-US" dirty="0"/>
              <a:t>Click to edit Master title style</a:t>
            </a:r>
          </a:p>
        </p:txBody>
      </p:sp>
      <p:sp>
        <p:nvSpPr>
          <p:cNvPr id="15" name="Text Placeholder 14">
            <a:extLst>
              <a:ext uri="{FF2B5EF4-FFF2-40B4-BE49-F238E27FC236}">
                <a16:creationId xmlns:a16="http://schemas.microsoft.com/office/drawing/2014/main" id="{D8D55A7B-B747-40BD-B88E-10C135ABA2F6}"/>
              </a:ext>
            </a:extLst>
          </p:cNvPr>
          <p:cNvSpPr>
            <a:spLocks noGrp="1"/>
          </p:cNvSpPr>
          <p:nvPr>
            <p:ph type="body" sz="quarter" idx="11"/>
          </p:nvPr>
        </p:nvSpPr>
        <p:spPr>
          <a:xfrm>
            <a:off x="2520950" y="992188"/>
            <a:ext cx="4219575" cy="339725"/>
          </a:xfrm>
        </p:spPr>
        <p:txBody>
          <a:bodyPr anchor="ctr">
            <a:normAutofit/>
          </a:bodyPr>
          <a:lstStyle>
            <a:lvl1pPr algn="ctr">
              <a:defRPr sz="1200"/>
            </a:lvl1pPr>
          </a:lstStyle>
          <a:p>
            <a:pPr lvl="0"/>
            <a:r>
              <a:rPr lang="en-US" dirty="0"/>
              <a:t>Click to edit Master text styles</a:t>
            </a:r>
          </a:p>
        </p:txBody>
      </p:sp>
      <p:sp>
        <p:nvSpPr>
          <p:cNvPr id="16" name="Content Placeholder 4">
            <a:extLst>
              <a:ext uri="{FF2B5EF4-FFF2-40B4-BE49-F238E27FC236}">
                <a16:creationId xmlns:a16="http://schemas.microsoft.com/office/drawing/2014/main" id="{E47D982E-5399-455A-B889-AA8F5BC29AEF}"/>
              </a:ext>
            </a:extLst>
          </p:cNvPr>
          <p:cNvSpPr>
            <a:spLocks noGrp="1"/>
          </p:cNvSpPr>
          <p:nvPr>
            <p:ph sz="quarter" idx="12"/>
          </p:nvPr>
        </p:nvSpPr>
        <p:spPr>
          <a:xfrm>
            <a:off x="342900" y="1436828"/>
            <a:ext cx="4033157" cy="549275"/>
          </a:xfrm>
        </p:spPr>
        <p:txBody>
          <a:bodyPr anchor="ctr">
            <a:normAutofit/>
          </a:bodyPr>
          <a:lstStyle>
            <a:lvl1pPr algn="ctr">
              <a:defRPr sz="2000" b="0"/>
            </a:lvl1pPr>
          </a:lstStyle>
          <a:p>
            <a:pPr lvl="0"/>
            <a:r>
              <a:rPr lang="en-US" dirty="0"/>
              <a:t>Click to edit Master text styles</a:t>
            </a:r>
          </a:p>
        </p:txBody>
      </p:sp>
      <p:sp>
        <p:nvSpPr>
          <p:cNvPr id="17" name="Content Placeholder 6">
            <a:extLst>
              <a:ext uri="{FF2B5EF4-FFF2-40B4-BE49-F238E27FC236}">
                <a16:creationId xmlns:a16="http://schemas.microsoft.com/office/drawing/2014/main" id="{27A712BD-05AE-4B1F-82FD-572A33A013DB}"/>
              </a:ext>
            </a:extLst>
          </p:cNvPr>
          <p:cNvSpPr>
            <a:spLocks noGrp="1"/>
          </p:cNvSpPr>
          <p:nvPr>
            <p:ph sz="quarter" idx="13"/>
          </p:nvPr>
        </p:nvSpPr>
        <p:spPr>
          <a:xfrm>
            <a:off x="342900" y="2194066"/>
            <a:ext cx="4033837" cy="3945477"/>
          </a:xfrm>
        </p:spPr>
        <p:txBody>
          <a:bodyPr/>
          <a:lstStyle/>
          <a:p>
            <a:pPr lvl="0"/>
            <a:r>
              <a:rPr lang="en-US" dirty="0"/>
              <a:t>Click to edit Master text styles</a:t>
            </a:r>
          </a:p>
        </p:txBody>
      </p:sp>
      <p:sp>
        <p:nvSpPr>
          <p:cNvPr id="18" name="Content Placeholder 8">
            <a:extLst>
              <a:ext uri="{FF2B5EF4-FFF2-40B4-BE49-F238E27FC236}">
                <a16:creationId xmlns:a16="http://schemas.microsoft.com/office/drawing/2014/main" id="{1033FCE5-7FB2-4B91-8AC9-EE68446D0522}"/>
              </a:ext>
            </a:extLst>
          </p:cNvPr>
          <p:cNvSpPr>
            <a:spLocks noGrp="1"/>
          </p:cNvSpPr>
          <p:nvPr>
            <p:ph sz="quarter" idx="14"/>
          </p:nvPr>
        </p:nvSpPr>
        <p:spPr>
          <a:xfrm>
            <a:off x="4767943" y="1436828"/>
            <a:ext cx="4033157" cy="549275"/>
          </a:xfrm>
        </p:spPr>
        <p:txBody>
          <a:bodyPr anchor="ctr"/>
          <a:lstStyle>
            <a:lvl1pPr algn="ctr">
              <a:defRPr/>
            </a:lvl1pPr>
          </a:lstStyle>
          <a:p>
            <a:pPr lvl="0"/>
            <a:r>
              <a:rPr lang="en-US" dirty="0"/>
              <a:t>Click to edit Master text styles</a:t>
            </a:r>
          </a:p>
        </p:txBody>
      </p:sp>
      <p:sp>
        <p:nvSpPr>
          <p:cNvPr id="19" name="Content Placeholder 10">
            <a:extLst>
              <a:ext uri="{FF2B5EF4-FFF2-40B4-BE49-F238E27FC236}">
                <a16:creationId xmlns:a16="http://schemas.microsoft.com/office/drawing/2014/main" id="{F23EBF26-25A3-4CF7-A217-B1088F15A6DB}"/>
              </a:ext>
            </a:extLst>
          </p:cNvPr>
          <p:cNvSpPr>
            <a:spLocks noGrp="1"/>
          </p:cNvSpPr>
          <p:nvPr>
            <p:ph sz="quarter" idx="15"/>
          </p:nvPr>
        </p:nvSpPr>
        <p:spPr>
          <a:xfrm>
            <a:off x="4767263" y="2194066"/>
            <a:ext cx="4033837" cy="3945477"/>
          </a:xfrm>
        </p:spPr>
        <p:txBody>
          <a:bodyPr/>
          <a:lstStyle/>
          <a:p>
            <a:pPr lvl="0"/>
            <a:r>
              <a:rPr lang="en-US" dirty="0"/>
              <a:t>Click to edit Master text styles</a:t>
            </a:r>
          </a:p>
        </p:txBody>
      </p:sp>
      <p:sp>
        <p:nvSpPr>
          <p:cNvPr id="21" name="Text Placeholder 20">
            <a:extLst>
              <a:ext uri="{FF2B5EF4-FFF2-40B4-BE49-F238E27FC236}">
                <a16:creationId xmlns:a16="http://schemas.microsoft.com/office/drawing/2014/main" id="{B2E9D227-50D5-42C4-A41A-91F00CD92C03}"/>
              </a:ext>
            </a:extLst>
          </p:cNvPr>
          <p:cNvSpPr>
            <a:spLocks noGrp="1"/>
          </p:cNvSpPr>
          <p:nvPr>
            <p:ph type="body" sz="quarter" idx="16"/>
          </p:nvPr>
        </p:nvSpPr>
        <p:spPr>
          <a:xfrm>
            <a:off x="2520950" y="6283326"/>
            <a:ext cx="4219575" cy="248104"/>
          </a:xfrm>
        </p:spPr>
        <p:txBody>
          <a:bodyPr anchor="ctr">
            <a:noAutofit/>
          </a:bodyPr>
          <a:lstStyle>
            <a:lvl1pPr algn="ctr">
              <a:defRPr sz="1200"/>
            </a:lvl1pPr>
          </a:lstStyle>
          <a:p>
            <a:pPr lvl="0"/>
            <a:r>
              <a:rPr lang="en-US" dirty="0"/>
              <a:t>Click to edit Master text styles</a:t>
            </a:r>
          </a:p>
        </p:txBody>
      </p:sp>
      <p:sp>
        <p:nvSpPr>
          <p:cNvPr id="22" name="Slide Number Placeholder 2">
            <a:extLst>
              <a:ext uri="{FF2B5EF4-FFF2-40B4-BE49-F238E27FC236}">
                <a16:creationId xmlns:a16="http://schemas.microsoft.com/office/drawing/2014/main" id="{CE3C4491-ED26-465A-8F04-DC2720A5DC68}"/>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868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latin typeface="Calibri (Headings)"/>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latin typeface="Calibri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latin typeface="Calibri (Body)"/>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30"/>
            <a:ext cx="4229100" cy="4531470"/>
          </a:xfrm>
          <a:prstGeom prst="rect">
            <a:avLst/>
          </a:prstGeom>
        </p:spPr>
        <p:txBody>
          <a:bodyPr/>
          <a:lstStyle>
            <a:lvl1pPr>
              <a:defRPr/>
            </a:lvl1pPr>
          </a:lstStyle>
          <a:p>
            <a:r>
              <a:rPr lang="en-US" dirty="0"/>
              <a:t>Optional: Include Cover Here</a:t>
            </a:r>
          </a:p>
        </p:txBody>
      </p:sp>
      <p:sp>
        <p:nvSpPr>
          <p:cNvPr id="6" name="Text Placeholder 5">
            <a:extLst>
              <a:ext uri="{FF2B5EF4-FFF2-40B4-BE49-F238E27FC236}">
                <a16:creationId xmlns:a16="http://schemas.microsoft.com/office/drawing/2014/main" id="{9084BFCE-7137-4A24-BA11-4551B3204CC8}"/>
              </a:ext>
            </a:extLst>
          </p:cNvPr>
          <p:cNvSpPr>
            <a:spLocks noGrp="1"/>
          </p:cNvSpPr>
          <p:nvPr>
            <p:ph type="body" sz="quarter" idx="12"/>
          </p:nvPr>
        </p:nvSpPr>
        <p:spPr>
          <a:xfrm>
            <a:off x="6021388" y="6088063"/>
            <a:ext cx="2779712" cy="247650"/>
          </a:xfrm>
          <a:prstGeom prst="rect">
            <a:avLst/>
          </a:prstGeom>
        </p:spPr>
        <p:txBody>
          <a:bodyPr/>
          <a:lstStyle>
            <a:lvl1pPr algn="r">
              <a:defRPr sz="800"/>
            </a:lvl1pPr>
          </a:lstStyle>
          <a:p>
            <a:pPr lvl="0"/>
            <a:r>
              <a:rPr lang="en-US" dirty="0"/>
              <a:t>Click to edit Master text styles</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3600" b="1">
                <a:solidFill>
                  <a:schemeClr val="bg1"/>
                </a:solidFill>
                <a:latin typeface="Calibri (Headings)"/>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2000" b="0">
                <a:solidFill>
                  <a:schemeClr val="bg1"/>
                </a:solidFill>
                <a:latin typeface="Calibri (Body)"/>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800" b="1">
                <a:solidFill>
                  <a:schemeClr val="bg1"/>
                </a:solidFill>
                <a:latin typeface="Calibri (Body)"/>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30"/>
            <a:ext cx="4229100" cy="4531470"/>
          </a:xfrm>
          <a:prstGeom prst="rect">
            <a:avLst/>
          </a:prstGeom>
        </p:spPr>
        <p:txBody>
          <a:bodyPr/>
          <a:lstStyle>
            <a:lvl1pPr>
              <a:defRPr/>
            </a:lvl1pPr>
          </a:lstStyle>
          <a:p>
            <a:r>
              <a:rPr lang="en-US" dirty="0"/>
              <a:t>Optional: Include Cover Here</a:t>
            </a:r>
          </a:p>
        </p:txBody>
      </p:sp>
      <p:sp>
        <p:nvSpPr>
          <p:cNvPr id="5" name="Text Placeholder 4">
            <a:extLst>
              <a:ext uri="{FF2B5EF4-FFF2-40B4-BE49-F238E27FC236}">
                <a16:creationId xmlns:a16="http://schemas.microsoft.com/office/drawing/2014/main" id="{2A87FD59-AD29-42C6-9235-806420DBE546}"/>
              </a:ext>
            </a:extLst>
          </p:cNvPr>
          <p:cNvSpPr>
            <a:spLocks noGrp="1"/>
          </p:cNvSpPr>
          <p:nvPr>
            <p:ph type="body" sz="quarter" idx="12"/>
          </p:nvPr>
        </p:nvSpPr>
        <p:spPr>
          <a:xfrm>
            <a:off x="6126163" y="6100763"/>
            <a:ext cx="2674937" cy="195262"/>
          </a:xfrm>
          <a:prstGeom prst="rect">
            <a:avLst/>
          </a:prstGeom>
        </p:spPr>
        <p:txBody>
          <a:bodyPr/>
          <a:lstStyle>
            <a:lvl1pPr algn="r">
              <a:defRPr sz="800"/>
            </a:lvl1pPr>
          </a:lstStyle>
          <a:p>
            <a:pPr lvl="0"/>
            <a:r>
              <a:rPr lang="en-US" dirty="0"/>
              <a:t>Click to edit Master text styles</a:t>
            </a:r>
          </a:p>
        </p:txBody>
      </p:sp>
    </p:spTree>
    <p:extLst>
      <p:ext uri="{BB962C8B-B14F-4D97-AF65-F5344CB8AC3E}">
        <p14:creationId xmlns:p14="http://schemas.microsoft.com/office/powerpoint/2010/main" val="4247672473"/>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485387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64178836-B7B1-45DA-89CE-E9E39D9449CC}"/>
              </a:ext>
            </a:extLst>
          </p:cNvPr>
          <p:cNvSpPr>
            <a:spLocks noGrp="1"/>
          </p:cNvSpPr>
          <p:nvPr>
            <p:ph type="body" sz="quarter" idx="12"/>
          </p:nvPr>
        </p:nvSpPr>
        <p:spPr>
          <a:xfrm>
            <a:off x="2658269" y="6309721"/>
            <a:ext cx="3827462" cy="285431"/>
          </a:xfrm>
        </p:spPr>
        <p:txBody>
          <a:bodyPr anchor="ctr">
            <a:noAutofit/>
          </a:bodyPr>
          <a:lstStyle>
            <a:lvl1pPr algn="ctr">
              <a:defRPr sz="900"/>
            </a:lvl1pPr>
          </a:lstStyle>
          <a:p>
            <a:pPr lvl="0"/>
            <a:r>
              <a:rPr lang="en-US" dirty="0"/>
              <a:t>Click to edit Master text styles</a:t>
            </a:r>
          </a:p>
        </p:txBody>
      </p:sp>
      <p:sp>
        <p:nvSpPr>
          <p:cNvPr id="10" name="Text Placeholder 9">
            <a:extLst>
              <a:ext uri="{FF2B5EF4-FFF2-40B4-BE49-F238E27FC236}">
                <a16:creationId xmlns:a16="http://schemas.microsoft.com/office/drawing/2014/main" id="{10C96C68-512C-4D86-BE0E-06E774BA5D40}"/>
              </a:ext>
            </a:extLst>
          </p:cNvPr>
          <p:cNvSpPr>
            <a:spLocks noGrp="1"/>
          </p:cNvSpPr>
          <p:nvPr>
            <p:ph type="body" sz="quarter" idx="13"/>
          </p:nvPr>
        </p:nvSpPr>
        <p:spPr>
          <a:xfrm>
            <a:off x="1711325" y="6673850"/>
            <a:ext cx="6610350" cy="160338"/>
          </a:xfrm>
        </p:spPr>
        <p:txBody>
          <a:bodyPr>
            <a:noAutofit/>
          </a:bodyPr>
          <a:lstStyle>
            <a:lvl1pPr algn="r">
              <a:defRPr sz="800"/>
            </a:lvl1pPr>
          </a:lstStyle>
          <a:p>
            <a:pPr lvl="0"/>
            <a:r>
              <a:rPr lang="en-US" dirty="0"/>
              <a:t>Click to edit Master text styles</a:t>
            </a:r>
          </a:p>
        </p:txBody>
      </p:sp>
      <p:sp>
        <p:nvSpPr>
          <p:cNvPr id="11" name="Slide Number Placeholder">
            <a:extLst>
              <a:ext uri="{FF2B5EF4-FFF2-40B4-BE49-F238E27FC236}">
                <a16:creationId xmlns:a16="http://schemas.microsoft.com/office/drawing/2014/main" id="{9824BF76-7268-4DDC-B1E6-03D0FFC2A3F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8229600" cy="2838091"/>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57200" y="4343400"/>
            <a:ext cx="8229600" cy="1905000"/>
          </a:xfrm>
        </p:spPr>
        <p:txBody>
          <a:bodyPr/>
          <a:lstStyle>
            <a:lvl1pPr>
              <a:defRPr/>
            </a:lvl1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FFA4F9CC-0940-48F9-9FF5-0BEE379CC1EA}"/>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4" name="Text Placeholder 13">
            <a:extLst>
              <a:ext uri="{FF2B5EF4-FFF2-40B4-BE49-F238E27FC236}">
                <a16:creationId xmlns:a16="http://schemas.microsoft.com/office/drawing/2014/main" id="{7E568D35-1257-4817-A5E9-18558C4CA3D5}"/>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5" name="Slide Number Placeholder">
            <a:extLst>
              <a:ext uri="{FF2B5EF4-FFF2-40B4-BE49-F238E27FC236}">
                <a16:creationId xmlns:a16="http://schemas.microsoft.com/office/drawing/2014/main" id="{1E1C7753-C7E0-4722-86E1-F5B1C0CEFBB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1"/>
            <a:ext cx="3962400" cy="4811013"/>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417321"/>
            <a:ext cx="3962400" cy="4811014"/>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EC4B3C3C-CADF-4D47-8B43-4BA1E676133D}"/>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7" name="Text Placeholder 16">
            <a:extLst>
              <a:ext uri="{FF2B5EF4-FFF2-40B4-BE49-F238E27FC236}">
                <a16:creationId xmlns:a16="http://schemas.microsoft.com/office/drawing/2014/main" id="{EB33D6BC-72D2-4920-B835-0A7E7B23CA34}"/>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8" name="Slide Number Placeholder">
            <a:extLst>
              <a:ext uri="{FF2B5EF4-FFF2-40B4-BE49-F238E27FC236}">
                <a16:creationId xmlns:a16="http://schemas.microsoft.com/office/drawing/2014/main" id="{C246128B-7394-4DED-821B-A4CA55B2EBD7}"/>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457200" y="228600"/>
            <a:ext cx="8229600" cy="1069848"/>
          </a:xfrm>
          <a:prstGeom prst="rect">
            <a:avLst/>
          </a:prstGeom>
        </p:spPr>
        <p:txBody>
          <a:bodyPr anchor="ct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457200" y="1417320"/>
            <a:ext cx="5791200" cy="4785733"/>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3" y="1417320"/>
            <a:ext cx="2268748" cy="4785733"/>
          </a:xfr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12" name="Text Placeholder 11">
            <a:extLst>
              <a:ext uri="{FF2B5EF4-FFF2-40B4-BE49-F238E27FC236}">
                <a16:creationId xmlns:a16="http://schemas.microsoft.com/office/drawing/2014/main" id="{19382484-8988-42EE-BFE8-099D0181BD1D}"/>
              </a:ext>
            </a:extLst>
          </p:cNvPr>
          <p:cNvSpPr>
            <a:spLocks noGrp="1"/>
          </p:cNvSpPr>
          <p:nvPr>
            <p:ph type="body" sz="quarter" idx="15"/>
          </p:nvPr>
        </p:nvSpPr>
        <p:spPr>
          <a:xfrm>
            <a:off x="2660904" y="6309360"/>
            <a:ext cx="3831336" cy="283464"/>
          </a:xfrm>
        </p:spPr>
        <p:txBody>
          <a:bodyPr anchor="ctr">
            <a:normAutofit/>
          </a:bodyPr>
          <a:lstStyle>
            <a:lvl1pPr algn="ctr">
              <a:defRPr sz="900"/>
            </a:lvl1pPr>
          </a:lstStyle>
          <a:p>
            <a:pPr lvl="0"/>
            <a:r>
              <a:rPr lang="en-US" dirty="0"/>
              <a:t>Click to edit Master text styles</a:t>
            </a:r>
          </a:p>
        </p:txBody>
      </p:sp>
      <p:sp>
        <p:nvSpPr>
          <p:cNvPr id="14" name="Text Placeholder 13">
            <a:extLst>
              <a:ext uri="{FF2B5EF4-FFF2-40B4-BE49-F238E27FC236}">
                <a16:creationId xmlns:a16="http://schemas.microsoft.com/office/drawing/2014/main" id="{7B4DBB22-4C49-4F3D-87B5-E269812DB158}"/>
              </a:ext>
            </a:extLst>
          </p:cNvPr>
          <p:cNvSpPr>
            <a:spLocks noGrp="1"/>
          </p:cNvSpPr>
          <p:nvPr>
            <p:ph type="body" sz="quarter" idx="16"/>
          </p:nvPr>
        </p:nvSpPr>
        <p:spPr>
          <a:xfrm>
            <a:off x="1709928" y="6673850"/>
            <a:ext cx="6611112" cy="160338"/>
          </a:xfrm>
        </p:spPr>
        <p:txBody>
          <a:bodyPr>
            <a:noAutofit/>
          </a:bodyPr>
          <a:lstStyle>
            <a:lvl1pPr algn="r">
              <a:defRPr sz="800"/>
            </a:lvl1pPr>
          </a:lstStyle>
          <a:p>
            <a:pPr lvl="0"/>
            <a:r>
              <a:rPr lang="en-US" dirty="0"/>
              <a:t>Click to edit Master text styles</a:t>
            </a:r>
          </a:p>
        </p:txBody>
      </p:sp>
      <p:sp>
        <p:nvSpPr>
          <p:cNvPr id="15" name="Slide Number Placeholder">
            <a:extLst>
              <a:ext uri="{FF2B5EF4-FFF2-40B4-BE49-F238E27FC236}">
                <a16:creationId xmlns:a16="http://schemas.microsoft.com/office/drawing/2014/main" id="{EAD280A6-1E8C-4249-A35C-DEBBA4DFEB3E}"/>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512526" y="337349"/>
            <a:ext cx="3421740"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Calibri (Body)"/>
                <a:ea typeface="Calibri" panose="020F0502020204030204" pitchFamily="34" charset="0"/>
              </a:rPr>
              <a:t>Because learning changes everything.</a:t>
            </a:r>
            <a:r>
              <a:rPr lang="en-US" sz="1050" spc="40" baseline="60000" dirty="0">
                <a:effectLst/>
                <a:latin typeface="Calibri (Body)"/>
                <a:ea typeface="Calibri" panose="020F0502020204030204" pitchFamily="34" charset="0"/>
              </a:rPr>
              <a:t>®</a:t>
            </a:r>
            <a:endParaRPr lang="en-US" sz="1600" spc="40" baseline="60000" dirty="0">
              <a:latin typeface="Calibri (Body)"/>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latin typeface="Calibri (Body)"/>
              </a:defRPr>
            </a:lvl1pPr>
          </a:lstStyle>
          <a:p>
            <a:pPr defTabSz="457200">
              <a:spcBef>
                <a:spcPct val="20000"/>
              </a:spcBef>
              <a:defRPr/>
            </a:pPr>
            <a:r>
              <a:rPr lang="en-US"/>
              <a:t>Add long copyright</a:t>
            </a:r>
            <a:endParaRPr lang="en-US" dirty="0"/>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4" r:id="rId3"/>
    <p:sldLayoutId id="2147483682" r:id="rId4"/>
    <p:sldLayoutId id="214748368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228600"/>
            <a:ext cx="8229600" cy="1069848"/>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17320"/>
            <a:ext cx="8229600" cy="48554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latin typeface="Calibri (Body)"/>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 id="2147483708" r:id="rId7"/>
    <p:sldLayoutId id="2147483707" r:id="rId8"/>
  </p:sldLayoutIdLst>
  <p:hf hdr="0" dt="0"/>
  <p:txStyles>
    <p:titleStyle>
      <a:lvl1pPr algn="ctr" defTabSz="914400" rtl="0" eaLnBrk="1" latinLnBrk="0" hangingPunct="1">
        <a:lnSpc>
          <a:spcPct val="100000"/>
        </a:lnSpc>
        <a:spcBef>
          <a:spcPct val="0"/>
        </a:spcBef>
        <a:buNone/>
        <a:defRPr sz="3600" b="0" kern="1200">
          <a:solidFill>
            <a:srgbClr val="00629B"/>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latin typeface="Calibri (Body)"/>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solidFill>
                <a:latin typeface="Calibri (Body)"/>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ctr"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Calibri (Body)"/>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Calibri (Body)"/>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latin typeface="Calibri (Body)"/>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latin typeface="Calibri (Body)"/>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5" r:id="rId1"/>
    <p:sldLayoutId id="2147483706" r:id="rId2"/>
  </p:sldLayoutIdLst>
  <p:hf hdr="0" dt="0"/>
  <p:txStyles>
    <p:titleStyle>
      <a:lvl1pPr algn="ctr" defTabSz="914400" rtl="0" eaLnBrk="1" latinLnBrk="0" hangingPunct="1">
        <a:lnSpc>
          <a:spcPct val="90000"/>
        </a:lnSpc>
        <a:spcBef>
          <a:spcPct val="0"/>
        </a:spcBef>
        <a:buNone/>
        <a:defRPr sz="2400" b="1" kern="1200">
          <a:solidFill>
            <a:schemeClr val="tx2"/>
          </a:solidFill>
          <a:latin typeface="Calibri (Headings)"/>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Calibri (Body)"/>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Calibri (Body)"/>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Calibri (Body)"/>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slide" Target="slide15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slide" Target="slide15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slide" Target="slide15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slide" Target="slide15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classics.mit.edu/Plato/republic.html" TargetMode="Externa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slide" Target="slide15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slide" Target="slide15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Q7nOuZYh5u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verywellfamily.com/types-of-parenting-styles-1095045"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pressley.house.gov/media/press-releases/pressley-murphy-warren-omar-bowman-smith-introduce-bill-end-criminalization" TargetMode="External"/><Relationship Id="rId2" Type="http://schemas.openxmlformats.org/officeDocument/2006/relationships/hyperlink" Target="https://www.congress.gov/bill/117th-congress/senate-bill/2125"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www.congress.gov/bill/117th-congress/senate-bill/2125"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http://www.amazon.com/gp/product/1501151983?ie=UTF8&amp;tag=gregooscicen-20&amp;linkCode=as2&amp;camp=1789&amp;creative=9325&amp;creativeASIN=150115198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hyperlink" Target="http://www.developmentalscience.com/its-complicated/" TargetMode="Externa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www.sciencedirect.com/science/article/pii/S0747563214003227" TargetMode="External"/><Relationship Id="rId2" Type="http://schemas.openxmlformats.org/officeDocument/2006/relationships/hyperlink" Target="https://www.ncbi.nlm.nih.gov/pubmed/27831756"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hyperlink" Target="https://greatergood.berkeley.edu/article/item/a_journey_into_the_teenage_brain"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hyperlink" Target="https://www.sciencedaily.com/releases/2014/02/140227101125.htm" TargetMode="Externa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hyperlink" Target="https://www.apa.org/pubs/journals/releases/psp-a0037398.pdf"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hyperlink" Target="https://www.nytimes.com/2015/06/21/books/review/how-to-raise-an-adult-by-julie-lythcott-haims.html?_r=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hyperlink" Target="https://www.wsj.com/articles/how-to-get-old-brains-to-think-like-young-ones-1499438225"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greatergood.berkeley.edu/article/item/trouble_with_trigger_warnings" TargetMode="External"/><Relationship Id="rId2" Type="http://schemas.openxmlformats.org/officeDocument/2006/relationships/hyperlink" Target="https://greatergood.berkeley.edu/diversity/definition"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hyperlink" Target="https://my.clevelandclinic.org/health/articles/22192-puberty"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C0D0F-99C2-43B6-8505-85AC53055B15}"/>
              </a:ext>
            </a:extLst>
          </p:cNvPr>
          <p:cNvSpPr>
            <a:spLocks noGrp="1"/>
          </p:cNvSpPr>
          <p:nvPr>
            <p:ph type="ctrTitle"/>
          </p:nvPr>
        </p:nvSpPr>
        <p:spPr/>
        <p:txBody>
          <a:bodyPr/>
          <a:lstStyle/>
          <a:p>
            <a:r>
              <a:rPr lang="en-US" sz="3600" dirty="0"/>
              <a:t>Adolescence</a:t>
            </a:r>
          </a:p>
        </p:txBody>
      </p:sp>
      <p:sp>
        <p:nvSpPr>
          <p:cNvPr id="3" name="Subtitle 2">
            <a:extLst>
              <a:ext uri="{FF2B5EF4-FFF2-40B4-BE49-F238E27FC236}">
                <a16:creationId xmlns:a16="http://schemas.microsoft.com/office/drawing/2014/main" id="{FF42CE6D-8B37-41E1-BA73-F10EB21B827B}"/>
              </a:ext>
            </a:extLst>
          </p:cNvPr>
          <p:cNvSpPr>
            <a:spLocks noGrp="1"/>
          </p:cNvSpPr>
          <p:nvPr>
            <p:ph type="subTitle" idx="1"/>
          </p:nvPr>
        </p:nvSpPr>
        <p:spPr/>
        <p:txBody>
          <a:bodyPr/>
          <a:lstStyle/>
          <a:p>
            <a:r>
              <a:rPr lang="en-US" sz="2000" dirty="0"/>
              <a:t>18th Edition</a:t>
            </a:r>
            <a:br>
              <a:rPr lang="en-US" sz="2000" dirty="0"/>
            </a:br>
            <a:r>
              <a:rPr lang="en-US" sz="2000" dirty="0"/>
              <a:t>John W. Santrock</a:t>
            </a:r>
          </a:p>
        </p:txBody>
      </p:sp>
      <p:sp>
        <p:nvSpPr>
          <p:cNvPr id="4" name="Text Placeholder 3">
            <a:extLst>
              <a:ext uri="{FF2B5EF4-FFF2-40B4-BE49-F238E27FC236}">
                <a16:creationId xmlns:a16="http://schemas.microsoft.com/office/drawing/2014/main" id="{69C6CAD7-38E0-463D-8E28-DCE749737215}"/>
              </a:ext>
            </a:extLst>
          </p:cNvPr>
          <p:cNvSpPr>
            <a:spLocks noGrp="1"/>
          </p:cNvSpPr>
          <p:nvPr>
            <p:ph type="body" sz="quarter" idx="10"/>
          </p:nvPr>
        </p:nvSpPr>
        <p:spPr>
          <a:xfrm>
            <a:off x="621791" y="5096656"/>
            <a:ext cx="3043303" cy="610808"/>
          </a:xfrm>
        </p:spPr>
        <p:txBody>
          <a:bodyPr/>
          <a:lstStyle/>
          <a:p>
            <a:r>
              <a:rPr lang="en-US" sz="1800" dirty="0"/>
              <a:t>Chapter 1—Introduction</a:t>
            </a:r>
          </a:p>
        </p:txBody>
      </p:sp>
      <p:sp>
        <p:nvSpPr>
          <p:cNvPr id="7" name="Footer Placeholder 4">
            <a:extLst>
              <a:ext uri="{FF2B5EF4-FFF2-40B4-BE49-F238E27FC236}">
                <a16:creationId xmlns:a16="http://schemas.microsoft.com/office/drawing/2014/main" id="{0DD8EF8C-D7B0-4BBB-A3E1-8D47BDA2565E}"/>
              </a:ext>
            </a:extLst>
          </p:cNvPr>
          <p:cNvSpPr txBox="1">
            <a:spLocks/>
          </p:cNvSpPr>
          <p:nvPr/>
        </p:nvSpPr>
        <p:spPr>
          <a:xfrm>
            <a:off x="0" y="6485206"/>
            <a:ext cx="9144000" cy="372793"/>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800" kern="1200">
                <a:solidFill>
                  <a:schemeClr val="bg1"/>
                </a:solidFill>
                <a:latin typeface="+mn-lt"/>
                <a:ea typeface="+mn-ea"/>
                <a:cs typeface="+mn-cs"/>
              </a:defRPr>
            </a:lvl2pPr>
            <a:lvl3pPr marL="1143000" indent="-228600" algn="ctr" defTabSz="457200" rtl="0" eaLnBrk="1" latinLnBrk="0" hangingPunct="1">
              <a:spcBef>
                <a:spcPct val="20000"/>
              </a:spcBef>
              <a:buFont typeface="Arial"/>
              <a:buChar char="•"/>
              <a:defRPr sz="800" kern="1200">
                <a:solidFill>
                  <a:schemeClr val="bg1"/>
                </a:solidFill>
                <a:latin typeface="+mn-lt"/>
                <a:ea typeface="+mn-ea"/>
                <a:cs typeface="+mn-cs"/>
              </a:defRPr>
            </a:lvl3pPr>
            <a:lvl4pPr marL="1600200" indent="-228600" algn="ctr" defTabSz="457200" rtl="0" eaLnBrk="1" latinLnBrk="0" hangingPunct="1">
              <a:spcBef>
                <a:spcPct val="20000"/>
              </a:spcBef>
              <a:buFont typeface="Arial"/>
              <a:buChar char="–"/>
              <a:defRPr sz="800" kern="1200">
                <a:solidFill>
                  <a:schemeClr val="bg1"/>
                </a:solidFill>
                <a:latin typeface="+mn-lt"/>
                <a:ea typeface="+mn-ea"/>
                <a:cs typeface="+mn-cs"/>
              </a:defRPr>
            </a:lvl4pPr>
            <a:lvl5pPr marL="2057400" indent="-228600" algn="ctr" defTabSz="457200" rtl="0" eaLnBrk="1" latinLnBrk="0" hangingPunct="1">
              <a:spcBef>
                <a:spcPct val="20000"/>
              </a:spcBef>
              <a:buFont typeface="Arial"/>
              <a:buChar char="»"/>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dirty="0">
                <a:solidFill>
                  <a:schemeClr val="tx1"/>
                </a:solidFill>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5130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So, can this concept be seen in the reading of adolescent fiction?</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What happens with the adolescent mind when they read fictional stories?  Are the skills the same as when reading or being told fairytales?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9241603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332120" y="228600"/>
            <a:ext cx="8479760" cy="1069848"/>
          </a:xfrm>
        </p:spPr>
        <p:txBody>
          <a:bodyPr/>
          <a:lstStyle/>
          <a:p>
            <a:r>
              <a:rPr lang="en-US" dirty="0"/>
              <a:t>Developmental Issues: Nature and Nurture</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0956" y="1417320"/>
            <a:ext cx="7922088"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Nature–nurture issue:</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the debate about whether development is primarily influenced by nature (biological inheritance) or nurture (environmental experiences)</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nature approach argues that evolutionary and genetic processes produce commonalities in growth and  development.</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Other psychologists emphasize the importance of nurture, or environmental experiences, in development.</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Experiences run the gamut from the individual’s biological environment to the social environment.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100</a:t>
            </a:fld>
            <a:endParaRPr lang="en-US" dirty="0"/>
          </a:p>
        </p:txBody>
      </p:sp>
    </p:spTree>
    <p:extLst>
      <p:ext uri="{BB962C8B-B14F-4D97-AF65-F5344CB8AC3E}">
        <p14:creationId xmlns:p14="http://schemas.microsoft.com/office/powerpoint/2010/main" val="1976133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417739" y="228600"/>
            <a:ext cx="6308523" cy="1069848"/>
          </a:xfrm>
        </p:spPr>
        <p:txBody>
          <a:bodyPr/>
          <a:lstStyle/>
          <a:p>
            <a:r>
              <a:rPr lang="en-US" dirty="0"/>
              <a:t>Developmental Issues: Continuity and Discontinuity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0956" y="1417320"/>
            <a:ext cx="7922088"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The </a:t>
            </a: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continuity–discontinuity issue</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focuses on the extent to which development involves gradual, cumulative change (continuity) or distinct stages (discontinuity).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For the most part, developmentalists who emphasize experience have described development as a gradual, continuous process.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Those who emphasize nature have described development as a series of distinct stages.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101</a:t>
            </a:fld>
            <a:endParaRPr lang="en-US" dirty="0"/>
          </a:p>
        </p:txBody>
      </p:sp>
    </p:spTree>
    <p:extLst>
      <p:ext uri="{BB962C8B-B14F-4D97-AF65-F5344CB8AC3E}">
        <p14:creationId xmlns:p14="http://schemas.microsoft.com/office/powerpoint/2010/main" val="31180758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536112" y="4478308"/>
            <a:ext cx="4650485" cy="79552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4 </a:t>
            </a:r>
            <a:r>
              <a:rPr kumimoji="0" lang="en-US" altLang="en-US" sz="2400" b="1" i="0" u="none" strike="noStrike" kern="1200" cap="none" spc="0" normalizeH="0" baseline="0" noProof="0" dirty="0">
                <a:ln>
                  <a:noFill/>
                </a:ln>
                <a:solidFill>
                  <a:schemeClr val="tx1"/>
                </a:solidFill>
                <a:effectLst/>
                <a:uLnTx/>
                <a:uFillTx/>
              </a:rPr>
              <a:t>CONTINUITY AND DISCONTINUITY IN DEVELOPMENT</a:t>
            </a:r>
            <a:endParaRPr lang="en-US" dirty="0">
              <a:solidFill>
                <a:schemeClr val="tx1"/>
              </a:solidFill>
            </a:endParaRPr>
          </a:p>
        </p:txBody>
      </p:sp>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536113" y="5346988"/>
            <a:ext cx="4755416" cy="795528"/>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Is human development like a seedling gradually growing into a giant oak? Or is it more like a caterpillar suddenly becoming a butterfly?</a:t>
            </a:r>
          </a:p>
        </p:txBody>
      </p:sp>
      <p:pic>
        <p:nvPicPr>
          <p:cNvPr id="7" name="Picture 6" descr="Continuity is represented by acorn, oak leaves, and oak tree. Discontinuity is represented by caterpillar and butterfly.">
            <a:extLst>
              <a:ext uri="{FF2B5EF4-FFF2-40B4-BE49-F238E27FC236}">
                <a16:creationId xmlns:a16="http://schemas.microsoft.com/office/drawing/2014/main" id="{E9660893-4FDD-412C-BF6B-2C3D03961B40}"/>
              </a:ext>
            </a:extLst>
          </p:cNvPr>
          <p:cNvPicPr>
            <a:picLocks noChangeAspect="1"/>
          </p:cNvPicPr>
          <p:nvPr/>
        </p:nvPicPr>
        <p:blipFill>
          <a:blip r:embed="rId3"/>
          <a:stretch>
            <a:fillRect/>
          </a:stretch>
        </p:blipFill>
        <p:spPr>
          <a:xfrm>
            <a:off x="5443068" y="119089"/>
            <a:ext cx="3121423" cy="6145301"/>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102</a:t>
            </a:fld>
            <a:endParaRPr lang="en-US" dirty="0"/>
          </a:p>
        </p:txBody>
      </p:sp>
    </p:spTree>
    <p:extLst>
      <p:ext uri="{BB962C8B-B14F-4D97-AF65-F5344CB8AC3E}">
        <p14:creationId xmlns:p14="http://schemas.microsoft.com/office/powerpoint/2010/main" val="20121326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908083" y="228600"/>
            <a:ext cx="5327835" cy="1069848"/>
          </a:xfrm>
        </p:spPr>
        <p:txBody>
          <a:bodyPr/>
          <a:lstStyle/>
          <a:p>
            <a:r>
              <a:rPr lang="en-US" dirty="0"/>
              <a:t>Developmental Issues: Early and Later Experience</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47885" y="1417320"/>
            <a:ext cx="8248231"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The </a:t>
            </a: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early–later experience issue</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focuses on the degree to which early experiences (especially early in childhood) or later experiences are the key determinants of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emphasis on the importance of early experience rests on the belief that each life is an unbroken trail on which a psychological quality can be traced back to it origin.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Later-experience advocates argue that children and adolescents are malleable throughout development and later sensitive caregiving is just as important.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103</a:t>
            </a:fld>
            <a:endParaRPr lang="en-US" dirty="0"/>
          </a:p>
        </p:txBody>
      </p:sp>
    </p:spTree>
    <p:extLst>
      <p:ext uri="{BB962C8B-B14F-4D97-AF65-F5344CB8AC3E}">
        <p14:creationId xmlns:p14="http://schemas.microsoft.com/office/powerpoint/2010/main" val="11079941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Evaluating the Development Issues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47885" y="1417320"/>
            <a:ext cx="8248231"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Most developmentalists consider it unwise to take an extreme position on these developmental issues.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Nature and nurture, continuity and discontinuity, and early and later experience all affect our development throughout the life span.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Developmental issues are still strongly debated.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104</a:t>
            </a:fld>
            <a:endParaRPr lang="en-US" dirty="0"/>
          </a:p>
        </p:txBody>
      </p:sp>
    </p:spTree>
    <p:extLst>
      <p:ext uri="{BB962C8B-B14F-4D97-AF65-F5344CB8AC3E}">
        <p14:creationId xmlns:p14="http://schemas.microsoft.com/office/powerpoint/2010/main" val="7436857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Science and the Scientific Method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25727" y="1417320"/>
            <a:ext cx="8092547"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Science is not defined by </a:t>
            </a:r>
            <a:r>
              <a:rPr kumimoji="0" lang="en-US" altLang="ja-JP" sz="2800" b="0" i="1" u="none" strike="noStrike" kern="1200" cap="none" spc="0" normalizeH="0" baseline="0" noProof="0" dirty="0">
                <a:ln>
                  <a:noFill/>
                </a:ln>
                <a:solidFill>
                  <a:prstClr val="black"/>
                </a:solidFill>
                <a:effectLst/>
                <a:uLnTx/>
                <a:uFillTx/>
                <a:ea typeface="ＭＳ Ｐゴシック" panose="020B0600070205080204" pitchFamily="34" charset="-128"/>
              </a:rPr>
              <a:t>what</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it investigates but by </a:t>
            </a:r>
            <a:r>
              <a:rPr kumimoji="0" lang="en-US" altLang="ja-JP" sz="2800" b="0" i="1" u="none" strike="noStrike" kern="1200" cap="none" spc="0" normalizeH="0" baseline="0" noProof="0" dirty="0">
                <a:ln>
                  <a:noFill/>
                </a:ln>
                <a:solidFill>
                  <a:prstClr val="black"/>
                </a:solidFill>
                <a:effectLst/>
                <a:uLnTx/>
                <a:uFillTx/>
                <a:ea typeface="ＭＳ Ｐゴシック" panose="020B0600070205080204" pitchFamily="34" charset="-128"/>
              </a:rPr>
              <a:t>how</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it investigates.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In taking a scientific path to adolescent development, it is important to follow the scientific method: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Conceptualize a process or problem to be studied.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Collect research information (data).</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Analyze data.</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Draw conclusions.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105</a:t>
            </a:fld>
            <a:endParaRPr lang="en-US" dirty="0"/>
          </a:p>
        </p:txBody>
      </p:sp>
    </p:spTree>
    <p:extLst>
      <p:ext uri="{BB962C8B-B14F-4D97-AF65-F5344CB8AC3E}">
        <p14:creationId xmlns:p14="http://schemas.microsoft.com/office/powerpoint/2010/main" val="22802619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Science and the Scientific Method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25727" y="1417320"/>
            <a:ext cx="8092547"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When researchers are formulating a problem to study, they often draw on theories and develop hypotheses.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Theory:</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an interrelated, coherent set of ideas that helps to explain phenomena and make predictions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Hypothesis:</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a specific assertion or prediction that can be tested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106</a:t>
            </a:fld>
            <a:endParaRPr lang="en-US" dirty="0"/>
          </a:p>
        </p:txBody>
      </p:sp>
    </p:spTree>
    <p:extLst>
      <p:ext uri="{BB962C8B-B14F-4D97-AF65-F5344CB8AC3E}">
        <p14:creationId xmlns:p14="http://schemas.microsoft.com/office/powerpoint/2010/main" val="19391847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Theories of Adolescent Development</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4593" y="1417320"/>
            <a:ext cx="8234815" cy="507197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Four theoretical orientations to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Psychoanalytic.</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Cognitive.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Behavioral and Social Cognitive.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Ecological.</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Each contributes an important piece to the adolescent developmental puzzle.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Although the theories disagree about certain aspects of development, many of their ideas are complementary rather than contradictory.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107</a:t>
            </a:fld>
            <a:endParaRPr lang="en-US" dirty="0"/>
          </a:p>
        </p:txBody>
      </p:sp>
    </p:spTree>
    <p:extLst>
      <p:ext uri="{BB962C8B-B14F-4D97-AF65-F5344CB8AC3E}">
        <p14:creationId xmlns:p14="http://schemas.microsoft.com/office/powerpoint/2010/main" val="171744758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Psychoanalytic Theories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32470" y="1417320"/>
            <a:ext cx="8279060"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Psychoanalytic theories describe development as primarily unconscious and heavily colored by emotion.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Emphasize that behavior is merely a surface characteristic and that a true understanding of development requires analyzing the symbolic meanings of behavior and the deep inner workings of the mind.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Stress that early experiences with parents extensively shape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108</a:t>
            </a:fld>
            <a:endParaRPr lang="en-US" dirty="0"/>
          </a:p>
        </p:txBody>
      </p:sp>
    </p:spTree>
    <p:extLst>
      <p:ext uri="{BB962C8B-B14F-4D97-AF65-F5344CB8AC3E}">
        <p14:creationId xmlns:p14="http://schemas.microsoft.com/office/powerpoint/2010/main" val="2263970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Psychoanalytic Theories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32470" y="1417320"/>
            <a:ext cx="8279060"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Freud’s theory: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Five stages of psychosexual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Adult personality is determined by the way we resolve conflicts between sources of pleasure at each stage and the demands of reality.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Personality is divided into three structures: the id, the ego, and the superego.</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Most of our personality exists below our level of awareness.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Defense mechanisms: unconscious methods of distorting reality that the ego uses to protect itself from the anxiety produced by the conflicting demands of the three personality structures.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109</a:t>
            </a:fld>
            <a:endParaRPr lang="en-US" dirty="0"/>
          </a:p>
        </p:txBody>
      </p:sp>
    </p:spTree>
    <p:extLst>
      <p:ext uri="{BB962C8B-B14F-4D97-AF65-F5344CB8AC3E}">
        <p14:creationId xmlns:p14="http://schemas.microsoft.com/office/powerpoint/2010/main" val="943869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Fiction designed for adolescents can deal with issues that are especially difficult for the young person to comprehend on his  or her own.  </a:t>
            </a:r>
            <a:r>
              <a:rPr lang="en-US" altLang="en-US" sz="2400" b="1" dirty="0">
                <a:solidFill>
                  <a:prstClr val="black"/>
                </a:solidFill>
              </a:rPr>
              <a:t>This is where your research project for the semester comes in.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1" i="0" u="none" strike="noStrike" kern="1200" cap="none" spc="0" normalizeH="0" baseline="0" noProof="0" dirty="0">
                <a:ln>
                  <a:noFill/>
                </a:ln>
                <a:solidFill>
                  <a:prstClr val="black"/>
                </a:solidFill>
                <a:effectLst/>
                <a:uLnTx/>
                <a:uFillTx/>
              </a:rPr>
              <a:t>Look at the content section on D2L.  There is a module that is titled “Research Project”.</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You need to look at the book and subsequent chapters to decide on a topic or issue that you would like to explore.  You need to find a FICTION book that deals with this issue.  This needs to be done SOON…like this week so you can read the book and be prepared to write the different parts of the project.  We will do this in sections so please get your book this week if possible.</a:t>
            </a:r>
            <a:endParaRPr kumimoji="0" lang="en-US" altLang="en-US" sz="240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35414683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8275-1E29-40EB-AFD9-6ACE47746807}"/>
              </a:ext>
            </a:extLst>
          </p:cNvPr>
          <p:cNvSpPr>
            <a:spLocks noGrp="1"/>
          </p:cNvSpPr>
          <p:nvPr>
            <p:ph type="title"/>
          </p:nvPr>
        </p:nvSpPr>
        <p:spPr>
          <a:xfrm>
            <a:off x="2669459" y="4299155"/>
            <a:ext cx="3805083" cy="621792"/>
          </a:xfrm>
        </p:spPr>
        <p:txBody>
          <a:bodyPr/>
          <a:lstStyle/>
          <a:p>
            <a:pPr algn="l"/>
            <a:r>
              <a:rPr lang="en-US" sz="2400" b="1" dirty="0"/>
              <a:t>FIGURE 5 </a:t>
            </a:r>
            <a:r>
              <a:rPr lang="en-US" sz="2400" b="1" dirty="0">
                <a:solidFill>
                  <a:schemeClr val="tx1"/>
                </a:solidFill>
              </a:rPr>
              <a:t>FREUDIAN STAGES</a:t>
            </a:r>
          </a:p>
        </p:txBody>
      </p:sp>
      <p:pic>
        <p:nvPicPr>
          <p:cNvPr id="12" name="Picture 11">
            <a:extLst>
              <a:ext uri="{FF2B5EF4-FFF2-40B4-BE49-F238E27FC236}">
                <a16:creationId xmlns:a16="http://schemas.microsoft.com/office/drawing/2014/main" id="{659AD196-4762-4834-B5C8-725EDF4D5A8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4" y="1554479"/>
            <a:ext cx="8477251" cy="2314135"/>
          </a:xfrm>
          <a:prstGeom prst="rect">
            <a:avLst/>
          </a:prstGeom>
        </p:spPr>
      </p:pic>
      <p:sp>
        <p:nvSpPr>
          <p:cNvPr id="3" name="Content Placeholder 2">
            <a:extLst>
              <a:ext uri="{FF2B5EF4-FFF2-40B4-BE49-F238E27FC236}">
                <a16:creationId xmlns:a16="http://schemas.microsoft.com/office/drawing/2014/main" id="{FEC195AD-9C71-4310-B22A-30EB061B81AE}"/>
              </a:ext>
            </a:extLst>
          </p:cNvPr>
          <p:cNvSpPr>
            <a:spLocks noGrp="1"/>
          </p:cNvSpPr>
          <p:nvPr>
            <p:ph sz="quarter" idx="11"/>
          </p:nvPr>
        </p:nvSpPr>
        <p:spPr>
          <a:xfrm>
            <a:off x="368712" y="1564802"/>
            <a:ext cx="1607572" cy="2210786"/>
          </a:xfrm>
        </p:spPr>
        <p:txBody>
          <a:bodyPr>
            <a:normAutofit/>
          </a:bodyPr>
          <a:lstStyle/>
          <a:p>
            <a:pPr algn="ctr">
              <a:spcBef>
                <a:spcPts val="600"/>
              </a:spcBef>
              <a:spcAft>
                <a:spcPts val="1800"/>
              </a:spcAft>
            </a:pPr>
            <a:r>
              <a:rPr lang="en-US" sz="1400" b="1" dirty="0"/>
              <a:t>Oral stage</a:t>
            </a:r>
          </a:p>
          <a:p>
            <a:pPr>
              <a:spcAft>
                <a:spcPts val="5400"/>
              </a:spcAft>
            </a:pPr>
            <a:r>
              <a:rPr lang="en-US" sz="1400" dirty="0"/>
              <a:t>Infant’s pleasure centers on the mouth.</a:t>
            </a:r>
          </a:p>
          <a:p>
            <a:pPr algn="ctr">
              <a:spcBef>
                <a:spcPts val="600"/>
              </a:spcBef>
            </a:pPr>
            <a:r>
              <a:rPr lang="en-US" sz="1400" b="1" dirty="0"/>
              <a:t>Birth to 1½ Years</a:t>
            </a:r>
          </a:p>
        </p:txBody>
      </p:sp>
      <p:sp>
        <p:nvSpPr>
          <p:cNvPr id="4" name="Content Placeholder 3">
            <a:extLst>
              <a:ext uri="{FF2B5EF4-FFF2-40B4-BE49-F238E27FC236}">
                <a16:creationId xmlns:a16="http://schemas.microsoft.com/office/drawing/2014/main" id="{FEE53466-AFBC-4FD1-9B69-E492AE464966}"/>
              </a:ext>
            </a:extLst>
          </p:cNvPr>
          <p:cNvSpPr>
            <a:spLocks noGrp="1"/>
          </p:cNvSpPr>
          <p:nvPr>
            <p:ph sz="quarter" idx="14"/>
          </p:nvPr>
        </p:nvSpPr>
        <p:spPr>
          <a:xfrm>
            <a:off x="2079524" y="1564802"/>
            <a:ext cx="1607572" cy="2210786"/>
          </a:xfrm>
        </p:spPr>
        <p:txBody>
          <a:bodyPr>
            <a:normAutofit/>
          </a:bodyPr>
          <a:lstStyle/>
          <a:p>
            <a:pPr algn="ctr">
              <a:spcBef>
                <a:spcPts val="600"/>
              </a:spcBef>
              <a:spcAft>
                <a:spcPts val="1800"/>
              </a:spcAft>
            </a:pPr>
            <a:r>
              <a:rPr lang="en-US" sz="1400" b="1" dirty="0"/>
              <a:t>Anal stage</a:t>
            </a:r>
          </a:p>
          <a:p>
            <a:pPr>
              <a:spcAft>
                <a:spcPts val="5400"/>
              </a:spcAft>
            </a:pPr>
            <a:r>
              <a:rPr lang="en-US" sz="1400" dirty="0"/>
              <a:t>Child’s pleasure focuses on the anus.</a:t>
            </a:r>
          </a:p>
          <a:p>
            <a:pPr algn="ctr">
              <a:spcBef>
                <a:spcPts val="600"/>
              </a:spcBef>
            </a:pPr>
            <a:r>
              <a:rPr lang="en-US" sz="1400" b="1" dirty="0"/>
              <a:t>1½ to 3 Years</a:t>
            </a:r>
          </a:p>
        </p:txBody>
      </p:sp>
      <p:sp>
        <p:nvSpPr>
          <p:cNvPr id="5" name="Content Placeholder 4">
            <a:extLst>
              <a:ext uri="{FF2B5EF4-FFF2-40B4-BE49-F238E27FC236}">
                <a16:creationId xmlns:a16="http://schemas.microsoft.com/office/drawing/2014/main" id="{F619251F-2F1A-47EF-878E-53B4C3A5D2C0}"/>
              </a:ext>
            </a:extLst>
          </p:cNvPr>
          <p:cNvSpPr>
            <a:spLocks noGrp="1"/>
          </p:cNvSpPr>
          <p:nvPr>
            <p:ph sz="quarter" idx="15"/>
          </p:nvPr>
        </p:nvSpPr>
        <p:spPr>
          <a:xfrm>
            <a:off x="3775588" y="1564802"/>
            <a:ext cx="1607572" cy="2210785"/>
          </a:xfrm>
        </p:spPr>
        <p:txBody>
          <a:bodyPr>
            <a:normAutofit/>
          </a:bodyPr>
          <a:lstStyle/>
          <a:p>
            <a:pPr algn="ctr">
              <a:spcBef>
                <a:spcPts val="600"/>
              </a:spcBef>
              <a:spcAft>
                <a:spcPts val="1800"/>
              </a:spcAft>
            </a:pPr>
            <a:r>
              <a:rPr lang="en-US" sz="1400" b="1" dirty="0"/>
              <a:t>Phallic stage</a:t>
            </a:r>
          </a:p>
          <a:p>
            <a:pPr>
              <a:spcAft>
                <a:spcPts val="5400"/>
              </a:spcAft>
            </a:pPr>
            <a:r>
              <a:rPr lang="en-US" sz="1400" dirty="0"/>
              <a:t>Child’s pleasure focuses on the genitals.</a:t>
            </a:r>
          </a:p>
          <a:p>
            <a:pPr algn="ctr">
              <a:spcBef>
                <a:spcPts val="600"/>
              </a:spcBef>
            </a:pPr>
            <a:r>
              <a:rPr lang="en-US" sz="1400" b="1" dirty="0"/>
              <a:t>3 to 6 Years</a:t>
            </a:r>
          </a:p>
        </p:txBody>
      </p:sp>
      <p:sp>
        <p:nvSpPr>
          <p:cNvPr id="6" name="Content Placeholder 5">
            <a:extLst>
              <a:ext uri="{FF2B5EF4-FFF2-40B4-BE49-F238E27FC236}">
                <a16:creationId xmlns:a16="http://schemas.microsoft.com/office/drawing/2014/main" id="{176C93EE-762C-4FE8-A0D1-D740DB844F91}"/>
              </a:ext>
            </a:extLst>
          </p:cNvPr>
          <p:cNvSpPr>
            <a:spLocks noGrp="1"/>
          </p:cNvSpPr>
          <p:nvPr>
            <p:ph sz="quarter" idx="16"/>
          </p:nvPr>
        </p:nvSpPr>
        <p:spPr>
          <a:xfrm>
            <a:off x="5456904" y="1564802"/>
            <a:ext cx="1607572" cy="2210785"/>
          </a:xfrm>
        </p:spPr>
        <p:txBody>
          <a:bodyPr>
            <a:normAutofit lnSpcReduction="10000"/>
          </a:bodyPr>
          <a:lstStyle/>
          <a:p>
            <a:pPr algn="ctr">
              <a:lnSpc>
                <a:spcPct val="110000"/>
              </a:lnSpc>
              <a:spcBef>
                <a:spcPts val="600"/>
              </a:spcBef>
              <a:spcAft>
                <a:spcPts val="1800"/>
              </a:spcAft>
            </a:pPr>
            <a:r>
              <a:rPr lang="en-US" sz="1400" b="1" dirty="0"/>
              <a:t>Latency stage</a:t>
            </a:r>
          </a:p>
          <a:p>
            <a:pPr>
              <a:spcAft>
                <a:spcPts val="4500"/>
              </a:spcAft>
            </a:pPr>
            <a:r>
              <a:rPr lang="en-US" sz="1400" dirty="0"/>
              <a:t>Child represses sexual interest and develops social and intellectual skills.</a:t>
            </a:r>
          </a:p>
          <a:p>
            <a:pPr algn="ctr">
              <a:spcBef>
                <a:spcPts val="600"/>
              </a:spcBef>
            </a:pPr>
            <a:r>
              <a:rPr lang="en-US" sz="1400" b="1" dirty="0"/>
              <a:t>6 Years to Puberty</a:t>
            </a:r>
          </a:p>
        </p:txBody>
      </p:sp>
      <p:sp>
        <p:nvSpPr>
          <p:cNvPr id="7" name="Content Placeholder 6">
            <a:extLst>
              <a:ext uri="{FF2B5EF4-FFF2-40B4-BE49-F238E27FC236}">
                <a16:creationId xmlns:a16="http://schemas.microsoft.com/office/drawing/2014/main" id="{C46AAC6E-F7CB-4240-AA5E-44B1B9314484}"/>
              </a:ext>
            </a:extLst>
          </p:cNvPr>
          <p:cNvSpPr>
            <a:spLocks noGrp="1"/>
          </p:cNvSpPr>
          <p:nvPr>
            <p:ph sz="quarter" idx="17"/>
          </p:nvPr>
        </p:nvSpPr>
        <p:spPr>
          <a:xfrm>
            <a:off x="7173556" y="1564802"/>
            <a:ext cx="1601732" cy="2210785"/>
          </a:xfrm>
        </p:spPr>
        <p:txBody>
          <a:bodyPr>
            <a:noAutofit/>
          </a:bodyPr>
          <a:lstStyle/>
          <a:p>
            <a:pPr algn="ctr">
              <a:lnSpc>
                <a:spcPct val="120000"/>
              </a:lnSpc>
              <a:spcBef>
                <a:spcPts val="600"/>
              </a:spcBef>
              <a:spcAft>
                <a:spcPts val="1400"/>
              </a:spcAft>
            </a:pPr>
            <a:r>
              <a:rPr lang="en-US" sz="1400" b="1" dirty="0"/>
              <a:t>Genital stage</a:t>
            </a:r>
          </a:p>
          <a:p>
            <a:pPr>
              <a:spcBef>
                <a:spcPts val="200"/>
              </a:spcBef>
            </a:pPr>
            <a:r>
              <a:rPr lang="en-US" sz="1400" dirty="0"/>
              <a:t>A time of sexual reawakening; source of sexual pleasure becomes someone outside the family.</a:t>
            </a:r>
          </a:p>
          <a:p>
            <a:pPr algn="ctr">
              <a:spcAft>
                <a:spcPts val="0"/>
              </a:spcAft>
            </a:pPr>
            <a:r>
              <a:rPr lang="en-US" sz="1400" b="1" dirty="0"/>
              <a:t>Puberty Onward</a:t>
            </a:r>
          </a:p>
        </p:txBody>
      </p:sp>
      <p:sp>
        <p:nvSpPr>
          <p:cNvPr id="11" name="Slide Number Placeholder 10">
            <a:extLst>
              <a:ext uri="{FF2B5EF4-FFF2-40B4-BE49-F238E27FC236}">
                <a16:creationId xmlns:a16="http://schemas.microsoft.com/office/drawing/2014/main" id="{2372C10D-DE0E-4F0D-9490-057F30CAA31A}"/>
              </a:ext>
            </a:extLst>
          </p:cNvPr>
          <p:cNvSpPr>
            <a:spLocks noGrp="1"/>
          </p:cNvSpPr>
          <p:nvPr>
            <p:ph type="sldNum" sz="quarter" idx="10"/>
          </p:nvPr>
        </p:nvSpPr>
        <p:spPr/>
        <p:txBody>
          <a:bodyPr/>
          <a:lstStyle/>
          <a:p>
            <a:fld id="{68151E55-6873-49E2-B8D5-2F265E6F1973}" type="slidenum">
              <a:rPr lang="en-US" smtClean="0"/>
              <a:t>110</a:t>
            </a:fld>
            <a:endParaRPr lang="en-US" dirty="0"/>
          </a:p>
        </p:txBody>
      </p:sp>
    </p:spTree>
    <p:extLst>
      <p:ext uri="{BB962C8B-B14F-4D97-AF65-F5344CB8AC3E}">
        <p14:creationId xmlns:p14="http://schemas.microsoft.com/office/powerpoint/2010/main" val="21332677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Psychoanalytic Theories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5029" y="1417320"/>
            <a:ext cx="8193942"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Erikson’s psychosocial theory: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Erikson recognized Freud’s contributions but argued that Freud misjudged some important dimensions of human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We develop in </a:t>
            </a:r>
            <a:r>
              <a:rPr kumimoji="0" lang="en-US" altLang="ja-JP" sz="2400" b="0" i="1" u="none" strike="noStrike" kern="1200" cap="none" spc="0" normalizeH="0" baseline="0" noProof="0" dirty="0">
                <a:ln>
                  <a:noFill/>
                </a:ln>
                <a:solidFill>
                  <a:prstClr val="black"/>
                </a:solidFill>
                <a:effectLst/>
                <a:uLnTx/>
                <a:uFillTx/>
                <a:ea typeface="ＭＳ Ｐゴシック" panose="020B0600070205080204" pitchFamily="34" charset="-128"/>
              </a:rPr>
              <a:t>psychosocial</a:t>
            </a: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 stages rather than in </a:t>
            </a:r>
            <a:r>
              <a:rPr kumimoji="0" lang="en-US" altLang="ja-JP" sz="2400" b="0" i="1" u="none" strike="noStrike" kern="1200" cap="none" spc="0" normalizeH="0" baseline="0" noProof="0" dirty="0">
                <a:ln>
                  <a:noFill/>
                </a:ln>
                <a:solidFill>
                  <a:prstClr val="black"/>
                </a:solidFill>
                <a:effectLst/>
                <a:uLnTx/>
                <a:uFillTx/>
                <a:ea typeface="ＭＳ Ｐゴシック" panose="020B0600070205080204" pitchFamily="34" charset="-128"/>
              </a:rPr>
              <a:t>psychosexual</a:t>
            </a: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 stages.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primary motivation for human behavior is social rather than sexual, reflecting a desire to affiliate with other people.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Developmental change occurs throughout the life span—in contrast with Freud’s view that basic personality is shaped in the first 5 years of life.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111</a:t>
            </a:fld>
            <a:endParaRPr lang="en-US" dirty="0"/>
          </a:p>
        </p:txBody>
      </p:sp>
    </p:spTree>
    <p:extLst>
      <p:ext uri="{BB962C8B-B14F-4D97-AF65-F5344CB8AC3E}">
        <p14:creationId xmlns:p14="http://schemas.microsoft.com/office/powerpoint/2010/main" val="29709255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Psychoanalytic Theories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5029" y="1417320"/>
            <a:ext cx="8193942"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According to </a:t>
            </a: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Erikson’s theory</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eight stages of development unfold as we go through life.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At each stage, a unique developmental task confronts individuals with a crisis that must be resolved.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more successfully an individual resolves the crises, the healthier development will be.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112</a:t>
            </a:fld>
            <a:endParaRPr lang="en-US" dirty="0"/>
          </a:p>
        </p:txBody>
      </p:sp>
    </p:spTree>
    <p:extLst>
      <p:ext uri="{BB962C8B-B14F-4D97-AF65-F5344CB8AC3E}">
        <p14:creationId xmlns:p14="http://schemas.microsoft.com/office/powerpoint/2010/main" val="40366747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711BC64-A620-42A9-8F36-3B9DCD6C1714}"/>
              </a:ext>
            </a:extLst>
          </p:cNvPr>
          <p:cNvSpPr>
            <a:spLocks noGrp="1"/>
          </p:cNvSpPr>
          <p:nvPr>
            <p:ph type="title"/>
          </p:nvPr>
        </p:nvSpPr>
        <p:spPr>
          <a:xfrm>
            <a:off x="1135630" y="4571994"/>
            <a:ext cx="2492477" cy="1298298"/>
          </a:xfrm>
        </p:spPr>
        <p:txBody>
          <a:bodyPr/>
          <a:lstStyle/>
          <a:p>
            <a:r>
              <a:rPr lang="en-US" dirty="0"/>
              <a:t>Table 6 </a:t>
            </a:r>
            <a:r>
              <a:rPr lang="en-US" dirty="0">
                <a:solidFill>
                  <a:schemeClr val="tx1"/>
                </a:solidFill>
              </a:rPr>
              <a:t>ERIKSON’S EIGHT LIFE SPAN STAGES</a:t>
            </a:r>
          </a:p>
        </p:txBody>
      </p:sp>
      <p:graphicFrame>
        <p:nvGraphicFramePr>
          <p:cNvPr id="12" name="Table 11">
            <a:extLst>
              <a:ext uri="{FF2B5EF4-FFF2-40B4-BE49-F238E27FC236}">
                <a16:creationId xmlns:a16="http://schemas.microsoft.com/office/drawing/2014/main" id="{03C4932D-7680-4BFC-9793-AA0A02A93AD3}"/>
              </a:ext>
            </a:extLst>
          </p:cNvPr>
          <p:cNvGraphicFramePr>
            <a:graphicFrameLocks noGrp="1"/>
          </p:cNvGraphicFramePr>
          <p:nvPr>
            <p:extLst>
              <p:ext uri="{D42A27DB-BD31-4B8C-83A1-F6EECF244321}">
                <p14:modId xmlns:p14="http://schemas.microsoft.com/office/powerpoint/2010/main" val="1266156835"/>
              </p:ext>
            </p:extLst>
          </p:nvPr>
        </p:nvGraphicFramePr>
        <p:xfrm>
          <a:off x="4321280" y="399999"/>
          <a:ext cx="3908321" cy="5865799"/>
        </p:xfrm>
        <a:graphic>
          <a:graphicData uri="http://schemas.openxmlformats.org/drawingml/2006/table">
            <a:tbl>
              <a:tblPr firstRow="1" bandRow="1">
                <a:tableStyleId>{5940675A-B579-460E-94D1-54222C63F5DA}</a:tableStyleId>
              </a:tblPr>
              <a:tblGrid>
                <a:gridCol w="1740309">
                  <a:extLst>
                    <a:ext uri="{9D8B030D-6E8A-4147-A177-3AD203B41FA5}">
                      <a16:colId xmlns:a16="http://schemas.microsoft.com/office/drawing/2014/main" val="1644983447"/>
                    </a:ext>
                  </a:extLst>
                </a:gridCol>
                <a:gridCol w="2168012">
                  <a:extLst>
                    <a:ext uri="{9D8B030D-6E8A-4147-A177-3AD203B41FA5}">
                      <a16:colId xmlns:a16="http://schemas.microsoft.com/office/drawing/2014/main" val="1658255241"/>
                    </a:ext>
                  </a:extLst>
                </a:gridCol>
              </a:tblGrid>
              <a:tr h="3141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Erikson’s Stages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Developmental Period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34913169"/>
                  </a:ext>
                </a:extLst>
              </a:tr>
              <a:tr h="661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Integrity versus despair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C9A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Late adulthood          (60s onward)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E0BF"/>
                    </a:solidFill>
                  </a:tcPr>
                </a:tc>
                <a:extLst>
                  <a:ext uri="{0D108BD9-81ED-4DB2-BD59-A6C34878D82A}">
                    <a16:rowId xmlns:a16="http://schemas.microsoft.com/office/drawing/2014/main" val="2886656612"/>
                  </a:ext>
                </a:extLst>
              </a:tr>
              <a:tr h="6752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Generativity versus stagnation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AC1CA"/>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Middle adulthood     (40s, 50s)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3EAED"/>
                    </a:solidFill>
                  </a:tcPr>
                </a:tc>
                <a:extLst>
                  <a:ext uri="{0D108BD9-81ED-4DB2-BD59-A6C34878D82A}">
                    <a16:rowId xmlns:a16="http://schemas.microsoft.com/office/drawing/2014/main" val="512244994"/>
                  </a:ext>
                </a:extLst>
              </a:tr>
              <a:tr h="6611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Intimacy versus isolation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1E4A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Early adulthood        (20s, 30s)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9FFC3"/>
                    </a:solidFill>
                  </a:tcPr>
                </a:tc>
                <a:extLst>
                  <a:ext uri="{0D108BD9-81ED-4DB2-BD59-A6C34878D82A}">
                    <a16:rowId xmlns:a16="http://schemas.microsoft.com/office/drawing/2014/main" val="3240256493"/>
                  </a:ext>
                </a:extLst>
              </a:tr>
              <a:tr h="6611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Identity versus identity confusion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FC3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Adolescence               (10 to</a:t>
                      </a:r>
                      <a:r>
                        <a:rPr lang="en-US" sz="1800" kern="1200" dirty="0">
                          <a:solidFill>
                            <a:schemeClr val="tx1"/>
                          </a:solidFill>
                          <a:effectLst/>
                          <a:latin typeface="+mn-lt"/>
                          <a:ea typeface="+mn-ea"/>
                          <a:cs typeface="+mn-cs"/>
                        </a:rPr>
                        <a:t> </a:t>
                      </a:r>
                      <a:r>
                        <a:rPr kumimoji="0" lang="en-US" sz="1400" b="0" i="0" u="none" strike="noStrike" kern="1200" cap="none" spc="0" normalizeH="0" baseline="0" noProof="0" dirty="0">
                          <a:ln>
                            <a:noFill/>
                          </a:ln>
                          <a:solidFill>
                            <a:prstClr val="black"/>
                          </a:solidFill>
                          <a:effectLst/>
                          <a:uLnTx/>
                          <a:uFillTx/>
                          <a:latin typeface="+mn-lt"/>
                          <a:ea typeface="+mn-ea"/>
                          <a:cs typeface="+mn-cs"/>
                        </a:rPr>
                        <a:t>20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1EDFF"/>
                    </a:solidFill>
                  </a:tcPr>
                </a:tc>
                <a:extLst>
                  <a:ext uri="{0D108BD9-81ED-4DB2-BD59-A6C34878D82A}">
                    <a16:rowId xmlns:a16="http://schemas.microsoft.com/office/drawing/2014/main" val="1248412781"/>
                  </a:ext>
                </a:extLst>
              </a:tr>
              <a:tr h="8852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Industry versus inferiority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2D0C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Middle and late childhood (elementary school years, 6 years to puberty)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ECDB"/>
                    </a:solidFill>
                  </a:tcPr>
                </a:tc>
                <a:extLst>
                  <a:ext uri="{0D108BD9-81ED-4DB2-BD59-A6C34878D82A}">
                    <a16:rowId xmlns:a16="http://schemas.microsoft.com/office/drawing/2014/main" val="4012844903"/>
                  </a:ext>
                </a:extLst>
              </a:tr>
              <a:tr h="4947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Initiative versus guilt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E26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Early childhood (preschool years,           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5CC"/>
                    </a:solidFill>
                  </a:tcPr>
                </a:tc>
                <a:extLst>
                  <a:ext uri="{0D108BD9-81ED-4DB2-BD59-A6C34878D82A}">
                    <a16:rowId xmlns:a16="http://schemas.microsoft.com/office/drawing/2014/main" val="385062547"/>
                  </a:ext>
                </a:extLst>
              </a:tr>
              <a:tr h="6729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Autonomy versus shame and doubt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96B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Infancy (1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FCADD"/>
                    </a:solidFill>
                  </a:tcPr>
                </a:tc>
                <a:extLst>
                  <a:ext uri="{0D108BD9-81ED-4DB2-BD59-A6C34878D82A}">
                    <a16:rowId xmlns:a16="http://schemas.microsoft.com/office/drawing/2014/main" val="3988449421"/>
                  </a:ext>
                </a:extLst>
              </a:tr>
              <a:tr h="5435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Trust versus mistrust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C2BD8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Infancy (first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6E4CC"/>
                    </a:solidFill>
                  </a:tcPr>
                </a:tc>
                <a:extLst>
                  <a:ext uri="{0D108BD9-81ED-4DB2-BD59-A6C34878D82A}">
                    <a16:rowId xmlns:a16="http://schemas.microsoft.com/office/drawing/2014/main" val="3640265215"/>
                  </a:ext>
                </a:extLst>
              </a:tr>
            </a:tbl>
          </a:graphicData>
        </a:graphic>
      </p:graphicFrame>
      <p:sp>
        <p:nvSpPr>
          <p:cNvPr id="7" name="Slide Number Placeholder 6">
            <a:extLst>
              <a:ext uri="{FF2B5EF4-FFF2-40B4-BE49-F238E27FC236}">
                <a16:creationId xmlns:a16="http://schemas.microsoft.com/office/drawing/2014/main" id="{157088C1-D3B6-407C-9FB4-E21AB62D9EB6}"/>
              </a:ext>
            </a:extLst>
          </p:cNvPr>
          <p:cNvSpPr>
            <a:spLocks noGrp="1"/>
          </p:cNvSpPr>
          <p:nvPr>
            <p:ph type="sldNum" sz="quarter" idx="12"/>
          </p:nvPr>
        </p:nvSpPr>
        <p:spPr/>
        <p:txBody>
          <a:bodyPr/>
          <a:lstStyle/>
          <a:p>
            <a:fld id="{68151E55-6873-49E2-B8D5-2F265E6F1973}" type="slidenum">
              <a:rPr lang="en-US" smtClean="0"/>
              <a:t>113</a:t>
            </a:fld>
            <a:endParaRPr lang="en-US" dirty="0"/>
          </a:p>
        </p:txBody>
      </p:sp>
    </p:spTree>
    <p:extLst>
      <p:ext uri="{BB962C8B-B14F-4D97-AF65-F5344CB8AC3E}">
        <p14:creationId xmlns:p14="http://schemas.microsoft.com/office/powerpoint/2010/main" val="3101995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Evaluating Psychoanalytic Theories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4593" y="1417320"/>
            <a:ext cx="8234815" cy="507197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Contributions of psychoanalytic theories include an emphasis on a developmental framework, family relationships, and unconscious aspects of the mind.</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Criticisms: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 lack of scientific support.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Too much emphasis on sexual underpinnings.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An image of people that is too negative.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114</a:t>
            </a:fld>
            <a:endParaRPr lang="en-US" dirty="0"/>
          </a:p>
        </p:txBody>
      </p:sp>
    </p:spTree>
    <p:extLst>
      <p:ext uri="{BB962C8B-B14F-4D97-AF65-F5344CB8AC3E}">
        <p14:creationId xmlns:p14="http://schemas.microsoft.com/office/powerpoint/2010/main" val="41984929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Cognitive Theories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4593" y="1417320"/>
            <a:ext cx="8234815" cy="507197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Whereas psychoanalytic theories stress the importance of the unconscious, cognitive theories emphasize conscious thoughts.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115</a:t>
            </a:fld>
            <a:endParaRPr lang="en-US" dirty="0"/>
          </a:p>
        </p:txBody>
      </p:sp>
    </p:spTree>
    <p:extLst>
      <p:ext uri="{BB962C8B-B14F-4D97-AF65-F5344CB8AC3E}">
        <p14:creationId xmlns:p14="http://schemas.microsoft.com/office/powerpoint/2010/main" val="2993413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Cognitive Theories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568" y="1417320"/>
            <a:ext cx="7936865" cy="507197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Piaget’s cognitive developmental theory:</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According to </a:t>
            </a:r>
            <a:r>
              <a:rPr kumimoji="0" lang="en-US" altLang="ja-JP" sz="2400" b="1" i="0" u="none" strike="noStrike" kern="1200" cap="none" spc="0" normalizeH="0" baseline="0" noProof="0" dirty="0">
                <a:ln>
                  <a:noFill/>
                </a:ln>
                <a:solidFill>
                  <a:prstClr val="black"/>
                </a:solidFill>
                <a:effectLst/>
                <a:uLnTx/>
                <a:uFillTx/>
                <a:ea typeface="ＭＳ Ｐゴシック" panose="020B0600070205080204" pitchFamily="34" charset="-128"/>
              </a:rPr>
              <a:t>Piaget’s theory,</a:t>
            </a: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 individuals actively construct their understanding of the world as they go through four stages of cognitive development.</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To make sense of our world, adolescents: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Organize their experiences.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Adapt, adjusting to new environmental demands.</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Each of Piaget’s stages is age-related and consists of a distinct way of thinking.</a:t>
            </a:r>
          </a:p>
          <a:p>
            <a:pPr marL="342900" indent="-342900" defTabSz="457200">
              <a:spcBef>
                <a:spcPts val="480"/>
              </a:spcBef>
              <a:spcAft>
                <a:spcPts val="0"/>
              </a:spcAft>
              <a:buFont typeface="Arial" panose="020B0604020202020204" pitchFamily="34" charset="0"/>
              <a:buChar char="•"/>
              <a:defRPr/>
            </a:pPr>
            <a:r>
              <a:rPr lang="en-US" altLang="ja-JP" dirty="0">
                <a:solidFill>
                  <a:prstClr val="black"/>
                </a:solidFill>
                <a:ea typeface="ＭＳ Ｐゴシック" panose="020B0600070205080204" pitchFamily="34" charset="-128"/>
              </a:rPr>
              <a:t>Cognition is qualitatively different in one stage compared with another.</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116</a:t>
            </a:fld>
            <a:endParaRPr lang="en-US" dirty="0"/>
          </a:p>
        </p:txBody>
      </p:sp>
    </p:spTree>
    <p:extLst>
      <p:ext uri="{BB962C8B-B14F-4D97-AF65-F5344CB8AC3E}">
        <p14:creationId xmlns:p14="http://schemas.microsoft.com/office/powerpoint/2010/main" val="42803656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4EDA-E7D6-4D01-A4B5-6E1255408029}"/>
              </a:ext>
            </a:extLst>
          </p:cNvPr>
          <p:cNvSpPr>
            <a:spLocks noGrp="1"/>
          </p:cNvSpPr>
          <p:nvPr>
            <p:ph type="title"/>
          </p:nvPr>
        </p:nvSpPr>
        <p:spPr>
          <a:xfrm>
            <a:off x="1025013" y="5353666"/>
            <a:ext cx="7093974" cy="870750"/>
          </a:xfrm>
        </p:spPr>
        <p:txBody>
          <a:bodyPr anchor="t"/>
          <a:lstStyle/>
          <a:p>
            <a:pPr algn="l"/>
            <a:r>
              <a:rPr lang="en-US" sz="2400" b="1" dirty="0"/>
              <a:t>FIGURE 7                                                                    </a:t>
            </a:r>
            <a:r>
              <a:rPr lang="en-US" sz="2400" b="1" dirty="0">
                <a:solidFill>
                  <a:schemeClr val="tx1"/>
                </a:solidFill>
              </a:rPr>
              <a:t>PIAGET’S FOUR STAGES OF COGNITIVE DEVELOPMENT</a:t>
            </a:r>
          </a:p>
        </p:txBody>
      </p:sp>
      <p:pic>
        <p:nvPicPr>
          <p:cNvPr id="18" name="Picture 17">
            <a:extLst>
              <a:ext uri="{FF2B5EF4-FFF2-40B4-BE49-F238E27FC236}">
                <a16:creationId xmlns:a16="http://schemas.microsoft.com/office/drawing/2014/main" id="{36EF54E6-56C2-452D-9936-2E29D4E8BDD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50" y="916305"/>
            <a:ext cx="7887600" cy="4279053"/>
          </a:xfrm>
          <a:prstGeom prst="rect">
            <a:avLst/>
          </a:prstGeom>
        </p:spPr>
      </p:pic>
      <p:sp>
        <p:nvSpPr>
          <p:cNvPr id="3" name="Content Placeholder 2">
            <a:extLst>
              <a:ext uri="{FF2B5EF4-FFF2-40B4-BE49-F238E27FC236}">
                <a16:creationId xmlns:a16="http://schemas.microsoft.com/office/drawing/2014/main" id="{E40A526F-E6B2-405C-9B5D-E96558D3C40C}"/>
              </a:ext>
            </a:extLst>
          </p:cNvPr>
          <p:cNvSpPr>
            <a:spLocks noGrp="1"/>
          </p:cNvSpPr>
          <p:nvPr>
            <p:ph sz="quarter" idx="11"/>
          </p:nvPr>
        </p:nvSpPr>
        <p:spPr>
          <a:xfrm>
            <a:off x="878470" y="1004794"/>
            <a:ext cx="1451773" cy="543785"/>
          </a:xfrm>
        </p:spPr>
        <p:txBody>
          <a:bodyPr>
            <a:normAutofit/>
          </a:bodyPr>
          <a:lstStyle/>
          <a:p>
            <a:pPr algn="ctr"/>
            <a:r>
              <a:rPr lang="en-US" sz="1400" b="1" dirty="0"/>
              <a:t>Sensorimotor stage</a:t>
            </a:r>
          </a:p>
        </p:txBody>
      </p:sp>
      <p:sp>
        <p:nvSpPr>
          <p:cNvPr id="4" name="Content Placeholder 3">
            <a:extLst>
              <a:ext uri="{FF2B5EF4-FFF2-40B4-BE49-F238E27FC236}">
                <a16:creationId xmlns:a16="http://schemas.microsoft.com/office/drawing/2014/main" id="{A88BFC5A-F632-4404-AB9F-A13DB20E5708}"/>
              </a:ext>
            </a:extLst>
          </p:cNvPr>
          <p:cNvSpPr>
            <a:spLocks noGrp="1"/>
          </p:cNvSpPr>
          <p:nvPr>
            <p:ph sz="quarter" idx="14"/>
          </p:nvPr>
        </p:nvSpPr>
        <p:spPr>
          <a:xfrm>
            <a:off x="671994" y="1696066"/>
            <a:ext cx="1849979" cy="2669458"/>
          </a:xfrm>
        </p:spPr>
        <p:txBody>
          <a:bodyPr>
            <a:normAutofit/>
          </a:bodyPr>
          <a:lstStyle/>
          <a:p>
            <a:r>
              <a:rPr lang="en-US" sz="1400" dirty="0"/>
              <a:t>The infant constructs an understanding of the world by coordinating sensory experiences with physical actions. An infant progresses from reflexive, instinctual action at birth to the beginning of symbolic thought toward the end of the stage.</a:t>
            </a:r>
          </a:p>
        </p:txBody>
      </p:sp>
      <p:sp>
        <p:nvSpPr>
          <p:cNvPr id="5" name="Content Placeholder 4">
            <a:extLst>
              <a:ext uri="{FF2B5EF4-FFF2-40B4-BE49-F238E27FC236}">
                <a16:creationId xmlns:a16="http://schemas.microsoft.com/office/drawing/2014/main" id="{AC5D4035-E30B-4642-83DF-D46E98385B51}"/>
              </a:ext>
            </a:extLst>
          </p:cNvPr>
          <p:cNvSpPr>
            <a:spLocks noGrp="1"/>
          </p:cNvSpPr>
          <p:nvPr>
            <p:ph sz="quarter" idx="15"/>
          </p:nvPr>
        </p:nvSpPr>
        <p:spPr>
          <a:xfrm>
            <a:off x="671994" y="4483510"/>
            <a:ext cx="1849979" cy="471949"/>
          </a:xfrm>
        </p:spPr>
        <p:txBody>
          <a:bodyPr>
            <a:normAutofit/>
          </a:bodyPr>
          <a:lstStyle/>
          <a:p>
            <a:pPr algn="ctr"/>
            <a:r>
              <a:rPr lang="en-US" sz="1400" b="1" dirty="0"/>
              <a:t>Birth to 2 Years of Age</a:t>
            </a:r>
          </a:p>
        </p:txBody>
      </p:sp>
      <p:sp>
        <p:nvSpPr>
          <p:cNvPr id="6" name="Content Placeholder 5">
            <a:extLst>
              <a:ext uri="{FF2B5EF4-FFF2-40B4-BE49-F238E27FC236}">
                <a16:creationId xmlns:a16="http://schemas.microsoft.com/office/drawing/2014/main" id="{F782679B-6A34-414B-9FA0-CABAAD905D62}"/>
              </a:ext>
            </a:extLst>
          </p:cNvPr>
          <p:cNvSpPr>
            <a:spLocks noGrp="1"/>
          </p:cNvSpPr>
          <p:nvPr>
            <p:ph sz="quarter" idx="16"/>
          </p:nvPr>
        </p:nvSpPr>
        <p:spPr>
          <a:xfrm>
            <a:off x="2942300" y="1004794"/>
            <a:ext cx="1305231" cy="543785"/>
          </a:xfrm>
        </p:spPr>
        <p:txBody>
          <a:bodyPr>
            <a:normAutofit/>
          </a:bodyPr>
          <a:lstStyle/>
          <a:p>
            <a:pPr algn="ctr"/>
            <a:r>
              <a:rPr lang="en-US" sz="1400" b="1" dirty="0"/>
              <a:t>Preoperational stage</a:t>
            </a:r>
          </a:p>
        </p:txBody>
      </p:sp>
      <p:sp>
        <p:nvSpPr>
          <p:cNvPr id="7" name="Content Placeholder 6">
            <a:extLst>
              <a:ext uri="{FF2B5EF4-FFF2-40B4-BE49-F238E27FC236}">
                <a16:creationId xmlns:a16="http://schemas.microsoft.com/office/drawing/2014/main" id="{BEC7BBCA-B6AA-4748-8055-7A80D185D542}"/>
              </a:ext>
            </a:extLst>
          </p:cNvPr>
          <p:cNvSpPr>
            <a:spLocks noGrp="1"/>
          </p:cNvSpPr>
          <p:nvPr>
            <p:ph sz="quarter" idx="17"/>
          </p:nvPr>
        </p:nvSpPr>
        <p:spPr>
          <a:xfrm>
            <a:off x="2639955" y="1696064"/>
            <a:ext cx="1887800" cy="2669458"/>
          </a:xfrm>
        </p:spPr>
        <p:txBody>
          <a:bodyPr>
            <a:normAutofit/>
          </a:bodyPr>
          <a:lstStyle/>
          <a:p>
            <a:r>
              <a:rPr lang="en-US" sz="1400" dirty="0"/>
              <a:t>The child begins to represent the world with words and images. These words and images reflect increased symbolic thinking and go  beyond the connection of sensory information and physical action.</a:t>
            </a:r>
          </a:p>
        </p:txBody>
      </p:sp>
      <p:sp>
        <p:nvSpPr>
          <p:cNvPr id="8" name="Content Placeholder 7">
            <a:extLst>
              <a:ext uri="{FF2B5EF4-FFF2-40B4-BE49-F238E27FC236}">
                <a16:creationId xmlns:a16="http://schemas.microsoft.com/office/drawing/2014/main" id="{1D77A704-C031-4254-AEF3-DCAC88D6D967}"/>
              </a:ext>
            </a:extLst>
          </p:cNvPr>
          <p:cNvSpPr>
            <a:spLocks noGrp="1"/>
          </p:cNvSpPr>
          <p:nvPr>
            <p:ph sz="quarter" idx="18"/>
          </p:nvPr>
        </p:nvSpPr>
        <p:spPr>
          <a:xfrm>
            <a:off x="2639954" y="4483511"/>
            <a:ext cx="1849979" cy="471948"/>
          </a:xfrm>
        </p:spPr>
        <p:txBody>
          <a:bodyPr>
            <a:normAutofit/>
          </a:bodyPr>
          <a:lstStyle/>
          <a:p>
            <a:pPr algn="ctr"/>
            <a:r>
              <a:rPr lang="en-US" sz="1400" b="1" dirty="0"/>
              <a:t>2 to 7 Years of Age</a:t>
            </a:r>
          </a:p>
        </p:txBody>
      </p:sp>
      <p:sp>
        <p:nvSpPr>
          <p:cNvPr id="9" name="Content Placeholder 8">
            <a:extLst>
              <a:ext uri="{FF2B5EF4-FFF2-40B4-BE49-F238E27FC236}">
                <a16:creationId xmlns:a16="http://schemas.microsoft.com/office/drawing/2014/main" id="{96AA7340-BA63-4985-A353-963285C3FED0}"/>
              </a:ext>
            </a:extLst>
          </p:cNvPr>
          <p:cNvSpPr>
            <a:spLocks noGrp="1"/>
          </p:cNvSpPr>
          <p:nvPr>
            <p:ph sz="quarter" idx="21"/>
          </p:nvPr>
        </p:nvSpPr>
        <p:spPr>
          <a:xfrm>
            <a:off x="4616242" y="1004794"/>
            <a:ext cx="1887800" cy="543785"/>
          </a:xfrm>
        </p:spPr>
        <p:txBody>
          <a:bodyPr>
            <a:normAutofit/>
          </a:bodyPr>
          <a:lstStyle/>
          <a:p>
            <a:pPr algn="ctr"/>
            <a:r>
              <a:rPr lang="en-US" sz="1400" b="1" dirty="0"/>
              <a:t>Concrete operational stage</a:t>
            </a:r>
          </a:p>
        </p:txBody>
      </p:sp>
      <p:sp>
        <p:nvSpPr>
          <p:cNvPr id="10" name="Content Placeholder 9">
            <a:extLst>
              <a:ext uri="{FF2B5EF4-FFF2-40B4-BE49-F238E27FC236}">
                <a16:creationId xmlns:a16="http://schemas.microsoft.com/office/drawing/2014/main" id="{40C55694-AA7B-42D2-83E3-3D792AD806BE}"/>
              </a:ext>
            </a:extLst>
          </p:cNvPr>
          <p:cNvSpPr>
            <a:spLocks noGrp="1"/>
          </p:cNvSpPr>
          <p:nvPr>
            <p:ph sz="quarter" idx="22"/>
          </p:nvPr>
        </p:nvSpPr>
        <p:spPr>
          <a:xfrm>
            <a:off x="4616242" y="1696064"/>
            <a:ext cx="1887800" cy="2669458"/>
          </a:xfrm>
        </p:spPr>
        <p:txBody>
          <a:bodyPr>
            <a:normAutofit/>
          </a:bodyPr>
          <a:lstStyle/>
          <a:p>
            <a:r>
              <a:rPr lang="en-US" sz="1400" dirty="0"/>
              <a:t>The child can now reason logically about concrete events and classify objects into different sets.</a:t>
            </a:r>
          </a:p>
        </p:txBody>
      </p:sp>
      <p:sp>
        <p:nvSpPr>
          <p:cNvPr id="11" name="Content Placeholder 10">
            <a:extLst>
              <a:ext uri="{FF2B5EF4-FFF2-40B4-BE49-F238E27FC236}">
                <a16:creationId xmlns:a16="http://schemas.microsoft.com/office/drawing/2014/main" id="{DF35D931-816D-4933-80BB-A2CC253B2EBC}"/>
              </a:ext>
            </a:extLst>
          </p:cNvPr>
          <p:cNvSpPr>
            <a:spLocks noGrp="1"/>
          </p:cNvSpPr>
          <p:nvPr>
            <p:ph sz="quarter" idx="23"/>
          </p:nvPr>
        </p:nvSpPr>
        <p:spPr>
          <a:xfrm>
            <a:off x="4654069" y="4483509"/>
            <a:ext cx="1849973" cy="471949"/>
          </a:xfrm>
        </p:spPr>
        <p:txBody>
          <a:bodyPr>
            <a:normAutofit/>
          </a:bodyPr>
          <a:lstStyle/>
          <a:p>
            <a:pPr algn="ctr"/>
            <a:r>
              <a:rPr lang="en-US" sz="1400" b="1" dirty="0"/>
              <a:t>7 to 11 Years of Age</a:t>
            </a:r>
          </a:p>
        </p:txBody>
      </p:sp>
      <p:sp>
        <p:nvSpPr>
          <p:cNvPr id="12" name="Content Placeholder 11">
            <a:extLst>
              <a:ext uri="{FF2B5EF4-FFF2-40B4-BE49-F238E27FC236}">
                <a16:creationId xmlns:a16="http://schemas.microsoft.com/office/drawing/2014/main" id="{3D921995-3C77-4BA2-B082-007F9B2A3E7F}"/>
              </a:ext>
            </a:extLst>
          </p:cNvPr>
          <p:cNvSpPr>
            <a:spLocks noGrp="1"/>
          </p:cNvSpPr>
          <p:nvPr>
            <p:ph sz="quarter" idx="24"/>
          </p:nvPr>
        </p:nvSpPr>
        <p:spPr>
          <a:xfrm>
            <a:off x="6607280" y="1004793"/>
            <a:ext cx="1887801" cy="543785"/>
          </a:xfrm>
        </p:spPr>
        <p:txBody>
          <a:bodyPr>
            <a:normAutofit/>
          </a:bodyPr>
          <a:lstStyle/>
          <a:p>
            <a:pPr algn="ctr"/>
            <a:r>
              <a:rPr lang="en-US" sz="1400" b="1" dirty="0"/>
              <a:t>Formal operational stage</a:t>
            </a:r>
          </a:p>
        </p:txBody>
      </p:sp>
      <p:sp>
        <p:nvSpPr>
          <p:cNvPr id="13" name="Content Placeholder 12">
            <a:extLst>
              <a:ext uri="{FF2B5EF4-FFF2-40B4-BE49-F238E27FC236}">
                <a16:creationId xmlns:a16="http://schemas.microsoft.com/office/drawing/2014/main" id="{B1E67EA9-5847-41E2-A6D2-6F5B4C389328}"/>
              </a:ext>
            </a:extLst>
          </p:cNvPr>
          <p:cNvSpPr>
            <a:spLocks noGrp="1"/>
          </p:cNvSpPr>
          <p:nvPr>
            <p:ph sz="quarter" idx="25"/>
          </p:nvPr>
        </p:nvSpPr>
        <p:spPr>
          <a:xfrm>
            <a:off x="6607280" y="1696064"/>
            <a:ext cx="1864726" cy="2669458"/>
          </a:xfrm>
        </p:spPr>
        <p:txBody>
          <a:bodyPr>
            <a:normAutofit/>
          </a:bodyPr>
          <a:lstStyle/>
          <a:p>
            <a:r>
              <a:rPr lang="en-US" sz="1400" dirty="0"/>
              <a:t>The adolescent reasons in more abstract, idealistic, and logical ways.</a:t>
            </a:r>
          </a:p>
        </p:txBody>
      </p:sp>
      <p:sp>
        <p:nvSpPr>
          <p:cNvPr id="14" name="Content Placeholder 13">
            <a:extLst>
              <a:ext uri="{FF2B5EF4-FFF2-40B4-BE49-F238E27FC236}">
                <a16:creationId xmlns:a16="http://schemas.microsoft.com/office/drawing/2014/main" id="{6713E463-BDFB-459D-BD4E-7062C96E5100}"/>
              </a:ext>
            </a:extLst>
          </p:cNvPr>
          <p:cNvSpPr>
            <a:spLocks noGrp="1"/>
          </p:cNvSpPr>
          <p:nvPr>
            <p:ph sz="quarter" idx="26"/>
          </p:nvPr>
        </p:nvSpPr>
        <p:spPr>
          <a:xfrm>
            <a:off x="6607279" y="4483509"/>
            <a:ext cx="1887801" cy="543785"/>
          </a:xfrm>
        </p:spPr>
        <p:txBody>
          <a:bodyPr>
            <a:normAutofit/>
          </a:bodyPr>
          <a:lstStyle/>
          <a:p>
            <a:pPr algn="ctr"/>
            <a:r>
              <a:rPr lang="en-US" sz="1400" b="1" dirty="0"/>
              <a:t>11 Years of Age Through Adulthood</a:t>
            </a:r>
          </a:p>
        </p:txBody>
      </p:sp>
      <p:sp>
        <p:nvSpPr>
          <p:cNvPr id="17" name="Slide Number Placeholder 16">
            <a:extLst>
              <a:ext uri="{FF2B5EF4-FFF2-40B4-BE49-F238E27FC236}">
                <a16:creationId xmlns:a16="http://schemas.microsoft.com/office/drawing/2014/main" id="{6D6D1895-CF29-439F-83CB-7963A3E9AC63}"/>
              </a:ext>
            </a:extLst>
          </p:cNvPr>
          <p:cNvSpPr>
            <a:spLocks noGrp="1"/>
          </p:cNvSpPr>
          <p:nvPr>
            <p:ph type="sldNum" sz="quarter" idx="10"/>
          </p:nvPr>
        </p:nvSpPr>
        <p:spPr/>
        <p:txBody>
          <a:bodyPr/>
          <a:lstStyle/>
          <a:p>
            <a:fld id="{68151E55-6873-49E2-B8D5-2F265E6F1973}" type="slidenum">
              <a:rPr lang="en-US" smtClean="0"/>
              <a:t>117</a:t>
            </a:fld>
            <a:endParaRPr lang="en-US" dirty="0"/>
          </a:p>
        </p:txBody>
      </p:sp>
    </p:spTree>
    <p:extLst>
      <p:ext uri="{BB962C8B-B14F-4D97-AF65-F5344CB8AC3E}">
        <p14:creationId xmlns:p14="http://schemas.microsoft.com/office/powerpoint/2010/main" val="12325344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Cognitive Theories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8765" y="1417320"/>
            <a:ext cx="8186471"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Vygotsky’s sociocultural cognitive theory:</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Like Piaget, Russian developmentalist Lev Vygotsky emphasized that individuals actively construct their knowledge.</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However, Vygotsky (1962) gave social interaction and culture far more important roles in cognitive development than Piaget did.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b="1" dirty="0">
                <a:solidFill>
                  <a:prstClr val="black"/>
                </a:solidFill>
                <a:ea typeface="ＭＳ Ｐゴシック" panose="020B0600070205080204" pitchFamily="34" charset="-128"/>
              </a:rPr>
              <a:t>Vygotsky’s theory</a:t>
            </a:r>
            <a:r>
              <a:rPr lang="en-US" altLang="ja-JP" sz="2400" dirty="0">
                <a:solidFill>
                  <a:prstClr val="black"/>
                </a:solidFill>
                <a:ea typeface="ＭＳ Ｐゴシック" panose="020B0600070205080204" pitchFamily="34" charset="-128"/>
              </a:rPr>
              <a:t> emphasizes how culture and social interaction guide cognitive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Vygotsky portrayed development as inseparable from social and cultural activities.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Children’s and adolescents’ social interaction with adults and peers who are more skilled is indispensable to their cognitive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118</a:t>
            </a:fld>
            <a:endParaRPr lang="en-US" dirty="0"/>
          </a:p>
        </p:txBody>
      </p:sp>
    </p:spTree>
    <p:extLst>
      <p:ext uri="{BB962C8B-B14F-4D97-AF65-F5344CB8AC3E}">
        <p14:creationId xmlns:p14="http://schemas.microsoft.com/office/powerpoint/2010/main" val="31560012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Cognitive Theories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8765" y="1417320"/>
            <a:ext cx="8186471"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Information processing theory: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b="1" dirty="0">
                <a:solidFill>
                  <a:prstClr val="black"/>
                </a:solidFill>
                <a:ea typeface="ＭＳ Ｐゴシック" panose="020B0600070205080204" pitchFamily="34" charset="-128"/>
              </a:rPr>
              <a:t>Information processing theory</a:t>
            </a:r>
            <a:r>
              <a:rPr lang="en-US" altLang="ja-JP" sz="2400" dirty="0">
                <a:solidFill>
                  <a:prstClr val="black"/>
                </a:solidFill>
                <a:ea typeface="ＭＳ Ｐゴシック" panose="020B0600070205080204" pitchFamily="34" charset="-128"/>
              </a:rPr>
              <a:t> emphasizes that individuals manipulate information, monitor it, and strategize about it.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Unlike Piaget’s theory but like Vygotsky’s theory, information processing theory does not describe development as stage-like.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Individuals develop a gradually increasing capacity for processing information, which allows them to acquire increasingly complex knowledge and skills.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119</a:t>
            </a:fld>
            <a:endParaRPr lang="en-US" dirty="0"/>
          </a:p>
        </p:txBody>
      </p:sp>
    </p:spTree>
    <p:extLst>
      <p:ext uri="{BB962C8B-B14F-4D97-AF65-F5344CB8AC3E}">
        <p14:creationId xmlns:p14="http://schemas.microsoft.com/office/powerpoint/2010/main" val="30481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Back to Plato….</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 In Plato's educational system, a child, beginning at the age of ten, will spend three years on reading, writing, and the poets, and another three learning the lyre, and will study elementary mathematics up to the age of seventeen or eighteen, all with as little compulsion as possible, in order to learn "enough to fight a war and run a house and administer a state" (Republic, bk. 7, 535-541). Neither child nor father are to be allowed to extend or curtail that period, either out of enthusiasm or distaste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981147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03568" y="228600"/>
            <a:ext cx="7936864" cy="1069848"/>
          </a:xfrm>
        </p:spPr>
        <p:txBody>
          <a:bodyPr/>
          <a:lstStyle/>
          <a:p>
            <a:r>
              <a:rPr lang="en-US" dirty="0"/>
              <a:t>Evaluating Cognitive Theories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8765" y="1417320"/>
            <a:ext cx="8186471"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Contributions: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A positive view of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ja-JP" sz="2400" dirty="0">
                <a:solidFill>
                  <a:prstClr val="black"/>
                </a:solidFill>
                <a:ea typeface="ＭＳ Ｐゴシック" panose="020B0600070205080204" pitchFamily="34" charset="-128"/>
              </a:rPr>
              <a:t>Emphasis on the active construction of understanding.</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Criticisms:</a:t>
            </a:r>
          </a:p>
          <a:p>
            <a:pPr marL="342900" indent="-342900" defTabSz="457200">
              <a:spcBef>
                <a:spcPts val="576"/>
              </a:spcBef>
              <a:spcAft>
                <a:spcPts val="0"/>
              </a:spcAft>
              <a:buFont typeface="Arial" panose="020B0604020202020204" pitchFamily="34" charset="0"/>
              <a:buChar char="•"/>
              <a:defRPr/>
            </a:pPr>
            <a:r>
              <a:rPr lang="en-US" altLang="ja-JP" sz="2400" dirty="0">
                <a:solidFill>
                  <a:prstClr val="black"/>
                </a:solidFill>
                <a:ea typeface="ＭＳ Ｐゴシック" panose="020B0600070205080204" pitchFamily="34" charset="-128"/>
              </a:rPr>
              <a:t>Skepticism about the pureness of Piaget’s stages.</a:t>
            </a:r>
          </a:p>
          <a:p>
            <a:pPr marL="342900" indent="-342900" defTabSz="457200">
              <a:spcBef>
                <a:spcPts val="576"/>
              </a:spcBef>
              <a:spcAft>
                <a:spcPts val="0"/>
              </a:spcAft>
              <a:buFont typeface="Arial" panose="020B0604020202020204" pitchFamily="34" charset="0"/>
              <a:buChar char="•"/>
              <a:defRPr/>
            </a:pPr>
            <a:r>
              <a:rPr lang="en-US" altLang="ja-JP" sz="2400" dirty="0">
                <a:solidFill>
                  <a:prstClr val="black"/>
                </a:solidFill>
                <a:ea typeface="ＭＳ Ｐゴシック" panose="020B0600070205080204" pitchFamily="34" charset="-128"/>
              </a:rPr>
              <a:t>Too little attention to individual variations.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120</a:t>
            </a:fld>
            <a:endParaRPr lang="en-US" dirty="0"/>
          </a:p>
        </p:txBody>
      </p:sp>
    </p:spTree>
    <p:extLst>
      <p:ext uri="{BB962C8B-B14F-4D97-AF65-F5344CB8AC3E}">
        <p14:creationId xmlns:p14="http://schemas.microsoft.com/office/powerpoint/2010/main" val="15821155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78765" y="228600"/>
            <a:ext cx="8186471" cy="1069848"/>
          </a:xfrm>
        </p:spPr>
        <p:txBody>
          <a:bodyPr/>
          <a:lstStyle/>
          <a:p>
            <a:r>
              <a:rPr lang="en-US" dirty="0"/>
              <a:t>Behavioral and Social Cognitive Theories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78765" y="1417320"/>
            <a:ext cx="8186471"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Behaviorism essentially holds that we can study scientifically only what we can directly observe and measure.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Out of this tradition grew the belief that development is observable behavior that can be learned through experience with the environment.</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These theories emphasize continuity in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121</a:t>
            </a:fld>
            <a:endParaRPr lang="en-US" dirty="0"/>
          </a:p>
        </p:txBody>
      </p:sp>
    </p:spTree>
    <p:extLst>
      <p:ext uri="{BB962C8B-B14F-4D97-AF65-F5344CB8AC3E}">
        <p14:creationId xmlns:p14="http://schemas.microsoft.com/office/powerpoint/2010/main" val="17122314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78765" y="228600"/>
            <a:ext cx="8186471" cy="1069848"/>
          </a:xfrm>
        </p:spPr>
        <p:txBody>
          <a:bodyPr/>
          <a:lstStyle/>
          <a:p>
            <a:r>
              <a:rPr lang="en-US" dirty="0"/>
              <a:t>Behavioral and Social Cognitive Theories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0718" y="1417320"/>
            <a:ext cx="7942564"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Skinner’s operant conditioning:</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Through operant conditioning, the consequences of a behavior produce changes in the probability of the behavior’s occurrence.</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lang="en-US" altLang="ja-JP" dirty="0">
                <a:solidFill>
                  <a:prstClr val="black"/>
                </a:solidFill>
                <a:ea typeface="ＭＳ Ｐゴシック" panose="020B0600070205080204" pitchFamily="34" charset="-128"/>
              </a:rPr>
              <a:t>A behavior followed by a rewarding stimulus is more likely to recur.</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lang="en-US" altLang="ja-JP" dirty="0">
                <a:solidFill>
                  <a:prstClr val="black"/>
                </a:solidFill>
                <a:ea typeface="ＭＳ Ｐゴシック" panose="020B0600070205080204" pitchFamily="34" charset="-128"/>
              </a:rPr>
              <a:t>A behavior followed by a punishing stimulus is less likely to recur.</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In Skinner’s view, such rewards and punishments shape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122</a:t>
            </a:fld>
            <a:endParaRPr lang="en-US" dirty="0"/>
          </a:p>
        </p:txBody>
      </p:sp>
    </p:spTree>
    <p:extLst>
      <p:ext uri="{BB962C8B-B14F-4D97-AF65-F5344CB8AC3E}">
        <p14:creationId xmlns:p14="http://schemas.microsoft.com/office/powerpoint/2010/main" val="31681924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78765" y="228600"/>
            <a:ext cx="8186471" cy="1069848"/>
          </a:xfrm>
        </p:spPr>
        <p:txBody>
          <a:bodyPr/>
          <a:lstStyle/>
          <a:p>
            <a:r>
              <a:rPr lang="en-US" dirty="0"/>
              <a:t>Behavioral and Social Cognitive Theories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0718" y="1417320"/>
            <a:ext cx="7942564"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ja-JP" sz="2800" dirty="0">
                <a:solidFill>
                  <a:prstClr val="black"/>
                </a:solidFill>
                <a:ea typeface="ＭＳ Ｐゴシック" panose="020B0600070205080204" pitchFamily="34" charset="-128"/>
              </a:rPr>
              <a:t>Bandura’s social cognitive theory:</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Some psychologists agree with the behaviorists’ notion that development is learned and is influenced strongly by environmental interactions.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lang="en-US" altLang="ja-JP" dirty="0">
                <a:solidFill>
                  <a:prstClr val="black"/>
                </a:solidFill>
                <a:ea typeface="ＭＳ Ｐゴシック" panose="020B0600070205080204" pitchFamily="34" charset="-128"/>
              </a:rPr>
              <a:t>Unlike Skinner, they argue that cognition is also important in understanding development.</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lang="en-US" altLang="ja-JP" b="1" dirty="0">
                <a:solidFill>
                  <a:prstClr val="black"/>
                </a:solidFill>
                <a:ea typeface="ＭＳ Ｐゴシック" panose="020B0600070205080204" pitchFamily="34" charset="-128"/>
              </a:rPr>
              <a:t>Social cognitive theory</a:t>
            </a:r>
            <a:r>
              <a:rPr lang="en-US" altLang="ja-JP" dirty="0">
                <a:solidFill>
                  <a:prstClr val="black"/>
                </a:solidFill>
                <a:ea typeface="ＭＳ Ｐゴシック" panose="020B0600070205080204" pitchFamily="34" charset="-128"/>
              </a:rPr>
              <a:t> holds that behavior, environment, and person/cognition are the key factors in development.</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Albert Bandura is the leading architect of social cognitive theory, emphasizing that cognitive processes have important links with environment and behavior.</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altLang="ja-JP" sz="2400" dirty="0">
                <a:solidFill>
                  <a:prstClr val="black"/>
                </a:solidFill>
                <a:ea typeface="ＭＳ Ｐゴシック" panose="020B0600070205080204" pitchFamily="34" charset="-128"/>
              </a:rPr>
              <a:t>Bandura’s most recent model includes three elements: behavior, the person/cognition, and the environment.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123</a:t>
            </a:fld>
            <a:endParaRPr lang="en-US" dirty="0"/>
          </a:p>
        </p:txBody>
      </p:sp>
    </p:spTree>
    <p:extLst>
      <p:ext uri="{BB962C8B-B14F-4D97-AF65-F5344CB8AC3E}">
        <p14:creationId xmlns:p14="http://schemas.microsoft.com/office/powerpoint/2010/main" val="31498016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913913" y="4868050"/>
            <a:ext cx="5316174" cy="79552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8                                     </a:t>
            </a:r>
            <a:r>
              <a:rPr kumimoji="0" lang="en-US" altLang="en-US" sz="2400" b="1" i="0" u="none" strike="noStrike" kern="1200" cap="none" spc="0" normalizeH="0" baseline="0" noProof="0" dirty="0">
                <a:ln>
                  <a:noFill/>
                </a:ln>
                <a:solidFill>
                  <a:schemeClr val="tx1"/>
                </a:solidFill>
                <a:effectLst/>
                <a:uLnTx/>
                <a:uFillTx/>
              </a:rPr>
              <a:t>BANDURA’S SOCIAL COGNITIVE THEORY</a:t>
            </a:r>
            <a:endParaRPr lang="en-US" dirty="0">
              <a:solidFill>
                <a:schemeClr val="tx1"/>
              </a:solidFill>
            </a:endParaRPr>
          </a:p>
        </p:txBody>
      </p:sp>
      <p:pic>
        <p:nvPicPr>
          <p:cNvPr id="7" name="Picture 6" descr="A triangle formed by 3 double-pointed arrows. Person/Cognitive on bottom left leads to Environment on bottom right, leads to Behavior at the top.">
            <a:extLst>
              <a:ext uri="{FF2B5EF4-FFF2-40B4-BE49-F238E27FC236}">
                <a16:creationId xmlns:a16="http://schemas.microsoft.com/office/drawing/2014/main" id="{E0F5FB82-6D00-458C-8F0A-D7573A065D8E}"/>
              </a:ext>
            </a:extLst>
          </p:cNvPr>
          <p:cNvPicPr>
            <a:picLocks noChangeAspect="1"/>
          </p:cNvPicPr>
          <p:nvPr/>
        </p:nvPicPr>
        <p:blipFill>
          <a:blip r:embed="rId3"/>
          <a:stretch>
            <a:fillRect/>
          </a:stretch>
        </p:blipFill>
        <p:spPr>
          <a:xfrm>
            <a:off x="2057182" y="840463"/>
            <a:ext cx="5029636" cy="3505504"/>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1913913" y="5736730"/>
            <a:ext cx="5316174" cy="501838"/>
          </a:xfrm>
        </p:spPr>
        <p:txBody>
          <a:bodyPr>
            <a:normAutofit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Bandura’s social cognitive theory emphasizes reciprocal influences of behavioral, environmental, and person/cognitive factors.</a:t>
            </a:r>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124</a:t>
            </a:fld>
            <a:endParaRPr lang="en-US" dirty="0"/>
          </a:p>
        </p:txBody>
      </p:sp>
    </p:spTree>
    <p:extLst>
      <p:ext uri="{BB962C8B-B14F-4D97-AF65-F5344CB8AC3E}">
        <p14:creationId xmlns:p14="http://schemas.microsoft.com/office/powerpoint/2010/main" val="27478951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519084" y="228600"/>
            <a:ext cx="6105832" cy="1069848"/>
          </a:xfrm>
        </p:spPr>
        <p:txBody>
          <a:bodyPr/>
          <a:lstStyle/>
          <a:p>
            <a:r>
              <a:rPr lang="en-US" dirty="0"/>
              <a:t>Evaluating Behavioral and Social Cognitive Theories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198" y="1417320"/>
            <a:ext cx="8229600" cy="4983480"/>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Contributions:</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An emphasis on scientific research.</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An emphasis on environmental determinants of behavior.</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Criticisms: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Too little emphasis on cognition in Skinner’s views.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Inadequate attention given to developmental changes.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125</a:t>
            </a:fld>
            <a:endParaRPr lang="en-US" dirty="0"/>
          </a:p>
        </p:txBody>
      </p:sp>
    </p:spTree>
    <p:extLst>
      <p:ext uri="{BB962C8B-B14F-4D97-AF65-F5344CB8AC3E}">
        <p14:creationId xmlns:p14="http://schemas.microsoft.com/office/powerpoint/2010/main" val="16351713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87393" y="228600"/>
            <a:ext cx="8169214" cy="1069848"/>
          </a:xfrm>
        </p:spPr>
        <p:txBody>
          <a:bodyPr/>
          <a:lstStyle/>
          <a:p>
            <a:r>
              <a:rPr lang="en-US" dirty="0"/>
              <a:t>Ecological Theory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198" y="1417320"/>
            <a:ext cx="8229600" cy="49834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Bronfenbrenner’s ecological theory:</a:t>
            </a:r>
            <a:r>
              <a:rPr kumimoji="0" lang="en-US" sz="2800" b="0" i="0" u="none" strike="noStrike" kern="1200" cap="none" spc="0" normalizeH="0" baseline="0" noProof="0" dirty="0">
                <a:ln>
                  <a:noFill/>
                </a:ln>
                <a:solidFill>
                  <a:prstClr val="black"/>
                </a:solidFill>
                <a:effectLst/>
                <a:uLnTx/>
                <a:uFillTx/>
              </a:rPr>
              <a:t> development reflects the influence of five environmental systems: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i="1" u="none" strike="noStrike" kern="1200" cap="none" spc="0" normalizeH="0" baseline="0" noProof="0" dirty="0">
                <a:ln>
                  <a:noFill/>
                </a:ln>
                <a:solidFill>
                  <a:prstClr val="black"/>
                </a:solidFill>
                <a:effectLst/>
                <a:uLnTx/>
                <a:uFillTx/>
              </a:rPr>
              <a:t>Microsystem:</a:t>
            </a:r>
            <a:r>
              <a:rPr kumimoji="0" lang="en-US" sz="2400" b="0" i="0" u="none" strike="noStrike" kern="1200" cap="none" spc="0" normalizeH="0" baseline="0" noProof="0" dirty="0">
                <a:ln>
                  <a:noFill/>
                </a:ln>
                <a:solidFill>
                  <a:prstClr val="black"/>
                </a:solidFill>
                <a:effectLst/>
                <a:uLnTx/>
                <a:uFillTx/>
              </a:rPr>
              <a:t> the setting in which the adolescent lives.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rPr>
              <a:t>Mesosystem:</a:t>
            </a:r>
            <a:r>
              <a:rPr kumimoji="0" lang="en-US" sz="2400" b="0" i="0" u="none" strike="noStrike" kern="1200" cap="none" spc="0" normalizeH="0" baseline="0" noProof="0" dirty="0">
                <a:ln>
                  <a:noFill/>
                </a:ln>
                <a:solidFill>
                  <a:prstClr val="black"/>
                </a:solidFill>
                <a:effectLst/>
                <a:uLnTx/>
                <a:uFillTx/>
              </a:rPr>
              <a:t> relations between microsystems or connections between contexts.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err="1">
                <a:ln>
                  <a:noFill/>
                </a:ln>
                <a:solidFill>
                  <a:prstClr val="black"/>
                </a:solidFill>
                <a:effectLst/>
                <a:uLnTx/>
                <a:uFillTx/>
              </a:rPr>
              <a:t>Exosystem</a:t>
            </a:r>
            <a:r>
              <a:rPr kumimoji="0" lang="en-US" sz="2400" b="0" i="1" u="none" strike="noStrike" kern="1200" cap="none" spc="0" normalizeH="0" baseline="0" noProof="0" dirty="0">
                <a:ln>
                  <a:noFill/>
                </a:ln>
                <a:solidFill>
                  <a:prstClr val="black"/>
                </a:solidFill>
                <a:effectLst/>
                <a:uLnTx/>
                <a:uFillTx/>
              </a:rPr>
              <a:t>:</a:t>
            </a:r>
            <a:r>
              <a:rPr kumimoji="0" lang="en-US" sz="2400" b="0" i="0" u="none" strike="noStrike" kern="1200" cap="none" spc="0" normalizeH="0" baseline="0" noProof="0" dirty="0">
                <a:ln>
                  <a:noFill/>
                </a:ln>
                <a:solidFill>
                  <a:prstClr val="black"/>
                </a:solidFill>
                <a:effectLst/>
                <a:uLnTx/>
                <a:uFillTx/>
              </a:rPr>
              <a:t> links between a social setting in which the adolescent does not have an active role and the individual’s immediate context.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rPr>
              <a:t>Macrosystem:</a:t>
            </a:r>
            <a:r>
              <a:rPr kumimoji="0" lang="en-US" sz="2400" b="0" i="0" u="none" strike="noStrike" kern="1200" cap="none" spc="0" normalizeH="0" baseline="0" noProof="0" dirty="0">
                <a:ln>
                  <a:noFill/>
                </a:ln>
                <a:solidFill>
                  <a:prstClr val="black"/>
                </a:solidFill>
                <a:effectLst/>
                <a:uLnTx/>
                <a:uFillTx/>
              </a:rPr>
              <a:t> the culture in which adolescents live.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rPr>
              <a:t>Chronosystem:</a:t>
            </a:r>
            <a:r>
              <a:rPr kumimoji="0" lang="en-US" sz="2400" b="0" i="0" u="none" strike="noStrike" kern="1200" cap="none" spc="0" normalizeH="0" baseline="0" noProof="0" dirty="0">
                <a:ln>
                  <a:noFill/>
                </a:ln>
                <a:solidFill>
                  <a:prstClr val="black"/>
                </a:solidFill>
                <a:effectLst/>
                <a:uLnTx/>
                <a:uFillTx/>
              </a:rPr>
              <a:t> the patterning of environmental events and transitions over the life course, as well as sociohistorical circumstances.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126</a:t>
            </a:fld>
            <a:endParaRPr lang="en-US" dirty="0"/>
          </a:p>
        </p:txBody>
      </p:sp>
    </p:spTree>
    <p:extLst>
      <p:ext uri="{BB962C8B-B14F-4D97-AF65-F5344CB8AC3E}">
        <p14:creationId xmlns:p14="http://schemas.microsoft.com/office/powerpoint/2010/main" val="4488897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822534" y="4419707"/>
            <a:ext cx="4578327" cy="1317611"/>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9         </a:t>
            </a:r>
            <a:r>
              <a:rPr kumimoji="0" lang="en-US" altLang="en-US" sz="2400" b="1" i="0" u="none" strike="noStrike" kern="1200" cap="none" spc="0" normalizeH="0" baseline="0" noProof="0" dirty="0">
                <a:ln>
                  <a:noFill/>
                </a:ln>
                <a:solidFill>
                  <a:schemeClr val="tx1"/>
                </a:solidFill>
                <a:effectLst/>
                <a:uLnTx/>
                <a:uFillTx/>
              </a:rPr>
              <a:t>BRONFENBRENNER’S ECOLOGICAL THEORY OF DEVELOPMENT</a:t>
            </a:r>
            <a:endParaRPr lang="en-US" dirty="0">
              <a:solidFill>
                <a:schemeClr val="tx1"/>
              </a:solidFill>
            </a:endParaRPr>
          </a:p>
        </p:txBody>
      </p:sp>
      <p:pic>
        <p:nvPicPr>
          <p:cNvPr id="5" name="Picture 4" descr="Bronfenbrenner’s ecological theory consists of five environmental systems: microsystem, mesosystem, exosystem, macrosystem, and chronosystem.">
            <a:extLst>
              <a:ext uri="{FF2B5EF4-FFF2-40B4-BE49-F238E27FC236}">
                <a16:creationId xmlns:a16="http://schemas.microsoft.com/office/drawing/2014/main" id="{D8452828-3343-47B8-B850-7FB1E9BB56E5}"/>
              </a:ext>
            </a:extLst>
          </p:cNvPr>
          <p:cNvPicPr>
            <a:picLocks noChangeAspect="1"/>
          </p:cNvPicPr>
          <p:nvPr/>
        </p:nvPicPr>
        <p:blipFill>
          <a:blip r:embed="rId3"/>
          <a:stretch>
            <a:fillRect/>
          </a:stretch>
        </p:blipFill>
        <p:spPr>
          <a:xfrm>
            <a:off x="3390257" y="235703"/>
            <a:ext cx="5045819" cy="4552450"/>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822534" y="5810470"/>
            <a:ext cx="5666758" cy="501838"/>
          </a:xfrm>
        </p:spPr>
        <p:txBody>
          <a:bodyPr>
            <a:normAutofit lnSpcReduction="1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Bronfenbrenner’s ecological theory consists of five environmental systems: microsystem, mesosystem, </a:t>
            </a:r>
            <a:r>
              <a:rPr kumimoji="0" lang="en-US" sz="1400" b="0" i="0" u="none" strike="noStrike" kern="1200" cap="none" spc="0" normalizeH="0" baseline="0" noProof="0" dirty="0" err="1">
                <a:ln>
                  <a:noFill/>
                </a:ln>
                <a:solidFill>
                  <a:prstClr val="black"/>
                </a:solidFill>
                <a:effectLst/>
                <a:uLnTx/>
                <a:uFillTx/>
              </a:rPr>
              <a:t>exosystem</a:t>
            </a:r>
            <a:r>
              <a:rPr kumimoji="0" lang="en-US" sz="1400" b="0" i="0" u="none" strike="noStrike" kern="1200" cap="none" spc="0" normalizeH="0" baseline="0" noProof="0" dirty="0">
                <a:ln>
                  <a:noFill/>
                </a:ln>
                <a:solidFill>
                  <a:prstClr val="black"/>
                </a:solidFill>
                <a:effectLst/>
                <a:uLnTx/>
                <a:uFillTx/>
              </a:rPr>
              <a:t>, macrosystem, and chronosystem.</a:t>
            </a:r>
          </a:p>
        </p:txBody>
      </p:sp>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127</a:t>
            </a:fld>
            <a:endParaRPr lang="en-US" dirty="0"/>
          </a:p>
        </p:txBody>
      </p:sp>
    </p:spTree>
    <p:extLst>
      <p:ext uri="{BB962C8B-B14F-4D97-AF65-F5344CB8AC3E}">
        <p14:creationId xmlns:p14="http://schemas.microsoft.com/office/powerpoint/2010/main" val="37909772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87393" y="228600"/>
            <a:ext cx="8169214" cy="1069848"/>
          </a:xfrm>
        </p:spPr>
        <p:txBody>
          <a:bodyPr/>
          <a:lstStyle/>
          <a:p>
            <a:r>
              <a:rPr lang="en-US" dirty="0"/>
              <a:t>Ecological Theory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89935" y="1417320"/>
            <a:ext cx="7964131" cy="49834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Bronfenbrenner has added biological influences to  his theory and describes the newer version as bioecological theory.</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Ecological, environmental contexts still predominate.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Contributions of the theory:</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A systematic examination of macro and micro dimensions of environmental systems.</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Attention to connections between environmental systems.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Criticisms of the theory: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Inadequate attention to biological and cognitive factors.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128</a:t>
            </a:fld>
            <a:endParaRPr lang="en-US" dirty="0"/>
          </a:p>
        </p:txBody>
      </p:sp>
    </p:spTree>
    <p:extLst>
      <p:ext uri="{BB962C8B-B14F-4D97-AF65-F5344CB8AC3E}">
        <p14:creationId xmlns:p14="http://schemas.microsoft.com/office/powerpoint/2010/main" val="24031037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87393" y="228600"/>
            <a:ext cx="8169214" cy="1069848"/>
          </a:xfrm>
        </p:spPr>
        <p:txBody>
          <a:bodyPr/>
          <a:lstStyle/>
          <a:p>
            <a:r>
              <a:rPr lang="en-US" dirty="0"/>
              <a:t>An Eclectic Theoretical Orientation</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35776" y="1417320"/>
            <a:ext cx="8272449" cy="5042474"/>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No single theory can entirely explain the rich  complexity of adolescent development, but each has contributed to our understanding of development.</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Although theories are helpful guides, relying on a single theory to explain adolescent development is probably a mistake.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Eclectic theoretical orientation:</a:t>
            </a:r>
            <a:r>
              <a:rPr kumimoji="0" lang="en-US" sz="2800" b="0" i="0" u="none" strike="noStrike" kern="1200" cap="none" spc="0" normalizeH="0" baseline="0" noProof="0" dirty="0">
                <a:ln>
                  <a:noFill/>
                </a:ln>
                <a:solidFill>
                  <a:prstClr val="black"/>
                </a:solidFill>
                <a:effectLst/>
                <a:uLnTx/>
                <a:uFillTx/>
              </a:rPr>
              <a:t> an orientation that does not follow any one theoretical approach but rather selects from each theory whatever is considered its best features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129</a:t>
            </a:fld>
            <a:endParaRPr lang="en-US" dirty="0"/>
          </a:p>
        </p:txBody>
      </p:sp>
    </p:spTree>
    <p:extLst>
      <p:ext uri="{BB962C8B-B14F-4D97-AF65-F5344CB8AC3E}">
        <p14:creationId xmlns:p14="http://schemas.microsoft.com/office/powerpoint/2010/main" val="266297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Children must work on their letters until they are able to read and write, but any whose natural abilities have not developed sufficiently by the end of the prescribed time to make them into quick or polished performers should not be pressed (Laws, bk. 7, 810). The child's lessons should take the form of PLAY, and this will also show what they are naturally fit for. Enforced exercise does no harm to the body, but enforced learning will not stay in the mind (Laws, bk. 7, 536).</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31810551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87393" y="228600"/>
            <a:ext cx="8169214" cy="1069848"/>
          </a:xfrm>
        </p:spPr>
        <p:txBody>
          <a:bodyPr/>
          <a:lstStyle/>
          <a:p>
            <a:r>
              <a:rPr lang="en-US" dirty="0"/>
              <a:t>Research in Adolescent Development</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02243" y="1417320"/>
            <a:ext cx="8339514" cy="5212080"/>
          </a:xfrm>
        </p:spPr>
        <p:txBody>
          <a:bodyPr>
            <a:normAutofit fontScale="925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3000" b="0" i="0" u="none" strike="noStrike" kern="1200" cap="none" spc="0" normalizeH="0" baseline="0" noProof="0" dirty="0">
                <a:ln>
                  <a:noFill/>
                </a:ln>
                <a:solidFill>
                  <a:prstClr val="black"/>
                </a:solidFill>
                <a:effectLst/>
                <a:uLnTx/>
                <a:uFillTx/>
              </a:rPr>
              <a:t>Generally, research in adolescent development is designed to test hypotheses, which in some cases are derived from the theories just described.</a:t>
            </a:r>
          </a:p>
          <a:p>
            <a:pPr marL="457200" indent="-457200" defTabSz="457200">
              <a:spcBef>
                <a:spcPts val="576"/>
              </a:spcBef>
              <a:spcAft>
                <a:spcPts val="0"/>
              </a:spcAft>
              <a:buFont typeface="Arial" panose="020B0604020202020204" pitchFamily="34" charset="0"/>
              <a:buChar char="•"/>
              <a:defRPr/>
            </a:pPr>
            <a:r>
              <a:rPr lang="en-US" sz="2600" dirty="0">
                <a:solidFill>
                  <a:prstClr val="black"/>
                </a:solidFill>
              </a:rPr>
              <a:t>Through research, theories are modified to reflect new data, and occasionally new theories arise.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3000" b="0" i="0" u="none" strike="noStrike" kern="1200" cap="none" spc="0" normalizeH="0" baseline="0" noProof="0" dirty="0">
                <a:ln>
                  <a:noFill/>
                </a:ln>
                <a:solidFill>
                  <a:prstClr val="black"/>
                </a:solidFill>
                <a:effectLst/>
                <a:uLnTx/>
                <a:uFillTx/>
              </a:rPr>
              <a:t>In the 21st century, research on adolescent and emerging adult development has expanded a great deal</a:t>
            </a:r>
            <a:r>
              <a:rPr kumimoji="0" lang="en-US" sz="2800" b="0" i="0" u="none" strike="noStrike" kern="1200" cap="none" spc="0" normalizeH="0" baseline="0" noProof="0" dirty="0">
                <a:ln>
                  <a:noFill/>
                </a:ln>
                <a:solidFill>
                  <a:prstClr val="black"/>
                </a:solidFill>
                <a:effectLst/>
                <a:uLnTx/>
                <a:uFillTx/>
              </a:rPr>
              <a:t>. </a:t>
            </a:r>
          </a:p>
          <a:p>
            <a:pPr marL="457200" lvl="0" indent="-457200" defTabSz="457200">
              <a:spcBef>
                <a:spcPts val="576"/>
              </a:spcBef>
              <a:spcAft>
                <a:spcPts val="0"/>
              </a:spcAft>
              <a:buFont typeface="Arial" panose="020B0604020202020204" pitchFamily="34" charset="0"/>
              <a:buChar char="•"/>
              <a:defRPr/>
            </a:pPr>
            <a:r>
              <a:rPr lang="en-US" sz="2600" dirty="0">
                <a:solidFill>
                  <a:prstClr val="black"/>
                </a:solidFill>
              </a:rPr>
              <a:t>Research has increasingly examined applications to the real worlds of adolescents. </a:t>
            </a:r>
          </a:p>
          <a:p>
            <a:pPr marL="457200" lvl="0" indent="-457200" defTabSz="457200">
              <a:spcBef>
                <a:spcPts val="576"/>
              </a:spcBef>
              <a:spcAft>
                <a:spcPts val="0"/>
              </a:spcAft>
              <a:buFont typeface="Arial" panose="020B0604020202020204" pitchFamily="34" charset="0"/>
              <a:buChar char="•"/>
              <a:defRPr/>
            </a:pPr>
            <a:r>
              <a:rPr lang="en-US" sz="2600" dirty="0">
                <a:solidFill>
                  <a:prstClr val="black"/>
                </a:solidFill>
              </a:rPr>
              <a:t>Current research trends are searching for ways to improve the health and well-being of adolescents.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130</a:t>
            </a:fld>
            <a:endParaRPr lang="en-US" dirty="0"/>
          </a:p>
        </p:txBody>
      </p:sp>
    </p:spTree>
    <p:extLst>
      <p:ext uri="{BB962C8B-B14F-4D97-AF65-F5344CB8AC3E}">
        <p14:creationId xmlns:p14="http://schemas.microsoft.com/office/powerpoint/2010/main" val="3139343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02243" y="228600"/>
            <a:ext cx="8339514" cy="1069848"/>
          </a:xfrm>
        </p:spPr>
        <p:txBody>
          <a:bodyPr/>
          <a:lstStyle/>
          <a:p>
            <a:r>
              <a:rPr lang="en-US" dirty="0"/>
              <a:t>Methods for Collecting Data: Observation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02243" y="1417320"/>
            <a:ext cx="8339514"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dirty="0">
                <a:solidFill>
                  <a:prstClr val="black"/>
                </a:solidFill>
              </a:rPr>
              <a:t>To be effective, observations have to be systematic.</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When we observe scientifically, we often need to control certain factors that determine behavior but are not the focus of our inquiry.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For this reason, some research is conducted in a </a:t>
            </a:r>
            <a:r>
              <a:rPr lang="en-US" sz="2400" b="1" dirty="0">
                <a:solidFill>
                  <a:prstClr val="black"/>
                </a:solidFill>
              </a:rPr>
              <a:t>laboratory</a:t>
            </a:r>
            <a:r>
              <a:rPr lang="en-US" sz="2400" dirty="0">
                <a:solidFill>
                  <a:prstClr val="black"/>
                </a:solidFill>
              </a:rPr>
              <a:t>, a controlled setting with many of the complex factors of the “real world” removed.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131</a:t>
            </a:fld>
            <a:endParaRPr lang="en-US" dirty="0"/>
          </a:p>
        </p:txBody>
      </p:sp>
    </p:spTree>
    <p:extLst>
      <p:ext uri="{BB962C8B-B14F-4D97-AF65-F5344CB8AC3E}">
        <p14:creationId xmlns:p14="http://schemas.microsoft.com/office/powerpoint/2010/main" val="264956822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02243" y="228600"/>
            <a:ext cx="8339514" cy="1069848"/>
          </a:xfrm>
        </p:spPr>
        <p:txBody>
          <a:bodyPr/>
          <a:lstStyle/>
          <a:p>
            <a:r>
              <a:rPr lang="en-US" dirty="0"/>
              <a:t>Methods for Collecting Data: Observation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02243" y="1417320"/>
            <a:ext cx="8339514"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dirty="0">
                <a:solidFill>
                  <a:prstClr val="black"/>
                </a:solidFill>
              </a:rPr>
              <a:t>Drawbacks to observation:</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It is almost impossible to conduct research without the participants knowing they are being studied.</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The laboratory setting is unnatural and can cause participants to behave unnaturally.</a:t>
            </a:r>
          </a:p>
          <a:p>
            <a:pPr marL="342900" indent="-342900" defTabSz="457200">
              <a:spcBef>
                <a:spcPts val="576"/>
              </a:spcBef>
              <a:spcAft>
                <a:spcPts val="0"/>
              </a:spcAft>
              <a:buFont typeface="Arial" panose="020B0604020202020204" pitchFamily="34" charset="0"/>
              <a:buChar char="•"/>
              <a:defRPr/>
            </a:pPr>
            <a:r>
              <a:rPr lang="en-US" sz="2400" dirty="0">
                <a:solidFill>
                  <a:prstClr val="black"/>
                </a:solidFill>
              </a:rPr>
              <a:t>People who are willing to come to a university laboratory may not fairly represent groups from diverse cultural backgrounds.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b="1" dirty="0">
                <a:solidFill>
                  <a:prstClr val="black"/>
                </a:solidFill>
              </a:rPr>
              <a:t>Naturalistic observation:</a:t>
            </a:r>
            <a:r>
              <a:rPr lang="en-US" sz="2800" dirty="0">
                <a:solidFill>
                  <a:prstClr val="black"/>
                </a:solidFill>
              </a:rPr>
              <a:t> observing behavior in         real-world settings, making no effort to manipulate or control the situation</a:t>
            </a:r>
          </a:p>
          <a:p>
            <a:pPr marL="342900" lvl="0" indent="-342900" defTabSz="457200">
              <a:spcBef>
                <a:spcPts val="576"/>
              </a:spcBef>
              <a:spcAft>
                <a:spcPts val="0"/>
              </a:spcAft>
              <a:buFont typeface="Arial" panose="020B0604020202020204" pitchFamily="34" charset="0"/>
              <a:buChar char="•"/>
              <a:defRPr/>
            </a:pPr>
            <a:r>
              <a:rPr lang="en-US" sz="2400" dirty="0">
                <a:solidFill>
                  <a:prstClr val="black"/>
                </a:solidFill>
              </a:rPr>
              <a:t>Provides insights sometimes not possible in the laboratory.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132</a:t>
            </a:fld>
            <a:endParaRPr lang="en-US" dirty="0"/>
          </a:p>
        </p:txBody>
      </p:sp>
    </p:spTree>
    <p:extLst>
      <p:ext uri="{BB962C8B-B14F-4D97-AF65-F5344CB8AC3E}">
        <p14:creationId xmlns:p14="http://schemas.microsoft.com/office/powerpoint/2010/main" val="3798132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196638" y="228600"/>
            <a:ext cx="6750725" cy="1069848"/>
          </a:xfrm>
        </p:spPr>
        <p:txBody>
          <a:bodyPr/>
          <a:lstStyle/>
          <a:p>
            <a:r>
              <a:rPr lang="en-US" dirty="0"/>
              <a:t>Methods for Collecting Data: Survey and Interview </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18212" y="1417320"/>
            <a:ext cx="8107576"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dirty="0">
                <a:solidFill>
                  <a:prstClr val="black"/>
                </a:solidFill>
              </a:rPr>
              <a:t>Sometimes the best and quickest way to get information from adolescents is to ask them, and one technique is to interview them directly.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The survey (or questionnaire) is especially useful when information from many people is needed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Surveys and interviews can be used to study a wide range of topics.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One problem is the tendency of participants to answer questions in a way they think is socially acceptable or desirable rather than sharing what they truly think or feel.</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133</a:t>
            </a:fld>
            <a:endParaRPr lang="en-US" dirty="0"/>
          </a:p>
        </p:txBody>
      </p:sp>
    </p:spTree>
    <p:extLst>
      <p:ext uri="{BB962C8B-B14F-4D97-AF65-F5344CB8AC3E}">
        <p14:creationId xmlns:p14="http://schemas.microsoft.com/office/powerpoint/2010/main" val="14692023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43573" y="228600"/>
            <a:ext cx="7856854" cy="1069848"/>
          </a:xfrm>
        </p:spPr>
        <p:txBody>
          <a:bodyPr/>
          <a:lstStyle/>
          <a:p>
            <a:r>
              <a:rPr lang="en-US" dirty="0"/>
              <a:t>Methods for Collecting Data: Standardized Test</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21339" y="1417320"/>
            <a:ext cx="8301323"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b="1" dirty="0">
                <a:solidFill>
                  <a:prstClr val="black"/>
                </a:solidFill>
              </a:rPr>
              <a:t>Standardized test:</a:t>
            </a:r>
            <a:r>
              <a:rPr lang="en-US" sz="2800" dirty="0">
                <a:solidFill>
                  <a:prstClr val="black"/>
                </a:solidFill>
              </a:rPr>
              <a:t> a test with uniform procedures for administration and scoring</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Many standardized tests provide information about individual differences among people because they allow a person’s performance to be compared with the performance of others.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One criticism is that they assume a person’s behavior is consistent and stable, yet personality and intelligence—two primary targets of standardized testing—can vary with the situation.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134</a:t>
            </a:fld>
            <a:endParaRPr lang="en-US" dirty="0"/>
          </a:p>
        </p:txBody>
      </p:sp>
    </p:spTree>
    <p:extLst>
      <p:ext uri="{BB962C8B-B14F-4D97-AF65-F5344CB8AC3E}">
        <p14:creationId xmlns:p14="http://schemas.microsoft.com/office/powerpoint/2010/main" val="15753488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643573" y="228600"/>
            <a:ext cx="7856854" cy="1069848"/>
          </a:xfrm>
        </p:spPr>
        <p:txBody>
          <a:bodyPr/>
          <a:lstStyle/>
          <a:p>
            <a:r>
              <a:rPr lang="en-US" dirty="0"/>
              <a:t>Methods for Collecting Data: Physiological Measures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43573" y="1417320"/>
            <a:ext cx="7856854"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dirty="0">
                <a:solidFill>
                  <a:prstClr val="black"/>
                </a:solidFill>
              </a:rPr>
              <a:t>Physiological measures are increasingly used to study development at different points in the life span.</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sz="2400" dirty="0">
                <a:solidFill>
                  <a:prstClr val="black"/>
                </a:solidFill>
              </a:rPr>
              <a:t>One type involves an assessment of hormones in the bloodstream.</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sz="2400" dirty="0">
                <a:solidFill>
                  <a:prstClr val="black"/>
                </a:solidFill>
              </a:rPr>
              <a:t>Body composition is also a focus of physiological assessment.</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sz="2400" dirty="0">
                <a:solidFill>
                  <a:prstClr val="black"/>
                </a:solidFill>
              </a:rPr>
              <a:t>Until recently, little research had focused on the brain activity of adolescents.</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lang="en-US" sz="2400" dirty="0">
                <a:solidFill>
                  <a:prstClr val="black"/>
                </a:solidFill>
              </a:rPr>
              <a:t>The development of neuroimaging techniques has led to a flurry of research studies.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lang="en-US" dirty="0">
                <a:solidFill>
                  <a:prstClr val="black"/>
                </a:solidFill>
              </a:rPr>
              <a:t>In magnetic resonance imaging (MRI), radio waves are used to construct images of a person’s brain tissue and biochemical activity.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135</a:t>
            </a:fld>
            <a:endParaRPr lang="en-US" dirty="0"/>
          </a:p>
        </p:txBody>
      </p:sp>
    </p:spTree>
    <p:extLst>
      <p:ext uri="{BB962C8B-B14F-4D97-AF65-F5344CB8AC3E}">
        <p14:creationId xmlns:p14="http://schemas.microsoft.com/office/powerpoint/2010/main" val="316761685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369912" y="4183740"/>
            <a:ext cx="6404176" cy="874964"/>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10                                                             </a:t>
            </a:r>
            <a:r>
              <a:rPr kumimoji="0" lang="en-US" altLang="en-US" sz="2400" b="1" i="0" u="none" strike="noStrike" kern="1200" cap="none" spc="0" normalizeH="0" baseline="0" noProof="0" dirty="0">
                <a:ln>
                  <a:noFill/>
                </a:ln>
                <a:solidFill>
                  <a:schemeClr val="tx1"/>
                </a:solidFill>
                <a:effectLst/>
                <a:uLnTx/>
                <a:uFillTx/>
              </a:rPr>
              <a:t>BRAIN IMAGING OF 15-YEAR-OLD ADOLESCENTS</a:t>
            </a:r>
            <a:endParaRPr lang="en-US" dirty="0">
              <a:solidFill>
                <a:schemeClr val="tx1"/>
              </a:solidFill>
            </a:endParaRPr>
          </a:p>
        </p:txBody>
      </p:sp>
      <p:pic>
        <p:nvPicPr>
          <p:cNvPr id="7" name="Picture 6" descr="Large areas of pink and red, and a spot of orange and yellow, appear in the first image; while only a few small spots of pink are seen in the second.">
            <a:extLst>
              <a:ext uri="{FF2B5EF4-FFF2-40B4-BE49-F238E27FC236}">
                <a16:creationId xmlns:a16="http://schemas.microsoft.com/office/drawing/2014/main" id="{1280C30B-5BC8-4F2A-8461-D2BE289B3B5F}"/>
              </a:ext>
            </a:extLst>
          </p:cNvPr>
          <p:cNvPicPr>
            <a:picLocks noChangeAspect="1"/>
          </p:cNvPicPr>
          <p:nvPr/>
        </p:nvPicPr>
        <p:blipFill>
          <a:blip r:embed="rId3"/>
          <a:stretch>
            <a:fillRect/>
          </a:stretch>
        </p:blipFill>
        <p:spPr>
          <a:xfrm>
            <a:off x="1499349" y="124000"/>
            <a:ext cx="6145301" cy="4279763"/>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1369913" y="5102944"/>
            <a:ext cx="6404175" cy="1206416"/>
          </a:xfrm>
        </p:spPr>
        <p:txBody>
          <a:bodyPr>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The two brain images indicate how alcohol can influence the functioning of an adolescent’s brain. Notice the pink and red coloring (which indicates effective brain functioning involving memory) in the brain of the 15-year-old nondrinker (on the left) while engaging in a memory task, and the lack of those colors in the brain of the      15-year-old under the influence of alcohol (on the right).</a:t>
            </a:r>
          </a:p>
        </p:txBody>
      </p:sp>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8" name="Text Placeholder 6">
            <a:extLst>
              <a:ext uri="{FF2B5EF4-FFF2-40B4-BE49-F238E27FC236}">
                <a16:creationId xmlns:a16="http://schemas.microsoft.com/office/drawing/2014/main" id="{A440B8E6-F844-4793-8DD8-AE0B7F5C2BBA}"/>
              </a:ext>
            </a:extLst>
          </p:cNvPr>
          <p:cNvSpPr>
            <a:spLocks noGrp="1"/>
          </p:cNvSpPr>
          <p:nvPr>
            <p:ph type="body" sz="quarter" idx="11"/>
          </p:nvPr>
        </p:nvSpPr>
        <p:spPr>
          <a:xfrm>
            <a:off x="1709928" y="6675120"/>
            <a:ext cx="6611112" cy="164592"/>
          </a:xfrm>
          <a:prstGeom prst="rect">
            <a:avLst/>
          </a:prstGeom>
        </p:spPr>
        <p:txBody>
          <a:bodyPr anchor="t">
            <a:noAutofit/>
          </a:bodyPr>
          <a:lstStyle>
            <a:lvl1pPr marL="0" indent="0" algn="r">
              <a:buNone/>
              <a:defRPr sz="80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r>
              <a:rPr lang="en-US" i="1" dirty="0"/>
              <a:t>(both): Dr. Susan F. Tapert, University of California, San Diego</a:t>
            </a:r>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136</a:t>
            </a:fld>
            <a:endParaRPr lang="en-US" dirty="0"/>
          </a:p>
        </p:txBody>
      </p:sp>
    </p:spTree>
    <p:extLst>
      <p:ext uri="{BB962C8B-B14F-4D97-AF65-F5344CB8AC3E}">
        <p14:creationId xmlns:p14="http://schemas.microsoft.com/office/powerpoint/2010/main" val="38434092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852729" y="228600"/>
            <a:ext cx="7438543" cy="1069848"/>
          </a:xfrm>
        </p:spPr>
        <p:txBody>
          <a:bodyPr/>
          <a:lstStyle/>
          <a:p>
            <a:r>
              <a:rPr lang="en-US" dirty="0"/>
              <a:t>Methods for Collecting Data: Experience Sampling</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28264" y="1417320"/>
            <a:ext cx="8087472" cy="52120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dirty="0">
                <a:solidFill>
                  <a:prstClr val="black"/>
                </a:solidFill>
              </a:rPr>
              <a:t>In the </a:t>
            </a:r>
            <a:r>
              <a:rPr lang="en-US" sz="2800" b="1" dirty="0">
                <a:solidFill>
                  <a:prstClr val="black"/>
                </a:solidFill>
              </a:rPr>
              <a:t>experience sampling method (ESM),</a:t>
            </a:r>
            <a:r>
              <a:rPr lang="en-US" sz="2800" dirty="0">
                <a:solidFill>
                  <a:prstClr val="black"/>
                </a:solidFill>
              </a:rPr>
              <a:t> participants in a study are given electronic pagers, and researchers “beep” them at random times.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When beeped, participants report on various aspects of their immediate situation, including where they are, what they are doing, whom they are with, and how they are feeling.</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sz="2400" dirty="0">
                <a:solidFill>
                  <a:prstClr val="black"/>
                </a:solidFill>
              </a:rPr>
              <a:t>Using this method, Reed Larson and Maryse Richards found that, across the thousands of times they reported their feelings, adolescents experienced emotions that were more extreme and more fleeting than those of their parents.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137</a:t>
            </a:fld>
            <a:endParaRPr lang="en-US" dirty="0"/>
          </a:p>
        </p:txBody>
      </p:sp>
    </p:spTree>
    <p:extLst>
      <p:ext uri="{BB962C8B-B14F-4D97-AF65-F5344CB8AC3E}">
        <p14:creationId xmlns:p14="http://schemas.microsoft.com/office/powerpoint/2010/main" val="24233100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263789" y="3874027"/>
            <a:ext cx="4971894" cy="2043324"/>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11                                          </a:t>
            </a:r>
            <a:r>
              <a:rPr kumimoji="0" lang="en-US" altLang="en-US" sz="2400" b="1" i="0" u="none" strike="noStrike" kern="1200" cap="none" spc="0" normalizeH="0" baseline="0" noProof="0" dirty="0">
                <a:ln>
                  <a:noFill/>
                </a:ln>
                <a:solidFill>
                  <a:schemeClr val="tx1"/>
                </a:solidFill>
                <a:effectLst/>
                <a:uLnTx/>
                <a:uFillTx/>
              </a:rPr>
              <a:t>SELF-REPORTED EXTREMES OF EMOTION BY ADOLESCENTS, MOTHERS, AND FATHERS USING    THE EXPERIENCE SAMPLING METHOD</a:t>
            </a:r>
            <a:endParaRPr lang="en-US" dirty="0">
              <a:solidFill>
                <a:schemeClr val="tx1"/>
              </a:solidFill>
            </a:endParaRPr>
          </a:p>
        </p:txBody>
      </p:sp>
      <p:pic>
        <p:nvPicPr>
          <p:cNvPr id="12" name="Picture 11" descr="A vertical triple bar graph shows data for the emotions self-reported by adolescents and their parents.">
            <a:extLst>
              <a:ext uri="{FF2B5EF4-FFF2-40B4-BE49-F238E27FC236}">
                <a16:creationId xmlns:a16="http://schemas.microsoft.com/office/drawing/2014/main" id="{720E204F-44A9-489A-B3F8-839565DEB57F}"/>
              </a:ext>
            </a:extLst>
          </p:cNvPr>
          <p:cNvPicPr>
            <a:picLocks noChangeAspect="1"/>
          </p:cNvPicPr>
          <p:nvPr/>
        </p:nvPicPr>
        <p:blipFill>
          <a:blip r:embed="rId3"/>
          <a:stretch>
            <a:fillRect/>
          </a:stretch>
        </p:blipFill>
        <p:spPr>
          <a:xfrm>
            <a:off x="5373027" y="265176"/>
            <a:ext cx="3505504" cy="5633192"/>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8" name="Text Placeholder 6" hidden="1">
            <a:extLst>
              <a:ext uri="{FF2B5EF4-FFF2-40B4-BE49-F238E27FC236}">
                <a16:creationId xmlns:a16="http://schemas.microsoft.com/office/drawing/2014/main" id="{A440B8E6-F844-4793-8DD8-AE0B7F5C2BBA}"/>
              </a:ext>
            </a:extLst>
          </p:cNvPr>
          <p:cNvSpPr>
            <a:spLocks noGrp="1"/>
          </p:cNvSpPr>
          <p:nvPr>
            <p:ph type="body" sz="quarter" idx="11"/>
          </p:nvPr>
        </p:nvSpPr>
        <p:spPr>
          <a:xfrm>
            <a:off x="1709928" y="6675120"/>
            <a:ext cx="6611112" cy="164592"/>
          </a:xfrm>
          <a:prstGeom prst="rect">
            <a:avLst/>
          </a:prstGeom>
        </p:spPr>
        <p:txBody>
          <a:bodyPr anchor="t">
            <a:noAutofit/>
          </a:bodyPr>
          <a:lstStyle>
            <a:lvl1pPr marL="0" indent="0" algn="r">
              <a:buNone/>
              <a:defRPr sz="80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138</a:t>
            </a:fld>
            <a:endParaRPr lang="en-US" dirty="0"/>
          </a:p>
        </p:txBody>
      </p:sp>
    </p:spTree>
    <p:extLst>
      <p:ext uri="{BB962C8B-B14F-4D97-AF65-F5344CB8AC3E}">
        <p14:creationId xmlns:p14="http://schemas.microsoft.com/office/powerpoint/2010/main" val="10177131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Methods for Collecting Data: Case Study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67812" y="1417320"/>
            <a:ext cx="8008376" cy="49834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 </a:t>
            </a:r>
            <a:r>
              <a:rPr kumimoji="0" lang="en-US" sz="2800" b="1" i="0" u="none" strike="noStrike" kern="1200" cap="none" spc="0" normalizeH="0" baseline="0" noProof="0" dirty="0">
                <a:ln>
                  <a:noFill/>
                </a:ln>
                <a:solidFill>
                  <a:prstClr val="black"/>
                </a:solidFill>
                <a:effectLst/>
                <a:uLnTx/>
                <a:uFillTx/>
              </a:rPr>
              <a:t>case study</a:t>
            </a:r>
            <a:r>
              <a:rPr kumimoji="0" lang="en-US" sz="2800" b="0" i="0" u="none" strike="noStrike" kern="1200" cap="none" spc="0" normalizeH="0" baseline="0" noProof="0" dirty="0">
                <a:ln>
                  <a:noFill/>
                </a:ln>
                <a:solidFill>
                  <a:prstClr val="black"/>
                </a:solidFill>
                <a:effectLst/>
                <a:uLnTx/>
                <a:uFillTx/>
              </a:rPr>
              <a:t> is an in-depth look at a single individual.</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Performed mainly by mental health professionals, when for practical or ethical reasons the unique aspects of an individual’s life cannot be duplicated and tested in others.</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Although they provide dramatic, in-depth portrayals of people’s lives, we must be cautious in generalizing from them.</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subject of a case study is unique, with a genetic makeup and personal history that no one else shares.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Case studies involve judgments of unknown reliability.</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Psychologists who conduct case studies rarely check to see whether other psychologists agree with their observations.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139</a:t>
            </a:fld>
            <a:endParaRPr lang="en-US" dirty="0"/>
          </a:p>
        </p:txBody>
      </p:sp>
    </p:spTree>
    <p:extLst>
      <p:ext uri="{BB962C8B-B14F-4D97-AF65-F5344CB8AC3E}">
        <p14:creationId xmlns:p14="http://schemas.microsoft.com/office/powerpoint/2010/main" val="6591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If you would like to further study Plato’s Republic….</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hlinkClick r:id="rId2"/>
              </a:rPr>
              <a:t>https://classics.mit.edu/Plato/republic.html</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55282789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263789" y="3874027"/>
            <a:ext cx="5473334" cy="83070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12                                          </a:t>
            </a:r>
            <a:r>
              <a:rPr kumimoji="0" lang="en-US" altLang="en-US" sz="2400" b="1" i="0" u="none" strike="noStrike" kern="1200" cap="none" spc="0" normalizeH="0" baseline="0" noProof="0" dirty="0">
                <a:ln>
                  <a:noFill/>
                </a:ln>
                <a:solidFill>
                  <a:schemeClr val="tx1"/>
                </a:solidFill>
                <a:effectLst/>
                <a:uLnTx/>
                <a:uFillTx/>
              </a:rPr>
              <a:t>PLASTICITY IN THE BRAIN’S HEMISPHERES</a:t>
            </a:r>
            <a:endParaRPr lang="en-US" dirty="0">
              <a:solidFill>
                <a:schemeClr val="tx1"/>
              </a:solidFill>
            </a:endParaRPr>
          </a:p>
        </p:txBody>
      </p:sp>
      <p:pic>
        <p:nvPicPr>
          <p:cNvPr id="5" name="Picture 4" descr="In brain scans, blue areas show brain activity, in one scan on the left side, and in the other, on the right.">
            <a:extLst>
              <a:ext uri="{FF2B5EF4-FFF2-40B4-BE49-F238E27FC236}">
                <a16:creationId xmlns:a16="http://schemas.microsoft.com/office/drawing/2014/main" id="{07D73005-72EC-406B-B7D6-DF2F298A629C}"/>
              </a:ext>
            </a:extLst>
          </p:cNvPr>
          <p:cNvPicPr>
            <a:picLocks noChangeAspect="1"/>
          </p:cNvPicPr>
          <p:nvPr/>
        </p:nvPicPr>
        <p:blipFill>
          <a:blip r:embed="rId3"/>
          <a:stretch>
            <a:fillRect/>
          </a:stretch>
        </p:blipFill>
        <p:spPr>
          <a:xfrm>
            <a:off x="2433484" y="76211"/>
            <a:ext cx="5993321" cy="4188817"/>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263790" y="4787031"/>
            <a:ext cx="6228450" cy="1522329"/>
          </a:xfrm>
        </p:spPr>
        <p:txBody>
          <a:bodyPr>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(a) Michael </a:t>
            </a:r>
            <a:r>
              <a:rPr kumimoji="0" lang="en-US" sz="1400" b="0" i="0" u="none" strike="noStrike" kern="1200" cap="none" spc="0" normalizeH="0" baseline="0" noProof="0" dirty="0" err="1">
                <a:ln>
                  <a:noFill/>
                </a:ln>
                <a:solidFill>
                  <a:prstClr val="black"/>
                </a:solidFill>
                <a:effectLst/>
                <a:uLnTx/>
                <a:uFillTx/>
              </a:rPr>
              <a:t>Rehbein</a:t>
            </a:r>
            <a:r>
              <a:rPr kumimoji="0" lang="en-US" sz="1400" b="0" i="0" u="none" strike="noStrike" kern="1200" cap="none" spc="0" normalizeH="0" baseline="0" noProof="0" dirty="0">
                <a:ln>
                  <a:noFill/>
                </a:ln>
                <a:solidFill>
                  <a:prstClr val="black"/>
                </a:solidFill>
                <a:effectLst/>
                <a:uLnTx/>
                <a:uFillTx/>
              </a:rPr>
              <a:t> at 14 years of age. To stop his uncontrollable seizures,    doctors had removed the left hemisphere of his brain.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(b) Michael’s right hemisphere (</a:t>
            </a:r>
            <a:r>
              <a:rPr kumimoji="0" lang="en-US" sz="1400" b="0" i="1" u="none" strike="noStrike" kern="1200" cap="none" spc="0" normalizeH="0" baseline="0" noProof="0" dirty="0">
                <a:ln>
                  <a:noFill/>
                </a:ln>
                <a:solidFill>
                  <a:prstClr val="black"/>
                </a:solidFill>
                <a:effectLst/>
                <a:uLnTx/>
                <a:uFillTx/>
              </a:rPr>
              <a:t>right</a:t>
            </a:r>
            <a:r>
              <a:rPr kumimoji="0" lang="en-US" sz="1400" b="0" i="0" u="none" strike="noStrike" kern="1200" cap="none" spc="0" normalizeH="0" baseline="0" noProof="0" dirty="0">
                <a:ln>
                  <a:noFill/>
                </a:ln>
                <a:solidFill>
                  <a:prstClr val="black"/>
                </a:solidFill>
                <a:effectLst/>
                <a:uLnTx/>
                <a:uFillTx/>
              </a:rPr>
              <a:t>) has reorganized to take over the language functions normally carried out by corresponding areas in the left hemisphere of an intact brain (</a:t>
            </a:r>
            <a:r>
              <a:rPr kumimoji="0" lang="en-US" sz="1400" b="0" i="1" u="none" strike="noStrike" kern="1200" cap="none" spc="0" normalizeH="0" baseline="0" noProof="0" dirty="0">
                <a:ln>
                  <a:noFill/>
                </a:ln>
                <a:solidFill>
                  <a:prstClr val="black"/>
                </a:solidFill>
                <a:effectLst/>
                <a:uLnTx/>
                <a:uFillTx/>
              </a:rPr>
              <a:t>left</a:t>
            </a:r>
            <a:r>
              <a:rPr kumimoji="0" lang="en-US" sz="1400" b="0" i="0" u="none" strike="noStrike" kern="1200" cap="none" spc="0" normalizeH="0" baseline="0" noProof="0" dirty="0">
                <a:ln>
                  <a:noFill/>
                </a:ln>
                <a:solidFill>
                  <a:prstClr val="black"/>
                </a:solidFill>
                <a:effectLst/>
                <a:uLnTx/>
                <a:uFillTx/>
              </a:rPr>
              <a:t>). However, the right hemisphere is not as efficient in processing speech as the left, and more areas of the brain are recruited to process speech.</a:t>
            </a:r>
          </a:p>
        </p:txBody>
      </p:sp>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8" name="Text Placeholder 6">
            <a:extLst>
              <a:ext uri="{FF2B5EF4-FFF2-40B4-BE49-F238E27FC236}">
                <a16:creationId xmlns:a16="http://schemas.microsoft.com/office/drawing/2014/main" id="{A440B8E6-F844-4793-8DD8-AE0B7F5C2BBA}"/>
              </a:ext>
            </a:extLst>
          </p:cNvPr>
          <p:cNvSpPr>
            <a:spLocks noGrp="1"/>
          </p:cNvSpPr>
          <p:nvPr>
            <p:ph type="body" sz="quarter" idx="11"/>
          </p:nvPr>
        </p:nvSpPr>
        <p:spPr>
          <a:xfrm>
            <a:off x="1709928" y="6675120"/>
            <a:ext cx="6611112" cy="164592"/>
          </a:xfrm>
          <a:prstGeom prst="rect">
            <a:avLst/>
          </a:prstGeom>
        </p:spPr>
        <p:txBody>
          <a:bodyPr anchor="t">
            <a:noAutofit/>
          </a:bodyPr>
          <a:lstStyle>
            <a:lvl1pPr marL="0" indent="0" algn="r">
              <a:buNone/>
              <a:defRPr sz="80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lgn="r"/>
            <a:r>
              <a:rPr lang="en-US" sz="800" i="1" dirty="0"/>
              <a:t>(both): Courtesy of The </a:t>
            </a:r>
            <a:r>
              <a:rPr lang="en-US" sz="800" i="1" dirty="0" err="1"/>
              <a:t>Rehbein</a:t>
            </a:r>
            <a:r>
              <a:rPr lang="en-US" sz="800" i="1" dirty="0"/>
              <a:t> Family</a:t>
            </a:r>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140</a:t>
            </a:fld>
            <a:endParaRPr lang="en-US" dirty="0"/>
          </a:p>
        </p:txBody>
      </p:sp>
    </p:spTree>
    <p:extLst>
      <p:ext uri="{BB962C8B-B14F-4D97-AF65-F5344CB8AC3E}">
        <p14:creationId xmlns:p14="http://schemas.microsoft.com/office/powerpoint/2010/main" val="36692033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Descriptive and Correlational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49834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All the data collection methods discussed so far can be used in </a:t>
            </a:r>
            <a:r>
              <a:rPr kumimoji="0" lang="en-US" sz="2800" b="1" i="0" u="none" strike="noStrike" kern="1200" cap="none" spc="0" normalizeH="0" baseline="0" noProof="0" dirty="0">
                <a:ln>
                  <a:noFill/>
                </a:ln>
                <a:solidFill>
                  <a:prstClr val="black"/>
                </a:solidFill>
                <a:effectLst/>
                <a:uLnTx/>
                <a:uFillTx/>
              </a:rPr>
              <a:t>descriptive research,</a:t>
            </a:r>
            <a:r>
              <a:rPr kumimoji="0" lang="en-US" sz="2800" b="0" i="0" u="none" strike="noStrike" kern="1200" cap="none" spc="0" normalizeH="0" baseline="0" noProof="0" dirty="0">
                <a:ln>
                  <a:noFill/>
                </a:ln>
                <a:solidFill>
                  <a:prstClr val="black"/>
                </a:solidFill>
                <a:effectLst/>
                <a:uLnTx/>
                <a:uFillTx/>
              </a:rPr>
              <a:t> which aims to observe and record behavior.</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By itself, descriptive research cannot prove what causes some phenomena, but it can reveal important information about people’s behavior.</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141</a:t>
            </a:fld>
            <a:endParaRPr lang="en-US" dirty="0"/>
          </a:p>
        </p:txBody>
      </p:sp>
    </p:spTree>
    <p:extLst>
      <p:ext uri="{BB962C8B-B14F-4D97-AF65-F5344CB8AC3E}">
        <p14:creationId xmlns:p14="http://schemas.microsoft.com/office/powerpoint/2010/main" val="28525718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Descriptive and Correlational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498348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Correlational research:</a:t>
            </a:r>
            <a:r>
              <a:rPr kumimoji="0" lang="en-US" sz="2800" b="0" i="0" u="none" strike="noStrike" kern="1200" cap="none" spc="0" normalizeH="0" baseline="0" noProof="0" dirty="0">
                <a:ln>
                  <a:noFill/>
                </a:ln>
                <a:solidFill>
                  <a:prstClr val="black"/>
                </a:solidFill>
                <a:effectLst/>
                <a:uLnTx/>
                <a:uFillTx/>
              </a:rPr>
              <a:t> research whose goal is to describe the strength of the relationship between two or more events or characteristics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In contrast with descriptive research, correlational research goes beyond describing phenomena to provide information that will help us to predict how people will behave.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The more strongly two events or characteristics are correlated, the more effectively we can predict one event from the other.</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142</a:t>
            </a:fld>
            <a:endParaRPr lang="en-US" dirty="0"/>
          </a:p>
        </p:txBody>
      </p:sp>
    </p:spTree>
    <p:extLst>
      <p:ext uri="{BB962C8B-B14F-4D97-AF65-F5344CB8AC3E}">
        <p14:creationId xmlns:p14="http://schemas.microsoft.com/office/powerpoint/2010/main" val="11942133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Descriptive and Correlational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19"/>
            <a:ext cx="8229600"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Correlation coefficient: a number based on a statistical analysis that is used to describe the degree of association between two variables</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The correlation coefficient ranges from −1.00 to +1.00.</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A negative number means an inverse relationship.</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A positive number means a direct relationship.</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The higher the correlation coefficient (whether positive or negative), the stronger the association between the two variables.</a:t>
            </a:r>
          </a:p>
          <a:p>
            <a:pPr marL="342900" indent="-342900" defTabSz="457200">
              <a:spcBef>
                <a:spcPts val="480"/>
              </a:spcBef>
              <a:spcAft>
                <a:spcPts val="0"/>
              </a:spcAft>
              <a:buFont typeface="Arial" panose="020B0604020202020204" pitchFamily="34" charset="0"/>
              <a:buChar char="•"/>
              <a:defRPr/>
            </a:pPr>
            <a:r>
              <a:rPr lang="en-US" dirty="0">
                <a:solidFill>
                  <a:prstClr val="black"/>
                </a:solidFill>
              </a:rPr>
              <a:t>A correlation of 0 means there is no correlation.</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Correlation does not equal causation.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143</a:t>
            </a:fld>
            <a:endParaRPr lang="en-US" dirty="0"/>
          </a:p>
        </p:txBody>
      </p:sp>
    </p:spTree>
    <p:extLst>
      <p:ext uri="{BB962C8B-B14F-4D97-AF65-F5344CB8AC3E}">
        <p14:creationId xmlns:p14="http://schemas.microsoft.com/office/powerpoint/2010/main" val="360401841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1186404" y="5127640"/>
            <a:ext cx="6771193" cy="83070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13                                          </a:t>
            </a:r>
            <a:r>
              <a:rPr lang="en-US" altLang="en-US" dirty="0">
                <a:solidFill>
                  <a:schemeClr val="tx1"/>
                </a:solidFill>
              </a:rPr>
              <a:t>                  </a:t>
            </a:r>
            <a:r>
              <a:rPr kumimoji="0" lang="en-US" altLang="en-US" sz="2400" b="1" i="0" u="none" strike="noStrike" kern="1200" cap="none" spc="0" normalizeH="0" baseline="0" noProof="0" dirty="0">
                <a:ln>
                  <a:noFill/>
                </a:ln>
                <a:solidFill>
                  <a:schemeClr val="tx1"/>
                </a:solidFill>
                <a:effectLst/>
                <a:uLnTx/>
                <a:uFillTx/>
              </a:rPr>
              <a:t>POSSIBLE EXPLANATIONS OF CORRELATIONAL DATA</a:t>
            </a:r>
            <a:endParaRPr lang="en-US" dirty="0">
              <a:solidFill>
                <a:schemeClr val="tx1"/>
              </a:solidFill>
            </a:endParaRPr>
          </a:p>
        </p:txBody>
      </p:sp>
      <p:pic>
        <p:nvPicPr>
          <p:cNvPr id="7" name="Picture 6" descr="Use of observed correlation is illustrated, using “As permissive parenting increases, adolescents’ self-control decreases.”">
            <a:extLst>
              <a:ext uri="{FF2B5EF4-FFF2-40B4-BE49-F238E27FC236}">
                <a16:creationId xmlns:a16="http://schemas.microsoft.com/office/drawing/2014/main" id="{55A430AE-285B-485C-A9CA-91F52156F835}"/>
              </a:ext>
            </a:extLst>
          </p:cNvPr>
          <p:cNvPicPr>
            <a:picLocks noChangeAspect="1"/>
          </p:cNvPicPr>
          <p:nvPr/>
        </p:nvPicPr>
        <p:blipFill>
          <a:blip r:embed="rId3"/>
          <a:stretch>
            <a:fillRect/>
          </a:stretch>
        </p:blipFill>
        <p:spPr>
          <a:xfrm>
            <a:off x="243465" y="1535888"/>
            <a:ext cx="8657070" cy="2517866"/>
          </a:xfrm>
          <a:prstGeom prst="rect">
            <a:avLst/>
          </a:prstGeom>
        </p:spPr>
      </p:pic>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rId4" action="ppaction://hlinksldjump"/>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144</a:t>
            </a:fld>
            <a:endParaRPr lang="en-US" dirty="0"/>
          </a:p>
        </p:txBody>
      </p:sp>
    </p:spTree>
    <p:extLst>
      <p:ext uri="{BB962C8B-B14F-4D97-AF65-F5344CB8AC3E}">
        <p14:creationId xmlns:p14="http://schemas.microsoft.com/office/powerpoint/2010/main" val="21709043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Experimental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19"/>
            <a:ext cx="8229600"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To study causality, researchers turn to </a:t>
            </a:r>
            <a:r>
              <a:rPr kumimoji="0" lang="en-US" sz="2800" b="1" i="0" u="none" strike="noStrike" kern="1200" cap="none" spc="0" normalizeH="0" baseline="0" noProof="0" dirty="0">
                <a:ln>
                  <a:noFill/>
                </a:ln>
                <a:solidFill>
                  <a:prstClr val="black"/>
                </a:solidFill>
                <a:effectLst/>
                <a:uLnTx/>
                <a:uFillTx/>
              </a:rPr>
              <a:t>experimental research:</a:t>
            </a:r>
            <a:r>
              <a:rPr kumimoji="0" lang="en-US" sz="2800" b="0" i="0" u="none" strike="noStrike" kern="1200" cap="none" spc="0" normalizeH="0" baseline="0" noProof="0" dirty="0">
                <a:ln>
                  <a:noFill/>
                </a:ln>
                <a:solidFill>
                  <a:prstClr val="black"/>
                </a:solidFill>
                <a:effectLst/>
                <a:uLnTx/>
                <a:uFillTx/>
              </a:rPr>
              <a:t> a carefully regulated procedure in which one or more factors believed to influence the behavior being studied are manipulated, while all other factors are held constant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Experiments demonstrate cause and effect.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Nonexperimental research methods (descriptive and correlational) cannot establish cause and effect because they do not involve manipulating factors in a controlled way.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145</a:t>
            </a:fld>
            <a:endParaRPr lang="en-US" dirty="0"/>
          </a:p>
        </p:txBody>
      </p:sp>
    </p:spTree>
    <p:extLst>
      <p:ext uri="{BB962C8B-B14F-4D97-AF65-F5344CB8AC3E}">
        <p14:creationId xmlns:p14="http://schemas.microsoft.com/office/powerpoint/2010/main" val="40118878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Experimental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0833" y="1417319"/>
            <a:ext cx="8362335"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All experiments involve at least one independent variable and one dependent variable.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rPr>
              <a:t>Independent variable:</a:t>
            </a:r>
            <a:r>
              <a:rPr kumimoji="0" lang="en-US" sz="2400" b="0" i="0" u="none" strike="noStrike" kern="1200" cap="none" spc="0" normalizeH="0" baseline="0" noProof="0" dirty="0">
                <a:ln>
                  <a:noFill/>
                </a:ln>
                <a:solidFill>
                  <a:prstClr val="black"/>
                </a:solidFill>
                <a:effectLst/>
                <a:uLnTx/>
                <a:uFillTx/>
              </a:rPr>
              <a:t> the factor that is manipulated.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rPr>
              <a:t>Dependent variable:</a:t>
            </a:r>
            <a:r>
              <a:rPr kumimoji="0" lang="en-US" sz="2400" b="0" i="0" u="none" strike="noStrike" kern="1200" cap="none" spc="0" normalizeH="0" baseline="0" noProof="0" dirty="0">
                <a:ln>
                  <a:noFill/>
                </a:ln>
                <a:solidFill>
                  <a:prstClr val="black"/>
                </a:solidFill>
                <a:effectLst/>
                <a:uLnTx/>
                <a:uFillTx/>
              </a:rPr>
              <a:t> the factor that is measured.</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Researchers manipulate the independent variable by giving different experiences to one or more experimental groups and one or more control groups.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Experimental group: a group whose experience is manipulated.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Control group: a group that is treated like the experimental group in every other way except for the manipulated factor.</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146</a:t>
            </a:fld>
            <a:endParaRPr lang="en-US" dirty="0"/>
          </a:p>
        </p:txBody>
      </p:sp>
    </p:spTree>
    <p:extLst>
      <p:ext uri="{BB962C8B-B14F-4D97-AF65-F5344CB8AC3E}">
        <p14:creationId xmlns:p14="http://schemas.microsoft.com/office/powerpoint/2010/main" val="36149063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Research: Experimental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0833" y="1417319"/>
            <a:ext cx="8362335"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An important principle in experimental research is </a:t>
            </a:r>
            <a:r>
              <a:rPr kumimoji="0" lang="en-US" sz="2800" b="0" i="1" u="none" strike="noStrike" kern="1200" cap="none" spc="0" normalizeH="0" baseline="0" noProof="0" dirty="0">
                <a:ln>
                  <a:noFill/>
                </a:ln>
                <a:solidFill>
                  <a:prstClr val="black"/>
                </a:solidFill>
                <a:effectLst/>
                <a:uLnTx/>
                <a:uFillTx/>
              </a:rPr>
              <a:t>random assignment:</a:t>
            </a:r>
            <a:r>
              <a:rPr kumimoji="0" lang="en-US" sz="2800" b="0" i="0" u="none" strike="noStrike" kern="1200" cap="none" spc="0" normalizeH="0" baseline="0" noProof="0" dirty="0">
                <a:ln>
                  <a:noFill/>
                </a:ln>
                <a:solidFill>
                  <a:prstClr val="black"/>
                </a:solidFill>
                <a:effectLst/>
                <a:uLnTx/>
                <a:uFillTx/>
              </a:rPr>
              <a:t> assigning participants to experimental and control groups by chance.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Random assignment reduces the likelihood that the results will be affected by preexisting differences between the groups.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147</a:t>
            </a:fld>
            <a:endParaRPr lang="en-US" dirty="0"/>
          </a:p>
        </p:txBody>
      </p:sp>
    </p:spTree>
    <p:extLst>
      <p:ext uri="{BB962C8B-B14F-4D97-AF65-F5344CB8AC3E}">
        <p14:creationId xmlns:p14="http://schemas.microsoft.com/office/powerpoint/2010/main" val="23487177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824227" y="4390218"/>
            <a:ext cx="3910005" cy="1096180"/>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14                  </a:t>
            </a:r>
            <a:r>
              <a:rPr kumimoji="0" lang="en-US" altLang="en-US" sz="2400" b="1" i="0" u="none" strike="noStrike" kern="1200" cap="none" spc="0" normalizeH="0" baseline="0" noProof="0" dirty="0">
                <a:ln>
                  <a:noFill/>
                </a:ln>
                <a:solidFill>
                  <a:schemeClr val="tx1"/>
                </a:solidFill>
                <a:effectLst/>
                <a:uLnTx/>
                <a:uFillTx/>
              </a:rPr>
              <a:t>RANDOM ASSIGNMENT AND EXPERIMENTAL DESIGN</a:t>
            </a:r>
            <a:endParaRPr lang="en-US" dirty="0">
              <a:solidFill>
                <a:schemeClr val="tx1"/>
              </a:solidFill>
            </a:endParaRPr>
          </a:p>
        </p:txBody>
      </p:sp>
      <p:pic>
        <p:nvPicPr>
          <p:cNvPr id="7" name="Picture 6" descr="The independent variable is the time management program. The dependent variable is the students’ grade in school.">
            <a:extLst>
              <a:ext uri="{FF2B5EF4-FFF2-40B4-BE49-F238E27FC236}">
                <a16:creationId xmlns:a16="http://schemas.microsoft.com/office/drawing/2014/main" id="{034AB565-29B6-40E1-9688-533007D175AC}"/>
              </a:ext>
            </a:extLst>
          </p:cNvPr>
          <p:cNvPicPr>
            <a:picLocks noChangeAspect="1"/>
          </p:cNvPicPr>
          <p:nvPr/>
        </p:nvPicPr>
        <p:blipFill>
          <a:blip r:embed="rId3"/>
          <a:stretch>
            <a:fillRect/>
          </a:stretch>
        </p:blipFill>
        <p:spPr>
          <a:xfrm>
            <a:off x="2793637" y="604688"/>
            <a:ext cx="5895343" cy="4115157"/>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824228" y="5604385"/>
            <a:ext cx="5488081" cy="575187"/>
          </a:xfrm>
        </p:spPr>
        <p:txBody>
          <a:bodyPr>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This figure applies the experimental research method to the problem of whether a time management program can improve adolescents’ grades.</a:t>
            </a:r>
          </a:p>
        </p:txBody>
      </p:sp>
      <p:sp>
        <p:nvSpPr>
          <p:cNvPr id="4" name="Text Placeholder 3">
            <a:extLst>
              <a:ext uri="{FF2B5EF4-FFF2-40B4-BE49-F238E27FC236}">
                <a16:creationId xmlns:a16="http://schemas.microsoft.com/office/drawing/2014/main" id="{18B35847-D4F2-420C-823E-28D3A36BCDD6}"/>
              </a:ext>
            </a:extLst>
          </p:cNvPr>
          <p:cNvSpPr>
            <a:spLocks noGrp="1"/>
          </p:cNvSpPr>
          <p:nvPr>
            <p:ph type="body" sz="quarter" idx="10"/>
          </p:nvPr>
        </p:nvSpPr>
        <p:spPr/>
        <p:txBody>
          <a:bodyPr/>
          <a:lstStyle/>
          <a:p>
            <a:r>
              <a:rPr lang="en-US" dirty="0">
                <a:hlinkClick r:id="" action="ppaction://noaction"/>
              </a:rPr>
              <a:t>Access the text alternative for slide images.</a:t>
            </a:r>
            <a:endParaRPr lang="en-US" dirty="0"/>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148</a:t>
            </a:fld>
            <a:endParaRPr lang="en-US" dirty="0"/>
          </a:p>
        </p:txBody>
      </p:sp>
    </p:spTree>
    <p:extLst>
      <p:ext uri="{BB962C8B-B14F-4D97-AF65-F5344CB8AC3E}">
        <p14:creationId xmlns:p14="http://schemas.microsoft.com/office/powerpoint/2010/main" val="9149728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Time Span of Research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0833" y="1417319"/>
            <a:ext cx="8362335"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A special concern of developmentalists is the time span of a research investigation.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Studies that focus on the relation of age to some other variable are common.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In these cases, researchers have two options: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Study different individuals of varying ages and compare them.</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Study the same individuals as they age over time.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149</a:t>
            </a:fld>
            <a:endParaRPr lang="en-US" dirty="0"/>
          </a:p>
        </p:txBody>
      </p:sp>
    </p:spTree>
    <p:extLst>
      <p:ext uri="{BB962C8B-B14F-4D97-AF65-F5344CB8AC3E}">
        <p14:creationId xmlns:p14="http://schemas.microsoft.com/office/powerpoint/2010/main" val="422074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G. Stanley Hall’s </a:t>
            </a:r>
            <a:r>
              <a:rPr kumimoji="0" lang="en-US" sz="2800" b="1" i="0" u="none" strike="noStrike" kern="1200" cap="none" spc="0" normalizeH="0" baseline="0" noProof="0" dirty="0">
                <a:ln>
                  <a:noFill/>
                </a:ln>
                <a:solidFill>
                  <a:prstClr val="black"/>
                </a:solidFill>
                <a:effectLst/>
                <a:uLnTx/>
                <a:uFillTx/>
              </a:rPr>
              <a:t>storm-and-stress view</a:t>
            </a:r>
            <a:r>
              <a:rPr kumimoji="0" lang="en-US" sz="2800" b="0" i="0" u="none" strike="noStrike" kern="1200" cap="none" spc="0" normalizeH="0" baseline="0" noProof="0" dirty="0">
                <a:ln>
                  <a:noFill/>
                </a:ln>
                <a:solidFill>
                  <a:prstClr val="black"/>
                </a:solidFill>
                <a:effectLst/>
                <a:uLnTx/>
                <a:uFillTx/>
              </a:rPr>
              <a:t> is attributed with beginning the scientific study of adolescence.</a:t>
            </a:r>
          </a:p>
          <a:p>
            <a:pPr marL="457200" marR="0" lvl="0" indent="-4572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Adolescence is a turbulent time charged with conflict and mood swings.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Margaret Mead’s </a:t>
            </a:r>
            <a:r>
              <a:rPr kumimoji="0" lang="en-US" sz="2800" b="1" i="0" u="none" strike="noStrike" kern="1200" cap="none" spc="0" normalizeH="0" baseline="0" noProof="0" dirty="0">
                <a:ln>
                  <a:noFill/>
                </a:ln>
                <a:solidFill>
                  <a:prstClr val="black"/>
                </a:solidFill>
                <a:effectLst/>
                <a:uLnTx/>
                <a:uFillTx/>
              </a:rPr>
              <a:t>sociocultural view:</a:t>
            </a:r>
            <a:r>
              <a:rPr kumimoji="0" lang="en-US" sz="2800" b="0" i="0" u="none" strike="noStrike" kern="1200" cap="none" spc="0" normalizeH="0" baseline="0" noProof="0" dirty="0">
                <a:ln>
                  <a:noFill/>
                </a:ln>
                <a:solidFill>
                  <a:prstClr val="black"/>
                </a:solidFill>
                <a:effectLst/>
                <a:uLnTx/>
                <a:uFillTx/>
              </a:rPr>
              <a:t> The basic nature of adolescence is not biological but rather sociocultural.</a:t>
            </a:r>
          </a:p>
          <a:p>
            <a:pPr marL="457200" indent="-457200" defTabSz="457200">
              <a:lnSpc>
                <a:spcPct val="110000"/>
              </a:lnSpc>
              <a:spcBef>
                <a:spcPts val="576"/>
              </a:spcBef>
              <a:spcAft>
                <a:spcPts val="0"/>
              </a:spcAft>
              <a:buFont typeface="Arial" panose="020B0604020202020204" pitchFamily="34" charset="0"/>
              <a:buChar char="•"/>
              <a:defRPr/>
            </a:pPr>
            <a:r>
              <a:rPr lang="en-US" sz="2400" dirty="0">
                <a:solidFill>
                  <a:prstClr val="black"/>
                </a:solidFill>
              </a:rPr>
              <a:t>In cultures that provide a smooth, gradual transition from childhood to adulthood, she found little storm and stress.</a:t>
            </a:r>
          </a:p>
          <a:p>
            <a:pPr marL="457200" indent="-457200" defTabSz="457200">
              <a:lnSpc>
                <a:spcPct val="110000"/>
              </a:lnSpc>
              <a:spcBef>
                <a:spcPts val="576"/>
              </a:spcBef>
              <a:spcAft>
                <a:spcPts val="0"/>
              </a:spcAft>
              <a:buFont typeface="Arial" panose="020B0604020202020204" pitchFamily="34" charset="0"/>
              <a:buChar char="•"/>
              <a:defRPr/>
            </a:pPr>
            <a:r>
              <a:rPr lang="en-US" sz="2400" dirty="0">
                <a:solidFill>
                  <a:prstClr val="black"/>
                </a:solidFill>
              </a:rPr>
              <a:t>Criticisms over biased and error-prone findings cause this to be a controversial view.</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35157556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Time Span of Research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777979" y="1435256"/>
            <a:ext cx="758804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Cross-sectional research:</a:t>
            </a:r>
            <a:r>
              <a:rPr kumimoji="0" lang="en-US" sz="2800" b="0" i="0" u="none" strike="noStrike" kern="1200" cap="none" spc="0" normalizeH="0" baseline="0" noProof="0" dirty="0">
                <a:ln>
                  <a:noFill/>
                </a:ln>
                <a:solidFill>
                  <a:prstClr val="black"/>
                </a:solidFill>
                <a:effectLst/>
                <a:uLnTx/>
                <a:uFillTx/>
              </a:rPr>
              <a:t> studying people all at one time</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Advantages: researchers do not have to wait for the individuals to grow older</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Drawbacks: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Gives no information about how individuals change or about the stability of their characteristics.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Increases and decreases of development can become obscured.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150</a:t>
            </a:fld>
            <a:endParaRPr lang="en-US" dirty="0"/>
          </a:p>
        </p:txBody>
      </p:sp>
    </p:spTree>
    <p:extLst>
      <p:ext uri="{BB962C8B-B14F-4D97-AF65-F5344CB8AC3E}">
        <p14:creationId xmlns:p14="http://schemas.microsoft.com/office/powerpoint/2010/main" val="12302897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Time Span of Research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Longitudinal research:</a:t>
            </a:r>
            <a:r>
              <a:rPr kumimoji="0" lang="en-US" sz="2800" b="0" i="0" u="none" strike="noStrike" kern="1200" cap="none" spc="0" normalizeH="0" baseline="0" noProof="0" dirty="0">
                <a:ln>
                  <a:noFill/>
                </a:ln>
                <a:solidFill>
                  <a:prstClr val="black"/>
                </a:solidFill>
                <a:effectLst/>
                <a:uLnTx/>
                <a:uFillTx/>
              </a:rPr>
              <a:t> studying the same individuals over a period of time</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Advantage: provides a wealth of information about such important issues as stability and change in development and the importance of early experiences for later development </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Drawbacks: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Such studies are expensive and time-consuming.</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longer the study lasts, the more participants drop out.</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Participants can bias the outcome of a study because those who      remain may be dissimilar to those who drop out.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151</a:t>
            </a:fld>
            <a:endParaRPr lang="en-US" dirty="0"/>
          </a:p>
        </p:txBody>
      </p:sp>
    </p:spTree>
    <p:extLst>
      <p:ext uri="{BB962C8B-B14F-4D97-AF65-F5344CB8AC3E}">
        <p14:creationId xmlns:p14="http://schemas.microsoft.com/office/powerpoint/2010/main" val="36105070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Conducting Ethical Research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Ethics in research pertain to the rights of the participant and the responsibilities of researchers to assure that these rights are safeguarded.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Proposed research at colleges and universities must pass the scrutiny of a research ethics committee.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152</a:t>
            </a:fld>
            <a:endParaRPr lang="en-US" dirty="0"/>
          </a:p>
        </p:txBody>
      </p:sp>
    </p:spTree>
    <p:extLst>
      <p:ext uri="{BB962C8B-B14F-4D97-AF65-F5344CB8AC3E}">
        <p14:creationId xmlns:p14="http://schemas.microsoft.com/office/powerpoint/2010/main" val="3660299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Conducting Ethical Research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American Psychological Association (APA) has developed ethics guidelines that instruct psychologists to protect their participants from mental and physical harm.</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Four important issues are addressed: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Informed consent.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Confidentiality.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Debriefing.</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Deception.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153</a:t>
            </a:fld>
            <a:endParaRPr lang="en-US" dirty="0"/>
          </a:p>
        </p:txBody>
      </p:sp>
    </p:spTree>
    <p:extLst>
      <p:ext uri="{BB962C8B-B14F-4D97-AF65-F5344CB8AC3E}">
        <p14:creationId xmlns:p14="http://schemas.microsoft.com/office/powerpoint/2010/main" val="35965213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Minimizing Bias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Studies of adolescent development are most useful when they are conducted without bias or prejudice toward any particular group of people.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rPr>
              <a:t>Gender bias:</a:t>
            </a:r>
            <a:r>
              <a:rPr kumimoji="0" lang="en-US" sz="2800" b="0" i="0" u="none" strike="noStrike" kern="1200" cap="none" spc="0" normalizeH="0" baseline="0" noProof="0" dirty="0">
                <a:ln>
                  <a:noFill/>
                </a:ln>
                <a:solidFill>
                  <a:prstClr val="black"/>
                </a:solidFill>
                <a:effectLst/>
                <a:uLnTx/>
                <a:uFillTx/>
              </a:rPr>
              <a:t> a preconceived notion about the abilities of females and males that prevents individuals from pursuing their own interests and achieving their potential</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Too often researchers have drawn conclusions about females’ attitudes and behaviors from research conducted with males as the only participants.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When gender differences are found, they are sometimes unduly magnified.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154</a:t>
            </a:fld>
            <a:endParaRPr lang="en-US" dirty="0"/>
          </a:p>
        </p:txBody>
      </p:sp>
    </p:spTree>
    <p:extLst>
      <p:ext uri="{BB962C8B-B14F-4D97-AF65-F5344CB8AC3E}">
        <p14:creationId xmlns:p14="http://schemas.microsoft.com/office/powerpoint/2010/main" val="13941235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Minimizing Bias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Researchers are also increasingly aware of the problems of cultural and ethnic bias.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Historically, members of ethnic minority groups have been discounted from most research in the United States and simply thought of as variations from the norm or average.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It could be concluded that adolescents’ real lives are perhaps more varied than research data have indicated in the past.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Researchers have tended to overgeneralize about ethnic groups.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rPr>
              <a:t>Ethnic gloss:</a:t>
            </a:r>
            <a:r>
              <a:rPr kumimoji="0" lang="en-US" sz="2400" b="0" i="0" u="none" strike="noStrike" kern="1200" cap="none" spc="0" normalizeH="0" baseline="0" noProof="0" dirty="0">
                <a:ln>
                  <a:noFill/>
                </a:ln>
                <a:solidFill>
                  <a:prstClr val="black"/>
                </a:solidFill>
                <a:effectLst/>
                <a:uLnTx/>
                <a:uFillTx/>
              </a:rPr>
              <a:t> using an ethnic label such as African American or Latinx in a superficial way that portrays an ethnic group as being more homogeneous than it really is.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155</a:t>
            </a:fld>
            <a:endParaRPr lang="en-US" dirty="0"/>
          </a:p>
        </p:txBody>
      </p:sp>
    </p:spTree>
    <p:extLst>
      <p:ext uri="{BB962C8B-B14F-4D97-AF65-F5344CB8AC3E}">
        <p14:creationId xmlns:p14="http://schemas.microsoft.com/office/powerpoint/2010/main" val="7987381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Minimizing Bias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69864" y="1435256"/>
            <a:ext cx="8204273" cy="510146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Future research needs to take into account the acculturation level and generational status of minority children and families in the United States.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More attention needs to be given to biculturalism, because many immigrant children and adolescents identify with two or more ethnic groups.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156</a:t>
            </a:fld>
            <a:endParaRPr lang="en-US" dirty="0"/>
          </a:p>
        </p:txBody>
      </p:sp>
    </p:spTree>
    <p:extLst>
      <p:ext uri="{BB962C8B-B14F-4D97-AF65-F5344CB8AC3E}">
        <p14:creationId xmlns:p14="http://schemas.microsoft.com/office/powerpoint/2010/main" val="6438628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lstStyle/>
          <a:p>
            <a:r>
              <a:rPr lang="en-US" dirty="0"/>
              <a:t>Questions?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198" y="1417320"/>
            <a:ext cx="8229600" cy="4983480"/>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Historical perspectives on adolescence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experiences of adolescents in the United States and around the world</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developmental processes, periods, transitions, and issues related to adolescence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The science of adolescent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157</a:t>
            </a:fld>
            <a:endParaRPr lang="en-US" dirty="0"/>
          </a:p>
        </p:txBody>
      </p:sp>
    </p:spTree>
    <p:extLst>
      <p:ext uri="{BB962C8B-B14F-4D97-AF65-F5344CB8AC3E}">
        <p14:creationId xmlns:p14="http://schemas.microsoft.com/office/powerpoint/2010/main" val="3618082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dirty="0"/>
              <a:t>End of Main Content</a:t>
            </a:r>
          </a:p>
        </p:txBody>
      </p:sp>
      <p:sp>
        <p:nvSpPr>
          <p:cNvPr id="4" name="Footer Placeholder 4">
            <a:extLst>
              <a:ext uri="{FF2B5EF4-FFF2-40B4-BE49-F238E27FC236}">
                <a16:creationId xmlns:a16="http://schemas.microsoft.com/office/drawing/2014/main" id="{E5B83E9B-4748-43EE-B4A2-FBE34B52783B}"/>
              </a:ext>
            </a:extLst>
          </p:cNvPr>
          <p:cNvSpPr txBox="1">
            <a:spLocks/>
          </p:cNvSpPr>
          <p:nvPr/>
        </p:nvSpPr>
        <p:spPr>
          <a:xfrm>
            <a:off x="0" y="6485206"/>
            <a:ext cx="9144000" cy="372793"/>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800" kern="1200">
                <a:solidFill>
                  <a:schemeClr val="bg1"/>
                </a:solidFill>
                <a:latin typeface="+mn-lt"/>
                <a:ea typeface="+mn-ea"/>
                <a:cs typeface="+mn-cs"/>
              </a:defRPr>
            </a:lvl2pPr>
            <a:lvl3pPr marL="1143000" indent="-228600" algn="ctr" defTabSz="457200" rtl="0" eaLnBrk="1" latinLnBrk="0" hangingPunct="1">
              <a:spcBef>
                <a:spcPct val="20000"/>
              </a:spcBef>
              <a:buFont typeface="Arial"/>
              <a:buChar char="•"/>
              <a:defRPr sz="800" kern="1200">
                <a:solidFill>
                  <a:schemeClr val="bg1"/>
                </a:solidFill>
                <a:latin typeface="+mn-lt"/>
                <a:ea typeface="+mn-ea"/>
                <a:cs typeface="+mn-cs"/>
              </a:defRPr>
            </a:lvl3pPr>
            <a:lvl4pPr marL="1600200" indent="-228600" algn="ctr" defTabSz="457200" rtl="0" eaLnBrk="1" latinLnBrk="0" hangingPunct="1">
              <a:spcBef>
                <a:spcPct val="20000"/>
              </a:spcBef>
              <a:buFont typeface="Arial"/>
              <a:buChar char="–"/>
              <a:defRPr sz="800" kern="1200">
                <a:solidFill>
                  <a:schemeClr val="bg1"/>
                </a:solidFill>
                <a:latin typeface="+mn-lt"/>
                <a:ea typeface="+mn-ea"/>
                <a:cs typeface="+mn-cs"/>
              </a:defRPr>
            </a:lvl4pPr>
            <a:lvl5pPr marL="2057400" indent="-228600" algn="ctr" defTabSz="457200" rtl="0" eaLnBrk="1" latinLnBrk="0" hangingPunct="1">
              <a:spcBef>
                <a:spcPct val="20000"/>
              </a:spcBef>
              <a:buFont typeface="Arial"/>
              <a:buChar char="»"/>
              <a:defRPr sz="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900" dirty="0">
                <a:solidFill>
                  <a:schemeClr val="tx1"/>
                </a:solidFill>
                <a:latin typeface="Calibri (Body)"/>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108048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G. Stanley Hall’s </a:t>
            </a:r>
            <a:r>
              <a:rPr kumimoji="0" lang="en-US" sz="2800" b="1" i="0" u="none" strike="noStrike" kern="1200" cap="none" spc="0" normalizeH="0" baseline="0" noProof="0" dirty="0">
                <a:ln>
                  <a:noFill/>
                </a:ln>
                <a:solidFill>
                  <a:prstClr val="black"/>
                </a:solidFill>
                <a:effectLst/>
                <a:uLnTx/>
                <a:uFillTx/>
              </a:rPr>
              <a:t>storm-and-stress view</a:t>
            </a:r>
            <a:r>
              <a:rPr kumimoji="0" lang="en-US" sz="2800" b="0" i="0" u="none" strike="noStrike" kern="1200" cap="none" spc="0" normalizeH="0" baseline="0" noProof="0" dirty="0">
                <a:ln>
                  <a:noFill/>
                </a:ln>
                <a:solidFill>
                  <a:prstClr val="black"/>
                </a:solidFill>
                <a:effectLst/>
                <a:uLnTx/>
                <a:uFillTx/>
              </a:rPr>
              <a:t> is attributed with beginning the scientific study of adolescence.</a:t>
            </a:r>
          </a:p>
          <a:p>
            <a:pPr marL="457200" marR="0" lvl="0" indent="-4572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Adolescence is a turbulent time charged with conflict and mood swings.</a:t>
            </a:r>
          </a:p>
          <a:p>
            <a:pPr marL="457200" marR="0" lvl="0" indent="-4572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endParaRPr lang="en-US" sz="2400" dirty="0">
              <a:solidFill>
                <a:prstClr val="black"/>
              </a:solidFill>
            </a:endParaRPr>
          </a:p>
          <a:p>
            <a:pPr marL="457200" marR="0" lvl="0" indent="-4572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rPr>
              <a:t>Development is controlled primarily by biological factors.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1018519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G. Stanley Hall’s </a:t>
            </a:r>
            <a:r>
              <a:rPr kumimoji="0" lang="en-US" sz="2800" b="1" i="0" u="none" strike="noStrike" kern="1200" cap="none" spc="0" normalizeH="0" baseline="0" noProof="0" dirty="0">
                <a:ln>
                  <a:noFill/>
                </a:ln>
                <a:solidFill>
                  <a:prstClr val="black"/>
                </a:solidFill>
                <a:effectLst/>
                <a:uLnTx/>
                <a:uFillTx/>
              </a:rPr>
              <a:t>storm-and-stress view:</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i="0" u="none" strike="noStrike" kern="1200" cap="none" spc="0" normalizeH="0" baseline="0" noProof="0" dirty="0">
                <a:ln>
                  <a:noFill/>
                </a:ln>
                <a:solidFill>
                  <a:prstClr val="black"/>
                </a:solidFill>
                <a:effectLst/>
                <a:uLnTx/>
                <a:uFillTx/>
              </a:rPr>
              <a:t>The storm and stress view of adolescence is characterized by the adolescent years, which take place between approximately the ages of 11 and 19. It is a time of upheaval and difficulty in which adolescents experience emotional and behavioral challenges such as increased conflicts with parents and other authority figures, disruptions in mood, and increased participation in risk-taking activities.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800" b="1" dirty="0">
                <a:solidFill>
                  <a:prstClr val="black"/>
                </a:solidFill>
              </a:rPr>
              <a:t>Does this sound familiar?</a:t>
            </a:r>
            <a:endParaRPr kumimoji="0" lang="en-US" sz="2800" b="1"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sz="280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1628123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rPr>
              <a:t> What Are the Components of Storm and Stress?</a:t>
            </a:r>
            <a:endParaRPr kumimoji="0" lang="en-US" sz="24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While adolescent storm and stress can consist of many emotional and behavioral issues, such as challenges with self-image, scholars consistently discuss three key components:</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sz="24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    Conflict with parents  (Have you ever experienced this?)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    Mood disruptions  (How about mood swings?)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rPr>
              <a:t>    Risk-taking behavior  (Have you ever done something that looking back, probably wasn’t the best idea?)</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406187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Margaret Mead’s </a:t>
            </a:r>
            <a:r>
              <a:rPr kumimoji="0" lang="en-US" sz="2800" b="1" i="0" u="none" strike="noStrike" kern="1200" cap="none" spc="0" normalizeH="0" baseline="0" noProof="0" dirty="0">
                <a:ln>
                  <a:noFill/>
                </a:ln>
                <a:solidFill>
                  <a:prstClr val="black"/>
                </a:solidFill>
                <a:effectLst/>
                <a:uLnTx/>
                <a:uFillTx/>
              </a:rPr>
              <a:t>sociocultural view:</a:t>
            </a:r>
            <a:r>
              <a:rPr kumimoji="0" lang="en-US" sz="2800" b="0" i="0" u="none" strike="noStrike" kern="1200" cap="none" spc="0" normalizeH="0" baseline="0" noProof="0" dirty="0">
                <a:ln>
                  <a:noFill/>
                </a:ln>
                <a:solidFill>
                  <a:prstClr val="black"/>
                </a:solidFill>
                <a:effectLst/>
                <a:uLnTx/>
                <a:uFillTx/>
              </a:rPr>
              <a:t> The basic nature of adolescence is not biological but rather sociocultural.</a:t>
            </a:r>
          </a:p>
          <a:p>
            <a:pPr marL="457200" indent="-457200" defTabSz="457200">
              <a:lnSpc>
                <a:spcPct val="110000"/>
              </a:lnSpc>
              <a:spcBef>
                <a:spcPts val="576"/>
              </a:spcBef>
              <a:spcAft>
                <a:spcPts val="0"/>
              </a:spcAft>
              <a:buFont typeface="Arial" panose="020B0604020202020204" pitchFamily="34" charset="0"/>
              <a:buChar char="•"/>
              <a:defRPr/>
            </a:pPr>
            <a:r>
              <a:rPr lang="en-US" sz="2400" dirty="0">
                <a:solidFill>
                  <a:prstClr val="black"/>
                </a:solidFill>
              </a:rPr>
              <a:t>In cultures that provide a smooth, gradual transition from childhood to adulthood, she found little storm and stress.</a:t>
            </a:r>
          </a:p>
          <a:p>
            <a:pPr marL="457200" indent="-457200" defTabSz="457200">
              <a:lnSpc>
                <a:spcPct val="110000"/>
              </a:lnSpc>
              <a:spcBef>
                <a:spcPts val="576"/>
              </a:spcBef>
              <a:spcAft>
                <a:spcPts val="0"/>
              </a:spcAft>
              <a:buFont typeface="Arial" panose="020B0604020202020204" pitchFamily="34" charset="0"/>
              <a:buChar char="•"/>
              <a:defRPr/>
            </a:pPr>
            <a:r>
              <a:rPr lang="en-US" sz="2400" dirty="0">
                <a:solidFill>
                  <a:prstClr val="black"/>
                </a:solidFill>
              </a:rPr>
              <a:t>Criticisms over biased and error-prone findings cause this to be a controversial view.</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43594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Outline </a:t>
            </a:r>
            <a:r>
              <a:rPr lang="en-US" altLang="en-US" sz="1600" dirty="0"/>
              <a:t>1</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The Historical Perspective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Early History.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20th and 21st Centuries.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Stereotyping of Adolescents.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 Positive View of Adolescence.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Today’s Adolescents in the United States and Around the World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Adolescents in the United States.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 Global Perspective.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204320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Margaret Mead’s </a:t>
            </a:r>
            <a:r>
              <a:rPr kumimoji="0" lang="en-US" sz="2800" b="1" i="0" u="none" strike="noStrike" kern="1200" cap="none" spc="0" normalizeH="0" baseline="0" noProof="0" dirty="0">
                <a:ln>
                  <a:noFill/>
                </a:ln>
                <a:solidFill>
                  <a:prstClr val="black"/>
                </a:solidFill>
                <a:effectLst/>
                <a:uLnTx/>
                <a:uFillTx/>
              </a:rPr>
              <a:t>sociocultural view:</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solidFill>
                  <a:prstClr val="black"/>
                </a:solidFill>
              </a:rPr>
              <a:t>Based on her study of 68 girls in three villages in the western part of </a:t>
            </a:r>
            <a:r>
              <a:rPr lang="en-US" sz="2400" dirty="0" err="1">
                <a:solidFill>
                  <a:prstClr val="black"/>
                </a:solidFill>
              </a:rPr>
              <a:t>Ta'u</a:t>
            </a:r>
            <a:r>
              <a:rPr lang="en-US" sz="2400" dirty="0">
                <a:solidFill>
                  <a:prstClr val="black"/>
                </a:solidFill>
              </a:rPr>
              <a:t> island, Mead reported that adolescence was not a stressful time, compared with the expectation of adolescent “storm and stress” in Western societies. She attributed this difference to cultural factors.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1810018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1</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sz="2800" b="0" i="0" u="none" strike="noStrike" kern="1200" cap="none" spc="0" normalizeH="0" baseline="0" noProof="0" dirty="0">
                <a:ln>
                  <a:noFill/>
                </a:ln>
                <a:solidFill>
                  <a:prstClr val="black"/>
                </a:solidFill>
                <a:effectLst/>
                <a:uLnTx/>
                <a:uFillTx/>
              </a:rPr>
              <a:t>Margaret Mead’s </a:t>
            </a:r>
            <a:r>
              <a:rPr kumimoji="0" lang="en-US" sz="2800" b="1" i="0" u="none" strike="noStrike" kern="1200" cap="none" spc="0" normalizeH="0" baseline="0" noProof="0" dirty="0">
                <a:ln>
                  <a:noFill/>
                </a:ln>
                <a:solidFill>
                  <a:prstClr val="black"/>
                </a:solidFill>
                <a:effectLst/>
                <a:uLnTx/>
                <a:uFillTx/>
              </a:rPr>
              <a:t>sociocultural view:</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In 1925, Mead observed, interviewed, and interacted with 68 girls between the ages of 9 and 20 living in three villages on the island of </a:t>
            </a:r>
            <a:r>
              <a:rPr lang="en-US" sz="2400" dirty="0" err="1"/>
              <a:t>Ta‘ū</a:t>
            </a:r>
            <a:r>
              <a:rPr lang="en-US" sz="2400" dirty="0"/>
              <a:t> in American Samoa. After 9 months of study, Mead concluded that unlike stressed American girls, the well-balanced and carefree nature of sexually-active Samoan girls was due to the cultural stability of their society free of conflicting values, expectations, and shameful taboos. Largely relieved of the baby-tending responsibilities that had burdened them as little girls, Samoan adolescents reveled in their freedom and deferred marriage during this "best period" in their lives.</a:t>
            </a:r>
            <a:endParaRPr kumimoji="0" lang="en-US" sz="2800" b="1"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194052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2</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The </a:t>
            </a:r>
            <a:r>
              <a:rPr kumimoji="0" lang="en-US" altLang="en-US" sz="2800" b="1" i="0" u="none" strike="noStrike" kern="1200" cap="none" spc="0" normalizeH="0" baseline="0" noProof="0" dirty="0" err="1">
                <a:ln>
                  <a:noFill/>
                </a:ln>
                <a:solidFill>
                  <a:prstClr val="black"/>
                </a:solidFill>
                <a:effectLst/>
                <a:uLnTx/>
                <a:uFillTx/>
              </a:rPr>
              <a:t>inventionist</a:t>
            </a:r>
            <a:r>
              <a:rPr kumimoji="0" lang="en-US" altLang="en-US" sz="2800" b="1" i="0" u="none" strike="noStrike" kern="1200" cap="none" spc="0" normalizeH="0" baseline="0" noProof="0" dirty="0">
                <a:ln>
                  <a:noFill/>
                </a:ln>
                <a:solidFill>
                  <a:prstClr val="black"/>
                </a:solidFill>
                <a:effectLst/>
                <a:uLnTx/>
                <a:uFillTx/>
              </a:rPr>
              <a:t> view:</a:t>
            </a:r>
            <a:r>
              <a:rPr kumimoji="0" lang="en-US" altLang="en-US" sz="2800" b="0" i="0" u="none" strike="noStrike" kern="1200" cap="none" spc="0" normalizeH="0" baseline="0" noProof="0" dirty="0">
                <a:ln>
                  <a:noFill/>
                </a:ln>
                <a:solidFill>
                  <a:prstClr val="black"/>
                </a:solidFill>
                <a:effectLst/>
                <a:uLnTx/>
                <a:uFillTx/>
              </a:rPr>
              <a:t> Adolescence is a sociohistorical creation.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Schools, work, and economics are important dimensions.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Some scholars argue that the concept of adolescence was invented mainly as a by-product of the movement to create a system of compulsory public education.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Historians now call the period between 1890 and 1920 the “age of adolescence.”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40052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3</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Further changes in the 20th century and 21st century: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Cohort: a group of people who are born at a similar point in history and share similar experiences as a result.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Cohort effects:</a:t>
            </a:r>
            <a:r>
              <a:rPr kumimoji="0" lang="en-US" altLang="en-US" sz="2400" b="0" i="0" u="none" strike="noStrike" kern="1200" cap="none" spc="0" normalizeH="0" baseline="0" noProof="0" dirty="0">
                <a:ln>
                  <a:noFill/>
                </a:ln>
                <a:solidFill>
                  <a:prstClr val="black"/>
                </a:solidFill>
                <a:effectLst/>
                <a:uLnTx/>
                <a:uFillTx/>
              </a:rPr>
              <a:t> influences attributed to a person’s year of birth, era, or generation but not to actual chronological 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By 1950, the developmental period referred to as adolescence encompassed not only physical and social identities but also a legal identity.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the 1960s to 1970s, adolescence was shaped anew by </a:t>
            </a:r>
            <a:br>
              <a:rPr kumimoji="0" lang="en-US" altLang="en-US" sz="2400" b="0" i="0" u="none" strike="noStrike" kern="1200" cap="none" spc="0" normalizeH="0" baseline="0" noProof="0" dirty="0">
                <a:ln>
                  <a:noFill/>
                </a:ln>
                <a:solidFill>
                  <a:prstClr val="black"/>
                </a:solidFill>
                <a:effectLst/>
                <a:uLnTx/>
                <a:uFillTx/>
              </a:rPr>
            </a:br>
            <a:r>
              <a:rPr kumimoji="0" lang="en-US" altLang="en-US" sz="2400" b="0" i="0" u="none" strike="noStrike" kern="1200" cap="none" spc="0" normalizeH="0" baseline="0" noProof="0" dirty="0">
                <a:ln>
                  <a:noFill/>
                </a:ln>
                <a:solidFill>
                  <a:prstClr val="black"/>
                </a:solidFill>
                <a:effectLst/>
                <a:uLnTx/>
                <a:uFillTx/>
              </a:rPr>
              <a:t>ethnic and racial conflict, antiwar protests, and the feminist movement.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275120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3</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altLang="en-US" sz="2400" b="0" i="0" strike="noStrike" kern="1200" cap="none" spc="0" normalizeH="0" baseline="0" noProof="0" dirty="0">
              <a:ln>
                <a:noFill/>
              </a:ln>
              <a:solidFill>
                <a:prstClr val="black"/>
              </a:solidFill>
              <a:effectLst/>
              <a:uLnTx/>
              <a:uFillTx/>
              <a:hlinkClick r:id="rId2"/>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hlinkClick r:id="rId2"/>
              </a:rPr>
              <a:t>Unspoken rules about adolescent behavior in the 50’s…..yes this was before my time!</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hlinkClick r:id="rId2"/>
              </a:rPr>
              <a:t>https://www.youtube.com/watch?v=Q7nOuZYh5us</a:t>
            </a:r>
            <a:endParaRPr kumimoji="0" lang="en-US" altLang="en-US" sz="2400" b="0" i="0" u="none" strike="noStrike" kern="1200" cap="none" spc="0" normalizeH="0" baseline="0" noProof="0" dirty="0">
              <a:ln>
                <a:noFill/>
              </a:ln>
              <a:solidFill>
                <a:prstClr val="black"/>
              </a:solidFill>
              <a:effectLst/>
              <a:uLnTx/>
              <a:uFillTx/>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How is this different from today’s word?</a:t>
            </a: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Were their struggles easier or harder than adolescents today?  Why or why not?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4198404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4</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4853877"/>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1" i="0" u="none" strike="noStrike" kern="1200" cap="none" spc="0" normalizeH="0" baseline="0" noProof="0" dirty="0">
                <a:ln>
                  <a:noFill/>
                </a:ln>
                <a:solidFill>
                  <a:prstClr val="black"/>
                </a:solidFill>
                <a:effectLst/>
                <a:uLnTx/>
                <a:uFillTx/>
              </a:rPr>
              <a:t>Millennials:</a:t>
            </a:r>
            <a:r>
              <a:rPr kumimoji="0" lang="en-US" altLang="en-US" sz="2800" b="0" i="0" u="none" strike="noStrike" kern="1200" cap="none" spc="0" normalizeH="0" baseline="0" noProof="0" dirty="0">
                <a:ln>
                  <a:noFill/>
                </a:ln>
                <a:solidFill>
                  <a:prstClr val="black"/>
                </a:solidFill>
                <a:effectLst/>
                <a:uLnTx/>
                <a:uFillTx/>
              </a:rPr>
              <a:t> the generation born after 1980; the first to come of age and enter emerging adulthood in the new millennium</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Because of increased ethnic diversity, many millennial adolescents and emerging adults are more tolerant and open-minded than previous generations.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Another characteristic is their dramatically increased use of media and information/communication devices—likely with both positive and negative effects.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 Pew Research Center has restricted millennials to anyone born between 1981 and 1996; anyone born in 1997 or later is referred to as </a:t>
            </a:r>
            <a:r>
              <a:rPr kumimoji="0" lang="en-US" altLang="en-US" sz="2400" b="0" i="1" u="none" strike="noStrike" kern="1200" cap="none" spc="0" normalizeH="0" baseline="0" noProof="0" dirty="0">
                <a:ln>
                  <a:noFill/>
                </a:ln>
                <a:solidFill>
                  <a:prstClr val="black"/>
                </a:solidFill>
                <a:effectLst/>
                <a:uLnTx/>
                <a:uFillTx/>
              </a:rPr>
              <a:t>Generation Z</a:t>
            </a:r>
            <a:r>
              <a:rPr kumimoji="0" lang="en-US" altLang="en-US" sz="2400" b="0" i="0" u="none" strike="noStrike" kern="1200" cap="none" spc="0" normalizeH="0" baseline="0" noProof="0" dirty="0">
                <a:ln>
                  <a:noFill/>
                </a:ln>
                <a:solidFill>
                  <a:prstClr val="black"/>
                </a:solidFill>
                <a:effectLst/>
                <a:uLnTx/>
                <a:uFillTx/>
              </a:rPr>
              <a: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116511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1" i="0" u="none" strike="noStrike" kern="1200" cap="none" spc="0" normalizeH="0" baseline="0" noProof="0" dirty="0">
                <a:ln>
                  <a:noFill/>
                </a:ln>
                <a:solidFill>
                  <a:prstClr val="black"/>
                </a:solidFill>
                <a:effectLst/>
                <a:uLnTx/>
                <a:uFillTx/>
              </a:rPr>
              <a:t>Millennials, continued</a:t>
            </a:r>
            <a:endParaRPr kumimoji="0" lang="en-US" altLang="en-US" sz="2400" b="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Far too many millennials are not transitioning to adulthood successfully.</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Issues with low academic performance, college graduation rates, alcohol abuse, teenage pregnancy, and obesity.</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Generation Z is the best educated generation yet.</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rPr>
              <a:t>They are more likely to go to college and to have a college-educated parent.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176799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Most of you would be considered to be Generation Z.  Are the problems that this generation faces different than those of earlier generations or are there other things in play that make them seem more difficult?</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What would you say to your children </a:t>
            </a:r>
            <a:r>
              <a:rPr lang="en-US" altLang="en-US" sz="2400" dirty="0">
                <a:solidFill>
                  <a:prstClr val="black"/>
                </a:solidFill>
              </a:rPr>
              <a:t>o</a:t>
            </a:r>
            <a:r>
              <a:rPr kumimoji="0" lang="en-US" altLang="en-US" sz="2400" b="0" i="0" u="none" strike="noStrike" kern="1200" cap="none" spc="0" normalizeH="0" baseline="0" noProof="0" dirty="0">
                <a:ln>
                  <a:noFill/>
                </a:ln>
                <a:solidFill>
                  <a:prstClr val="black"/>
                </a:solidFill>
                <a:effectLst/>
                <a:uLnTx/>
                <a:uFillTx/>
              </a:rPr>
              <a:t>r grandchildren about your generation when they say you had it easy.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74444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But </a:t>
            </a:r>
            <a:r>
              <a:rPr kumimoji="0" lang="en-US" altLang="en-US" sz="2400" b="0" i="0" u="none" strike="noStrike" kern="1200" cap="none" spc="0" normalizeH="0" baseline="0" noProof="0" dirty="0" err="1">
                <a:ln>
                  <a:noFill/>
                </a:ln>
                <a:solidFill>
                  <a:prstClr val="black"/>
                </a:solidFill>
                <a:effectLst/>
                <a:uLnTx/>
                <a:uFillTx/>
              </a:rPr>
              <a:t>ther</a:t>
            </a:r>
            <a:r>
              <a:rPr lang="en-US" altLang="en-US" sz="2400" dirty="0">
                <a:solidFill>
                  <a:prstClr val="black"/>
                </a:solidFill>
              </a:rPr>
              <a:t>e is a new concept called the I-Gen.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These are individuals who were born in 1995 and later…</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Grew up with cell phones, had an Instagram page before they started high school, and do not remember a time without the internet.</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 oldest members of the </a:t>
            </a:r>
            <a:r>
              <a:rPr lang="en-US" altLang="en-US" sz="2400" dirty="0">
                <a:solidFill>
                  <a:prstClr val="black"/>
                </a:solidFill>
              </a:rPr>
              <a:t>I-</a:t>
            </a:r>
            <a:r>
              <a:rPr kumimoji="0" lang="en-US" altLang="en-US" sz="2400" b="0" i="0" u="none" strike="noStrike" kern="1200" cap="none" spc="0" normalizeH="0" baseline="0" noProof="0" dirty="0">
                <a:ln>
                  <a:noFill/>
                </a:ln>
                <a:solidFill>
                  <a:prstClr val="black"/>
                </a:solidFill>
                <a:effectLst/>
                <a:uLnTx/>
                <a:uFillTx/>
              </a:rPr>
              <a:t>gen were early adolescents when the </a:t>
            </a:r>
            <a:r>
              <a:rPr lang="en-US" altLang="en-US" sz="2400" dirty="0">
                <a:solidFill>
                  <a:prstClr val="black"/>
                </a:solidFill>
              </a:rPr>
              <a:t>IP</a:t>
            </a:r>
            <a:r>
              <a:rPr kumimoji="0" lang="en-US" altLang="en-US" sz="2400" b="0" i="0" u="none" strike="noStrike" kern="1200" cap="none" spc="0" normalizeH="0" baseline="0" noProof="0" dirty="0">
                <a:ln>
                  <a:noFill/>
                </a:ln>
                <a:solidFill>
                  <a:prstClr val="black"/>
                </a:solidFill>
                <a:effectLst/>
                <a:uLnTx/>
                <a:uFillTx/>
              </a:rPr>
              <a:t>hone was introduced in 2007 and high school students when the </a:t>
            </a:r>
            <a:r>
              <a:rPr lang="en-US" altLang="en-US" sz="2400" dirty="0">
                <a:solidFill>
                  <a:prstClr val="black"/>
                </a:solidFill>
              </a:rPr>
              <a:t>IP</a:t>
            </a:r>
            <a:r>
              <a:rPr kumimoji="0" lang="en-US" altLang="en-US" sz="2400" b="0" i="0" u="none" strike="noStrike" kern="1200" cap="none" spc="0" normalizeH="0" baseline="0" noProof="0" dirty="0">
                <a:ln>
                  <a:noFill/>
                </a:ln>
                <a:solidFill>
                  <a:prstClr val="black"/>
                </a:solidFill>
                <a:effectLst/>
                <a:uLnTx/>
                <a:uFillTx/>
              </a:rPr>
              <a:t>ad entered the scene in 2010.</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How old were you in 2007?</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579425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The complete dominance of the smartphone among teens has had ripple effects across every area of </a:t>
            </a:r>
            <a:r>
              <a:rPr lang="en-US" altLang="en-US" sz="2400" dirty="0">
                <a:solidFill>
                  <a:prstClr val="black"/>
                </a:solidFill>
              </a:rPr>
              <a:t>I</a:t>
            </a:r>
            <a:r>
              <a:rPr kumimoji="0" lang="en-US" altLang="en-US" sz="2400" b="0" i="0" u="none" strike="noStrike" kern="1200" cap="none" spc="0" normalizeH="0" baseline="0" noProof="0" dirty="0">
                <a:ln>
                  <a:noFill/>
                </a:ln>
                <a:solidFill>
                  <a:prstClr val="black"/>
                </a:solidFill>
                <a:effectLst/>
                <a:uLnTx/>
                <a:uFillTx/>
              </a:rPr>
              <a:t>gen’s lives, from their social interactions to their mental health.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They are the first generation for whom Internet access has been constantly available, right there in their hands.</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1" i="0" u="none" strike="noStrike" kern="1200" cap="none" spc="0" normalizeH="0" baseline="0" noProof="0" dirty="0">
                <a:ln>
                  <a:noFill/>
                </a:ln>
                <a:solidFill>
                  <a:prstClr val="black"/>
                </a:solidFill>
                <a:effectLst/>
                <a:uLnTx/>
                <a:uFillTx/>
              </a:rPr>
              <a:t>Do you remember a time when there wasn’t internet access?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b="1" dirty="0">
                <a:solidFill>
                  <a:prstClr val="black"/>
                </a:solidFill>
              </a:rPr>
              <a:t>Probably not.  But how does it make you feel when the internet is down for a while?</a:t>
            </a:r>
            <a:endParaRPr kumimoji="0" lang="en-US" altLang="en-US" sz="2400" b="1"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673657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Outline </a:t>
            </a:r>
            <a:r>
              <a:rPr lang="en-US" altLang="en-US" sz="1600" dirty="0"/>
              <a:t>2</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The Nature of Development </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Processes and Periods.</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Developmental Transitions.</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Developmental Issues.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The Science of Adolescent Development</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Science and the Scientific Method.</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Theories of Adolescent Development.</a:t>
            </a:r>
          </a:p>
          <a:p>
            <a:pPr marL="347472" marR="0" lvl="1" indent="-347472"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Research in Adolescent Development.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3458423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Did you know the average teen checks their phone more than 80 times a day?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How many times do you check your phone?  Is it in your pocket, in your bag, or in front of you?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What would you do if I said I want all phones on the table in front of the room during class….so you could see them but not touch?</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Would you complain?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What about in a restaurant….is it rude to be on your phone during dinner?  Or standing in line at Walmart?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71379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457200" y="228600"/>
            <a:ext cx="8229600" cy="1069848"/>
          </a:xfrm>
        </p:spPr>
        <p:txBody>
          <a:bodyPr anchor="ctr">
            <a:normAutofit/>
          </a:bodyPr>
          <a:lstStyle/>
          <a:p>
            <a:r>
              <a:rPr lang="en-US" altLang="en-US" dirty="0"/>
              <a:t>The 20th and 21st Centuries </a:t>
            </a:r>
            <a:endParaRPr lang="en-US"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1"/>
            <a:ext cx="3962400" cy="4811013"/>
          </a:xfrm>
        </p:spPr>
        <p:txBody>
          <a:bodyPr>
            <a:normAutofit/>
          </a:bodyPr>
          <a:lstStyle/>
          <a:p>
            <a:pPr marL="0" marR="0" lvl="0" indent="0" defTabSz="457200" rtl="0" eaLnBrk="1" fontAlgn="auto" latinLnBrk="0" hangingPunct="1">
              <a:spcBef>
                <a:spcPts val="2400"/>
              </a:spcBef>
              <a:spcAft>
                <a:spcPts val="0"/>
              </a:spcAft>
              <a:buClrTx/>
              <a:buSzTx/>
              <a:buFont typeface="Arial"/>
              <a:buNone/>
              <a:tabLst/>
              <a:defRPr/>
            </a:pPr>
            <a:r>
              <a:rPr kumimoji="0" lang="en-US" altLang="en-US" sz="2400" i="0" u="none" strike="noStrike" kern="1200" cap="none" spc="0" normalizeH="0" baseline="0" noProof="0" dirty="0">
                <a:ln>
                  <a:noFill/>
                </a:ln>
                <a:effectLst/>
                <a:uLnTx/>
                <a:uFillTx/>
              </a:rPr>
              <a:t>But technology is not the only change shaping this generation. The “I” in </a:t>
            </a:r>
            <a:r>
              <a:rPr lang="en-US" altLang="en-US" sz="2400" dirty="0"/>
              <a:t>I-</a:t>
            </a:r>
            <a:r>
              <a:rPr kumimoji="0" lang="en-US" altLang="en-US" sz="2400" i="0" u="none" strike="noStrike" kern="1200" cap="none" spc="0" normalizeH="0" baseline="0" noProof="0" dirty="0">
                <a:ln>
                  <a:noFill/>
                </a:ln>
                <a:effectLst/>
                <a:uLnTx/>
                <a:uFillTx/>
              </a:rPr>
              <a:t>gen represents the individualism its members take for granted, a broad trend that grounds their bedrock sense of equality as well as the rejection of traditional social rules.</a:t>
            </a:r>
          </a:p>
          <a:p>
            <a:pPr marL="0" marR="0" lvl="0" indent="0" defTabSz="457200" rtl="0" eaLnBrk="1" fontAlgn="auto" latinLnBrk="0" hangingPunct="1">
              <a:spcBef>
                <a:spcPts val="2400"/>
              </a:spcBef>
              <a:spcAft>
                <a:spcPts val="0"/>
              </a:spcAft>
              <a:buClrTx/>
              <a:buSzTx/>
              <a:buFont typeface="Arial"/>
              <a:buNone/>
              <a:tabLst/>
              <a:defRPr/>
            </a:pPr>
            <a:endParaRPr kumimoji="0" lang="en-US" altLang="en-US" i="0" u="none" strike="noStrike" kern="1200" cap="none" spc="0" normalizeH="0" baseline="0" noProof="0" dirty="0">
              <a:ln>
                <a:noFill/>
              </a:ln>
              <a:effectLst/>
              <a:uLnTx/>
              <a:uFillTx/>
            </a:endParaRPr>
          </a:p>
        </p:txBody>
      </p:sp>
      <p:pic>
        <p:nvPicPr>
          <p:cNvPr id="5" name="Picture 4" descr="A group of gray and orange cartoon characters">
            <a:extLst>
              <a:ext uri="{FF2B5EF4-FFF2-40B4-BE49-F238E27FC236}">
                <a16:creationId xmlns:a16="http://schemas.microsoft.com/office/drawing/2014/main" id="{495FD3C4-9A56-B7A7-53B2-6220447EEFD6}"/>
              </a:ext>
            </a:extLst>
          </p:cNvPr>
          <p:cNvPicPr>
            <a:picLocks noChangeAspect="1"/>
          </p:cNvPicPr>
          <p:nvPr/>
        </p:nvPicPr>
        <p:blipFill rotWithShape="1">
          <a:blip r:embed="rId2">
            <a:extLst>
              <a:ext uri="{28A0092B-C50C-407E-A947-70E740481C1C}">
                <a14:useLocalDpi xmlns:a14="http://schemas.microsoft.com/office/drawing/2010/main" val="0"/>
              </a:ext>
            </a:extLst>
          </a:blip>
          <a:srcRect l="17266" r="20964" b="2"/>
          <a:stretch/>
        </p:blipFill>
        <p:spPr>
          <a:xfrm>
            <a:off x="4724400" y="1417321"/>
            <a:ext cx="3962400" cy="4811014"/>
          </a:xfrm>
          <a:prstGeom prst="rect">
            <a:avLst/>
          </a:prstGeom>
          <a:noFill/>
          <a:effectLst>
            <a:softEdge rad="317500"/>
          </a:effectLst>
        </p:spPr>
      </p:pic>
      <p:sp>
        <p:nvSpPr>
          <p:cNvPr id="13" name="Text Placeholder 5">
            <a:extLst>
              <a:ext uri="{FF2B5EF4-FFF2-40B4-BE49-F238E27FC236}">
                <a16:creationId xmlns:a16="http://schemas.microsoft.com/office/drawing/2014/main" id="{EB5DBD21-4912-123F-42A6-3AC6162D2E25}"/>
              </a:ext>
            </a:extLst>
          </p:cNvPr>
          <p:cNvSpPr>
            <a:spLocks noGrp="1"/>
          </p:cNvSpPr>
          <p:nvPr>
            <p:ph type="body" sz="quarter" idx="16"/>
          </p:nvPr>
        </p:nvSpPr>
        <p:spPr>
          <a:xfrm>
            <a:off x="1709928" y="6673850"/>
            <a:ext cx="6611112" cy="160338"/>
          </a:xfrm>
        </p:spPr>
        <p:txBody>
          <a:bodyPr/>
          <a:lstStyle/>
          <a:p>
            <a:endParaRPr lang="en-US"/>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a:xfrm>
            <a:off x="8626412" y="6673531"/>
            <a:ext cx="355840" cy="161396"/>
          </a:xfrm>
        </p:spPr>
        <p:txBody>
          <a:bodyPr anchor="ctr">
            <a:normAutofit/>
          </a:bodyPr>
          <a:lstStyle/>
          <a:p>
            <a:pPr>
              <a:lnSpc>
                <a:spcPct val="90000"/>
              </a:lnSpc>
              <a:spcAft>
                <a:spcPts val="600"/>
              </a:spcAft>
            </a:pPr>
            <a:fld id="{68151E55-6873-49E2-B8D5-2F265E6F1973}" type="slidenum">
              <a:rPr lang="en-US" sz="500" smtClean="0"/>
              <a:pPr>
                <a:lnSpc>
                  <a:spcPct val="90000"/>
                </a:lnSpc>
                <a:spcAft>
                  <a:spcPts val="600"/>
                </a:spcAft>
              </a:pPr>
              <a:t>31</a:t>
            </a:fld>
            <a:endParaRPr lang="en-US" sz="500"/>
          </a:p>
        </p:txBody>
      </p:sp>
    </p:spTree>
    <p:extLst>
      <p:ext uri="{BB962C8B-B14F-4D97-AF65-F5344CB8AC3E}">
        <p14:creationId xmlns:p14="http://schemas.microsoft.com/office/powerpoint/2010/main" val="2137223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This generation socializes in completely new ways, reject once sacred social taboos, and want different things from their lives and careers.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They are obsessed with safety and fearful of their economic futures,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T</a:t>
            </a:r>
            <a:r>
              <a:rPr kumimoji="0" lang="en-US" altLang="en-US" sz="2400" i="0" u="none" strike="noStrike" kern="1200" cap="none" spc="0" normalizeH="0" baseline="0" noProof="0" dirty="0">
                <a:ln>
                  <a:noFill/>
                </a:ln>
                <a:solidFill>
                  <a:prstClr val="black"/>
                </a:solidFill>
                <a:effectLst/>
                <a:uLnTx/>
                <a:uFillTx/>
              </a:rPr>
              <a:t>hey have no patience for any quality based on gender, race, or sexual orientation</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T</a:t>
            </a:r>
            <a:r>
              <a:rPr kumimoji="0" lang="en-US" altLang="en-US" sz="2400" i="0" u="none" strike="noStrike" kern="1200" cap="none" spc="0" normalizeH="0" baseline="0" noProof="0" dirty="0">
                <a:ln>
                  <a:noFill/>
                </a:ln>
                <a:solidFill>
                  <a:prstClr val="black"/>
                </a:solidFill>
                <a:effectLst/>
                <a:uLnTx/>
                <a:uFillTx/>
              </a:rPr>
              <a:t>hey are at the forefront of the worst mental health crisis in decades, with rates of teen depression and suicide skyrocketing since 2011.</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2250065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i="0" u="none" strike="noStrike" kern="1200" cap="none" spc="0" normalizeH="0" baseline="0" noProof="0" dirty="0">
                <a:ln>
                  <a:noFill/>
                </a:ln>
                <a:solidFill>
                  <a:prstClr val="black"/>
                </a:solidFill>
                <a:effectLst/>
                <a:uLnTx/>
                <a:uFillTx/>
              </a:rPr>
              <a:t>From four nationally representative surveys of more than 11 million American there are ten important trends that are shaping this generation.</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In no hurry – the extension of childhood into adolescence</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Internet – how much time they are actually spending on their phones, and what that has replaced</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In-person no more – the decline of in-person interactions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Insecure – the sharp rise in mental health issues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2280520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Irreligious – the decline in religion</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Insulated but not intrinsic – the interest in safety and thee decline in civil involvement</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Income insecurity – new attitudes toward work</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Indefinite – new attitudes toward sex, relationships, and children</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Inclusive – acceptance equality, and free speech debates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Independent – their political views</a:t>
            </a:r>
            <a:endParaRPr kumimoji="0" lang="en-US" altLang="en-US" sz="240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1154773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Let’s see where you stand…</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Take this 15-item quiz to find out how “I-Gen” you are:  Answer each question with a yes or no….number your paper from 1-15.</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1.  In the past 24 hours, did you spend at least half an hour total texting or checking your cell phone?</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2.  Do you have a snapchat or other similar accounts?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3.  Do you consider yourself a religious person?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258769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4.  Did you get your driver’s license by the time you turned 17?</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5.  Do you think same-sex marriage should be legal?</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6.  Did you ever drink alcohol )mor than a few sips) by the time you turned 16?</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7.  Did you fight with your parents a lot when you were a teen?</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8.  Were more than one-</a:t>
            </a:r>
            <a:r>
              <a:rPr kumimoji="0" lang="en-US" altLang="en-US" sz="2400" i="0" u="none" strike="noStrike" kern="1200" cap="none" spc="0" normalizeH="0" baseline="0" noProof="0" dirty="0" err="1">
                <a:ln>
                  <a:noFill/>
                </a:ln>
                <a:solidFill>
                  <a:prstClr val="black"/>
                </a:solidFill>
                <a:effectLst/>
                <a:uLnTx/>
                <a:uFillTx/>
              </a:rPr>
              <a:t>thir</a:t>
            </a:r>
            <a:r>
              <a:rPr lang="en-US" altLang="en-US" sz="2400" dirty="0">
                <a:solidFill>
                  <a:prstClr val="black"/>
                </a:solidFill>
              </a:rPr>
              <a:t>d of the other students at your high school a different race than you?</a:t>
            </a:r>
            <a:endParaRPr kumimoji="0" lang="en-US" altLang="en-US" sz="240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4204725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9.  When you were in high school, did you spend nearly every weekend night out with your friends?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10.  Did you have a job during the school year when you were in high school?</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11.  Do you agree that safe spaces and trigger warnings are good ideas and that efforts should be made to reduce microaggressions?</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12.  Are you a political independent?</a:t>
            </a:r>
            <a:endParaRPr kumimoji="0" lang="en-US" altLang="en-US" sz="240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37</a:t>
            </a:fld>
            <a:endParaRPr lang="en-US" dirty="0"/>
          </a:p>
        </p:txBody>
      </p:sp>
    </p:spTree>
    <p:extLst>
      <p:ext uri="{BB962C8B-B14F-4D97-AF65-F5344CB8AC3E}">
        <p14:creationId xmlns:p14="http://schemas.microsoft.com/office/powerpoint/2010/main" val="729935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13.  Do you support the legalization of marijuana?</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14.  Is having sex without much emotion involved desirable?</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15.  When you were in high school, did you feel left out and lonely fairly often?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2898027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altLang="en-US" dirty="0"/>
              <a:t>The 20th and 21st Centuries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8" y="1417320"/>
            <a:ext cx="7978514" cy="4853877"/>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400" i="0" u="none" strike="noStrike" kern="1200" cap="none" spc="0" normalizeH="0" baseline="0" noProof="0" dirty="0">
                <a:ln>
                  <a:noFill/>
                </a:ln>
                <a:solidFill>
                  <a:prstClr val="black"/>
                </a:solidFill>
                <a:effectLst/>
                <a:uLnTx/>
                <a:uFillTx/>
              </a:rPr>
              <a:t>Scoring…</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Give yourself 1 point for answering “yes” to questions 1, 2, 5, 8, 11, 12, 13, 14, and 15.</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altLang="en-US" sz="2400" i="0" u="none" strike="noStrike" kern="1200" cap="none" spc="0" normalizeH="0" baseline="0" noProof="0" dirty="0">
                <a:ln>
                  <a:noFill/>
                </a:ln>
                <a:solidFill>
                  <a:prstClr val="black"/>
                </a:solidFill>
                <a:effectLst/>
                <a:uLnTx/>
                <a:uFillTx/>
              </a:rPr>
              <a:t>Give yourself 1 point for answering “no” to questions 3, 4, 6, 7, 9, and 10.</a:t>
            </a:r>
          </a:p>
          <a:p>
            <a:pPr marL="342900" marR="0" lvl="0" indent="-342900" algn="l" defTabSz="4572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lang="en-US" altLang="en-US" sz="2400" dirty="0">
                <a:solidFill>
                  <a:prstClr val="black"/>
                </a:solidFill>
              </a:rPr>
              <a:t>The higher your score, the more “I-Gen” you are in your behaviors, attitudes and beliefs.</a:t>
            </a:r>
          </a:p>
          <a:p>
            <a:pPr marR="0" lvl="0" algn="l" defTabSz="457200" rtl="0" eaLnBrk="1" fontAlgn="auto" latinLnBrk="0" hangingPunct="1">
              <a:lnSpc>
                <a:spcPct val="100000"/>
              </a:lnSpc>
              <a:spcBef>
                <a:spcPts val="2400"/>
              </a:spcBef>
              <a:spcAft>
                <a:spcPts val="0"/>
              </a:spcAft>
              <a:buClrTx/>
              <a:buSzTx/>
              <a:tabLst/>
              <a:defRPr/>
            </a:pPr>
            <a:r>
              <a:rPr kumimoji="0" lang="en-US" altLang="en-US" sz="2400" i="0" u="none" strike="noStrike" kern="1200" cap="none" spc="0" normalizeH="0" baseline="0" noProof="0" dirty="0">
                <a:ln>
                  <a:noFill/>
                </a:ln>
                <a:solidFill>
                  <a:prstClr val="black"/>
                </a:solidFill>
                <a:effectLst/>
                <a:uLnTx/>
                <a:uFillTx/>
              </a:rPr>
              <a:t>Does your score surprise you?</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65167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What have the portraits of adolescence been like at different points in history?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early Greece, Plato and Aristotle commented on the nature of youth.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the Middle Ages, children and adolescents were viewed as miniature adults, subject to harsh discipline.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the 18th century, Jean-Jacques Rousseau restored the belief that being a child or an adolescent is not the same as being an adult and that development has distinct phases.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Not until the beginning of the 20th century did the scientific exploration of adolescence begin.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2324910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Stereotyping of Adolescents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82743"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What are some stereotypes about adolescents that you have encountered?  How does it make you feel to be put into that category.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Ex.</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All adolescents are messy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You are an adolescent; therefore, you must be messy.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You can substitute any adjective, such as lazy, rebellious, etc.</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407541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Stereotyping of Adolescents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82743" y="1417320"/>
            <a:ext cx="7978514"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1" i="0" u="none" strike="noStrike" kern="1200" cap="none" spc="0" normalizeH="0" baseline="0" noProof="0" dirty="0">
                <a:ln>
                  <a:noFill/>
                </a:ln>
                <a:solidFill>
                  <a:prstClr val="black"/>
                </a:solidFill>
                <a:effectLst/>
                <a:uLnTx/>
                <a:uFillTx/>
              </a:rPr>
              <a:t>Stereotype:</a:t>
            </a:r>
            <a:r>
              <a:rPr kumimoji="0" lang="en-US" altLang="en-US" sz="2800" b="0" i="0" u="none" strike="noStrike" kern="1200" cap="none" spc="0" normalizeH="0" baseline="0" noProof="0" dirty="0">
                <a:ln>
                  <a:noFill/>
                </a:ln>
                <a:solidFill>
                  <a:prstClr val="black"/>
                </a:solidFill>
                <a:effectLst/>
                <a:uLnTx/>
                <a:uFillTx/>
              </a:rPr>
              <a:t> a generalization that reflects our impressions and beliefs about a broad category of people</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Stereotypes of adolescents are plentiful.</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They are all lazy.</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All they think about sex.</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They are so self-centered.</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en-US" sz="2400" b="1" i="0" u="none" strike="noStrike" kern="1200" cap="none" spc="0" normalizeH="0" baseline="0" noProof="0" dirty="0">
                <a:ln>
                  <a:noFill/>
                </a:ln>
                <a:solidFill>
                  <a:prstClr val="black"/>
                </a:solidFill>
                <a:effectLst/>
                <a:uLnTx/>
                <a:uFillTx/>
              </a:rPr>
              <a:t>Adolescent generalization gap:</a:t>
            </a:r>
            <a:r>
              <a:rPr kumimoji="0" lang="en-US" altLang="en-US" sz="2400" b="0" i="0" u="none" strike="noStrike" kern="1200" cap="none" spc="0" normalizeH="0" baseline="0" noProof="0" dirty="0">
                <a:ln>
                  <a:noFill/>
                </a:ln>
                <a:solidFill>
                  <a:prstClr val="black"/>
                </a:solidFill>
                <a:effectLst/>
                <a:uLnTx/>
                <a:uFillTx/>
              </a:rPr>
              <a:t> coined by Joseph Adelson, refers to generalizations that are based on information about a limited, often highly visible group of adolescents.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1163048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 Positive View of Adolescence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485387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The negative stereotyping of adolescents is overdrawn.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For much of the last century in Western cultures, adolescence was perceived as a problematic period of the human life span in line with Hall’s storm-and-stress portrayal.</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Research indicates a large majority of adolescents </a:t>
            </a:r>
            <a:r>
              <a:rPr kumimoji="0" lang="en-US" altLang="en-US" sz="2400" b="1" i="0" u="none" strike="noStrike" kern="1200" cap="none" spc="0" normalizeH="0" baseline="0" noProof="0" dirty="0">
                <a:ln>
                  <a:noFill/>
                </a:ln>
                <a:solidFill>
                  <a:prstClr val="black"/>
                </a:solidFill>
                <a:effectLst/>
                <a:uLnTx/>
                <a:uFillTx/>
              </a:rPr>
              <a:t>are not </a:t>
            </a:r>
            <a:r>
              <a:rPr kumimoji="0" lang="en-US" altLang="en-US" sz="2400" b="0" i="0" u="none" strike="noStrike" kern="1200" cap="none" spc="0" normalizeH="0" baseline="0" noProof="0" dirty="0">
                <a:ln>
                  <a:noFill/>
                </a:ln>
                <a:solidFill>
                  <a:prstClr val="black"/>
                </a:solidFill>
                <a:effectLst/>
                <a:uLnTx/>
                <a:uFillTx/>
              </a:rPr>
              <a:t>nearly as disturbed and troubled as popular stereotypes suggests.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42</a:t>
            </a:fld>
            <a:endParaRPr lang="en-US" dirty="0"/>
          </a:p>
        </p:txBody>
      </p:sp>
    </p:spTree>
    <p:extLst>
      <p:ext uri="{BB962C8B-B14F-4D97-AF65-F5344CB8AC3E}">
        <p14:creationId xmlns:p14="http://schemas.microsoft.com/office/powerpoint/2010/main" val="124284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 Positive View of Adolescence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2" cy="4853877"/>
          </a:xfrm>
        </p:spPr>
        <p:txBody>
          <a:bodyPr>
            <a:normAutofit/>
          </a:bodyPr>
          <a:lstStyle/>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Adults’ perceptions of adolescents emerge from a combination of personal experiences and media portrayals, neither of which produces an objective picture of how typical adolescents develop.</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matters of taste and manners, the youth of every generation have seemed radical, unnerving, and different from adults.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Acting out and boundary testing are time-honored ways in which adolescents move toward accepting, rather than rejecting, parental values.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43</a:t>
            </a:fld>
            <a:endParaRPr lang="en-US" dirty="0"/>
          </a:p>
        </p:txBody>
      </p:sp>
    </p:spTree>
    <p:extLst>
      <p:ext uri="{BB962C8B-B14F-4D97-AF65-F5344CB8AC3E}">
        <p14:creationId xmlns:p14="http://schemas.microsoft.com/office/powerpoint/2010/main" val="1091833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 Positive View of Adolescence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0956" y="1417320"/>
            <a:ext cx="7922088" cy="5212080"/>
          </a:xfrm>
        </p:spPr>
        <p:txBody>
          <a:bodyPr>
            <a:normAutofit lnSpcReduction="10000"/>
          </a:bodyPr>
          <a:lstStyle/>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Reflecting the positive psychology approach, positive youth development (PYD) emphasizes positive qualities and developmental trajectories.</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The “Five Cs” of PYD: </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rPr>
              <a:t>Competence.</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rPr>
              <a:t>Confidence.</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rPr>
              <a:t>Connection.</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rPr>
              <a:t>Character.</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rPr>
              <a:t>Caring/compassion.</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To develop these, youth need access to positive social contexts and competent adults.</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PYD characteristics can reduce the likelihood of developing mental health problems from traumatic situations such as the COVID-19 pandemic.</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44</a:t>
            </a:fld>
            <a:endParaRPr lang="en-US" dirty="0"/>
          </a:p>
        </p:txBody>
      </p:sp>
    </p:spTree>
    <p:extLst>
      <p:ext uri="{BB962C8B-B14F-4D97-AF65-F5344CB8AC3E}">
        <p14:creationId xmlns:p14="http://schemas.microsoft.com/office/powerpoint/2010/main" val="3856121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 Positive View of Adolescence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0956" y="1417320"/>
            <a:ext cx="7922088" cy="5212080"/>
          </a:xfrm>
        </p:spPr>
        <p:txBody>
          <a:bodyPr>
            <a:normAutofit/>
          </a:bodyPr>
          <a:lstStyle/>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Do you think that this point of view will result in better well-adjusted adults or…</a:t>
            </a:r>
          </a:p>
          <a:p>
            <a:pPr marR="0" lvl="0" algn="l" defTabSz="457200" rtl="0" eaLnBrk="1" fontAlgn="auto" latinLnBrk="0" hangingPunct="1">
              <a:lnSpc>
                <a:spcPct val="100000"/>
              </a:lnSpc>
              <a:spcBef>
                <a:spcPts val="576"/>
              </a:spcBef>
              <a:spcAft>
                <a:spcPts val="0"/>
              </a:spcAft>
              <a:buClrTx/>
              <a:buSzTx/>
              <a:tabLst/>
              <a:defRPr/>
            </a:pPr>
            <a:endParaRPr lang="en-US" altLang="en-US" sz="2400" dirty="0">
              <a:solidFill>
                <a:prstClr val="black"/>
              </a:solidFill>
            </a:endParaRP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Adults who expect other people to accept them without any social boundaries?</a:t>
            </a:r>
          </a:p>
          <a:p>
            <a:pPr marR="0" lvl="0" algn="l" defTabSz="457200" rtl="0" eaLnBrk="1" fontAlgn="auto" latinLnBrk="0" hangingPunct="1">
              <a:lnSpc>
                <a:spcPct val="100000"/>
              </a:lnSpc>
              <a:spcBef>
                <a:spcPts val="576"/>
              </a:spcBef>
              <a:spcAft>
                <a:spcPts val="0"/>
              </a:spcAft>
              <a:buClrTx/>
              <a:buSzTx/>
              <a:tabLst/>
              <a:defRPr/>
            </a:pPr>
            <a:endParaRPr lang="en-US" altLang="en-US" sz="2400" dirty="0">
              <a:solidFill>
                <a:prstClr val="black"/>
              </a:solidFill>
            </a:endParaRP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Adults who expect the people in their life to just let them do what they want without consequences?  Like not getting a job and living off their parents.</a:t>
            </a:r>
          </a:p>
          <a:p>
            <a:pPr marR="0" lvl="0" algn="l" defTabSz="457200" rtl="0" eaLnBrk="1" fontAlgn="auto" latinLnBrk="0" hangingPunct="1">
              <a:lnSpc>
                <a:spcPct val="100000"/>
              </a:lnSpc>
              <a:spcBef>
                <a:spcPts val="576"/>
              </a:spcBef>
              <a:spcAft>
                <a:spcPts val="0"/>
              </a:spcAft>
              <a:buClrTx/>
              <a:buSzTx/>
              <a:tabLst/>
              <a:defRPr/>
            </a:pPr>
            <a:endParaRPr lang="en-US" altLang="en-US" sz="2400" dirty="0">
              <a:solidFill>
                <a:prstClr val="black"/>
              </a:solidFill>
            </a:endParaRP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Adults who are depressed and dejected because “society does not follow “their ideas”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45</a:t>
            </a:fld>
            <a:endParaRPr lang="en-US" dirty="0"/>
          </a:p>
        </p:txBody>
      </p:sp>
    </p:spTree>
    <p:extLst>
      <p:ext uri="{BB962C8B-B14F-4D97-AF65-F5344CB8AC3E}">
        <p14:creationId xmlns:p14="http://schemas.microsoft.com/office/powerpoint/2010/main" val="1022463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 Positive View of Adolescence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10956" y="1417320"/>
            <a:ext cx="7922088" cy="5212080"/>
          </a:xfrm>
        </p:spPr>
        <p:txBody>
          <a:bodyPr>
            <a:normAutofit/>
          </a:bodyPr>
          <a:lstStyle/>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How do adolescents move from those four “c</a:t>
            </a:r>
            <a:r>
              <a:rPr lang="en-US" altLang="en-US" sz="2400" dirty="0">
                <a:solidFill>
                  <a:prstClr val="black"/>
                </a:solidFill>
              </a:rPr>
              <a:t>’s”  to becoming a part of society that does not coddle but has expectations of its members?</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46</a:t>
            </a:fld>
            <a:endParaRPr lang="en-US" dirty="0"/>
          </a:p>
        </p:txBody>
      </p:sp>
    </p:spTree>
    <p:extLst>
      <p:ext uri="{BB962C8B-B14F-4D97-AF65-F5344CB8AC3E}">
        <p14:creationId xmlns:p14="http://schemas.microsoft.com/office/powerpoint/2010/main" val="4255071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Growing up has never been easy.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 developmental tasks today’s adolescents face are no different from those of adolescents 50 years ago.</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For a large majority of youth, adolescence is not a time of rebellion, crisis, pathology, and deviance.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Rather it is a time of evaluation, decision making, commitment, and finding a place in the world.</a:t>
            </a: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Most adolescents successfully negotiate the lengthy path to adult maturity, but a substantial minority do not.  </a:t>
            </a:r>
            <a:r>
              <a:rPr kumimoji="0" lang="en-US" altLang="en-US" sz="2800" b="0" i="0" u="sng" strike="noStrike" kern="1200" cap="none" spc="0" normalizeH="0" baseline="0" noProof="0" dirty="0">
                <a:ln>
                  <a:noFill/>
                </a:ln>
                <a:solidFill>
                  <a:prstClr val="black"/>
                </a:solidFill>
                <a:effectLst/>
                <a:uLnTx/>
                <a:uFillTx/>
              </a:rPr>
              <a:t>Why are these youth different from their peers?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47</a:t>
            </a:fld>
            <a:endParaRPr lang="en-US" dirty="0"/>
          </a:p>
        </p:txBody>
      </p:sp>
    </p:spTree>
    <p:extLst>
      <p:ext uri="{BB962C8B-B14F-4D97-AF65-F5344CB8AC3E}">
        <p14:creationId xmlns:p14="http://schemas.microsoft.com/office/powerpoint/2010/main" val="3735711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Social contexts influence adolescent development</a:t>
            </a:r>
          </a:p>
          <a:p>
            <a:pPr marR="0" lvl="0" algn="l" defTabSz="457200" rtl="0" eaLnBrk="1" fontAlgn="auto" latinLnBrk="0" hangingPunct="1">
              <a:lnSpc>
                <a:spcPct val="100000"/>
              </a:lnSpc>
              <a:spcBef>
                <a:spcPts val="576"/>
              </a:spcBef>
              <a:spcAft>
                <a:spcPts val="0"/>
              </a:spcAft>
              <a:buClrTx/>
              <a:buSzTx/>
              <a:tabLst/>
              <a:defRPr/>
            </a:pPr>
            <a:r>
              <a:rPr kumimoji="0" lang="en-US" altLang="en-US" sz="2400" b="1" i="0" u="none" strike="noStrike" kern="1200" cap="none" spc="0" normalizeH="0" baseline="0" noProof="0" dirty="0">
                <a:ln>
                  <a:noFill/>
                </a:ln>
                <a:solidFill>
                  <a:prstClr val="black"/>
                </a:solidFill>
                <a:effectLst/>
                <a:uLnTx/>
                <a:uFillTx/>
              </a:rPr>
              <a:t>Contexts:</a:t>
            </a:r>
            <a:r>
              <a:rPr kumimoji="0" lang="en-US" altLang="en-US" sz="2400" b="0" i="0" u="none" strike="noStrike" kern="1200" cap="none" spc="0" normalizeH="0" baseline="0" noProof="0" dirty="0">
                <a:ln>
                  <a:noFill/>
                </a:ln>
                <a:solidFill>
                  <a:prstClr val="black"/>
                </a:solidFill>
                <a:effectLst/>
                <a:uLnTx/>
                <a:uFillTx/>
              </a:rPr>
              <a:t> settings—influenced by historical, economic, social, and cultural factors—in which development occurs.</a:t>
            </a:r>
          </a:p>
          <a:p>
            <a:pPr marL="347472" marR="0" lvl="0" indent="-347472"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Family, peers, school, religion, neighborhood, community, region, and nation, each with its cultural legacies.</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The sociocultural context for U.S. adolescents is changing with the dramatic increase in immigration.</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More research is needed to include the ethnically diverse population and its effects in adolescence.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48</a:t>
            </a:fld>
            <a:endParaRPr lang="en-US" dirty="0"/>
          </a:p>
        </p:txBody>
      </p:sp>
    </p:spTree>
    <p:extLst>
      <p:ext uri="{BB962C8B-B14F-4D97-AF65-F5344CB8AC3E}">
        <p14:creationId xmlns:p14="http://schemas.microsoft.com/office/powerpoint/2010/main" val="1045238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D3852F-0D01-359A-83D2-3600FFBA1ACE}"/>
              </a:ext>
            </a:extLst>
          </p:cNvPr>
          <p:cNvSpPr>
            <a:spLocks noGrp="1"/>
          </p:cNvSpPr>
          <p:nvPr>
            <p:ph type="title"/>
          </p:nvPr>
        </p:nvSpPr>
        <p:spPr>
          <a:xfrm>
            <a:off x="457200" y="228600"/>
            <a:ext cx="8229600" cy="1069848"/>
          </a:xfrm>
        </p:spPr>
        <p:txBody>
          <a:bodyPr anchor="ctr">
            <a:normAutofit/>
          </a:bodyPr>
          <a:lstStyle/>
          <a:p>
            <a:r>
              <a:rPr lang="en-US" dirty="0"/>
              <a:t>Part 2</a:t>
            </a:r>
          </a:p>
        </p:txBody>
      </p:sp>
      <p:pic>
        <p:nvPicPr>
          <p:cNvPr id="13" name="Picture 12" descr="A collage of people in circles&#10;&#10;Description automatically generated">
            <a:extLst>
              <a:ext uri="{FF2B5EF4-FFF2-40B4-BE49-F238E27FC236}">
                <a16:creationId xmlns:a16="http://schemas.microsoft.com/office/drawing/2014/main" id="{9EB69361-60F5-F162-8712-6F515635B8F2}"/>
              </a:ext>
            </a:extLst>
          </p:cNvPr>
          <p:cNvPicPr>
            <a:picLocks noChangeAspect="1"/>
          </p:cNvPicPr>
          <p:nvPr/>
        </p:nvPicPr>
        <p:blipFill rotWithShape="1">
          <a:blip r:embed="rId2">
            <a:extLst>
              <a:ext uri="{28A0092B-C50C-407E-A947-70E740481C1C}">
                <a14:useLocalDpi xmlns:a14="http://schemas.microsoft.com/office/drawing/2010/main" val="0"/>
              </a:ext>
            </a:extLst>
          </a:blip>
          <a:srcRect r="16807" b="2"/>
          <a:stretch/>
        </p:blipFill>
        <p:spPr>
          <a:xfrm>
            <a:off x="457200" y="1417320"/>
            <a:ext cx="5791200" cy="4785733"/>
          </a:xfrm>
          <a:prstGeom prst="rect">
            <a:avLst/>
          </a:prstGeom>
          <a:noFill/>
        </p:spPr>
      </p:pic>
      <p:sp>
        <p:nvSpPr>
          <p:cNvPr id="9" name="Content Placeholder 8">
            <a:extLst>
              <a:ext uri="{FF2B5EF4-FFF2-40B4-BE49-F238E27FC236}">
                <a16:creationId xmlns:a16="http://schemas.microsoft.com/office/drawing/2014/main" id="{3B49E363-1B4A-434D-F2F1-6E267276E95C}"/>
              </a:ext>
            </a:extLst>
          </p:cNvPr>
          <p:cNvSpPr>
            <a:spLocks noGrp="1"/>
          </p:cNvSpPr>
          <p:nvPr>
            <p:ph sz="quarter" idx="14"/>
          </p:nvPr>
        </p:nvSpPr>
        <p:spPr>
          <a:xfrm>
            <a:off x="6248400" y="1417320"/>
            <a:ext cx="2438401" cy="4785733"/>
          </a:xfrm>
        </p:spPr>
        <p:txBody>
          <a:bodyPr>
            <a:normAutofit/>
          </a:bodyPr>
          <a:lstStyle/>
          <a:p>
            <a:r>
              <a:rPr lang="en-US" sz="3600" dirty="0"/>
              <a:t>Today’s Adolescents in the United States and Around the World</a:t>
            </a:r>
          </a:p>
          <a:p>
            <a:endParaRPr lang="en-US" dirty="0"/>
          </a:p>
          <a:p>
            <a:endParaRPr lang="en-US" dirty="0"/>
          </a:p>
        </p:txBody>
      </p:sp>
      <p:sp>
        <p:nvSpPr>
          <p:cNvPr id="18" name="Text Placeholder 4">
            <a:extLst>
              <a:ext uri="{FF2B5EF4-FFF2-40B4-BE49-F238E27FC236}">
                <a16:creationId xmlns:a16="http://schemas.microsoft.com/office/drawing/2014/main" id="{E30CBF19-1B00-2487-D86B-09ABDC10A443}"/>
              </a:ext>
            </a:extLst>
          </p:cNvPr>
          <p:cNvSpPr>
            <a:spLocks noGrp="1"/>
          </p:cNvSpPr>
          <p:nvPr>
            <p:ph type="body" sz="quarter" idx="15"/>
          </p:nvPr>
        </p:nvSpPr>
        <p:spPr>
          <a:xfrm>
            <a:off x="2660904" y="6309360"/>
            <a:ext cx="3831336" cy="283464"/>
          </a:xfrm>
        </p:spPr>
        <p:txBody>
          <a:bodyPr/>
          <a:lstStyle/>
          <a:p>
            <a:endParaRPr lang="en-US"/>
          </a:p>
        </p:txBody>
      </p:sp>
      <p:sp>
        <p:nvSpPr>
          <p:cNvPr id="20" name="Text Placeholder 5">
            <a:extLst>
              <a:ext uri="{FF2B5EF4-FFF2-40B4-BE49-F238E27FC236}">
                <a16:creationId xmlns:a16="http://schemas.microsoft.com/office/drawing/2014/main" id="{7B495E0F-16E3-0E88-2968-689FD85F1543}"/>
              </a:ext>
            </a:extLst>
          </p:cNvPr>
          <p:cNvSpPr>
            <a:spLocks noGrp="1"/>
          </p:cNvSpPr>
          <p:nvPr>
            <p:ph type="body" sz="quarter" idx="16"/>
          </p:nvPr>
        </p:nvSpPr>
        <p:spPr>
          <a:xfrm>
            <a:off x="1709928" y="6673850"/>
            <a:ext cx="6611112" cy="160338"/>
          </a:xfrm>
        </p:spPr>
        <p:txBody>
          <a:bodyPr/>
          <a:lstStyle/>
          <a:p>
            <a:endParaRPr lang="en-US"/>
          </a:p>
        </p:txBody>
      </p:sp>
      <p:sp>
        <p:nvSpPr>
          <p:cNvPr id="7" name="Slide Number Placeholder 6">
            <a:extLst>
              <a:ext uri="{FF2B5EF4-FFF2-40B4-BE49-F238E27FC236}">
                <a16:creationId xmlns:a16="http://schemas.microsoft.com/office/drawing/2014/main" id="{2524AE5B-E7D2-F6E1-F6C5-BAA38590E249}"/>
              </a:ext>
            </a:extLst>
          </p:cNvPr>
          <p:cNvSpPr>
            <a:spLocks noGrp="1"/>
          </p:cNvSpPr>
          <p:nvPr>
            <p:ph type="sldNum" sz="quarter" idx="10"/>
          </p:nvPr>
        </p:nvSpPr>
        <p:spPr>
          <a:xfrm>
            <a:off x="8626412" y="6673531"/>
            <a:ext cx="355840" cy="161396"/>
          </a:xfrm>
        </p:spPr>
        <p:txBody>
          <a:bodyPr anchor="ctr">
            <a:normAutofit/>
          </a:bodyPr>
          <a:lstStyle/>
          <a:p>
            <a:pPr>
              <a:lnSpc>
                <a:spcPct val="90000"/>
              </a:lnSpc>
              <a:spcAft>
                <a:spcPts val="600"/>
              </a:spcAft>
            </a:pPr>
            <a:fld id="{68151E55-6873-49E2-B8D5-2F265E6F1973}" type="slidenum">
              <a:rPr lang="en-US" sz="500" smtClean="0"/>
              <a:pPr>
                <a:lnSpc>
                  <a:spcPct val="90000"/>
                </a:lnSpc>
                <a:spcAft>
                  <a:spcPts val="600"/>
                </a:spcAft>
              </a:pPr>
              <a:t>49</a:t>
            </a:fld>
            <a:endParaRPr lang="en-US" sz="500"/>
          </a:p>
        </p:txBody>
      </p:sp>
    </p:spTree>
    <p:extLst>
      <p:ext uri="{BB962C8B-B14F-4D97-AF65-F5344CB8AC3E}">
        <p14:creationId xmlns:p14="http://schemas.microsoft.com/office/powerpoint/2010/main" val="358653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Plato thought that children should spend their time in arts and music.</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Adolescents should study science and mathematics.</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lang="en-US" altLang="en-US" sz="2400" dirty="0">
              <a:solidFill>
                <a:prstClr val="black"/>
              </a:solidFill>
            </a:endParaRP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Do you agree with this philosophy?  Why or why not?</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14542814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1" i="0" u="none" strike="noStrike" kern="1200" cap="none" spc="0" normalizeH="0" baseline="0" noProof="0" dirty="0">
                <a:ln>
                  <a:noFill/>
                </a:ln>
                <a:solidFill>
                  <a:prstClr val="black"/>
                </a:solidFill>
                <a:effectLst/>
                <a:uLnTx/>
                <a:uFillTx/>
              </a:rPr>
              <a:t>Social contexts </a:t>
            </a:r>
            <a:r>
              <a:rPr kumimoji="0" lang="en-US" altLang="en-US" sz="2800" b="0" i="0" u="none" strike="noStrike" kern="1200" cap="none" spc="0" normalizeH="0" baseline="0" noProof="0" dirty="0">
                <a:ln>
                  <a:noFill/>
                </a:ln>
                <a:solidFill>
                  <a:prstClr val="black"/>
                </a:solidFill>
                <a:effectLst/>
                <a:uLnTx/>
                <a:uFillTx/>
              </a:rPr>
              <a:t>influence adolescent development</a:t>
            </a:r>
          </a:p>
          <a:p>
            <a:pPr marR="0" lvl="0" algn="l" defTabSz="457200" rtl="0" eaLnBrk="1" fontAlgn="auto" latinLnBrk="0" hangingPunct="1">
              <a:lnSpc>
                <a:spcPct val="100000"/>
              </a:lnSpc>
              <a:spcBef>
                <a:spcPts val="2400"/>
              </a:spcBef>
              <a:spcAft>
                <a:spcPts val="0"/>
              </a:spcAft>
              <a:buClrTx/>
              <a:buSzTx/>
              <a:tabLst/>
              <a:defRPr/>
            </a:pPr>
            <a:r>
              <a:rPr lang="en-US" altLang="en-US" sz="2800" dirty="0">
                <a:solidFill>
                  <a:prstClr val="black"/>
                </a:solidFill>
              </a:rPr>
              <a:t>Specifically, how does the type of parenting practices influence adolescent development?</a:t>
            </a: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Remember those parenting types?  Let’s review.</a:t>
            </a: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hlinkClick r:id="rId2"/>
              </a:rPr>
              <a:t>https://www.verywellfamily.com/types-of-parenting-styles-1095045</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50</a:t>
            </a:fld>
            <a:endParaRPr lang="en-US" dirty="0"/>
          </a:p>
        </p:txBody>
      </p:sp>
    </p:spTree>
    <p:extLst>
      <p:ext uri="{BB962C8B-B14F-4D97-AF65-F5344CB8AC3E}">
        <p14:creationId xmlns:p14="http://schemas.microsoft.com/office/powerpoint/2010/main" val="2950462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1" i="0" u="none" strike="noStrike" kern="1200" cap="none" spc="0" normalizeH="0" baseline="0" noProof="0" dirty="0">
                <a:ln>
                  <a:noFill/>
                </a:ln>
                <a:solidFill>
                  <a:prstClr val="black"/>
                </a:solidFill>
                <a:effectLst/>
                <a:uLnTx/>
                <a:uFillTx/>
              </a:rPr>
              <a:t>Social policy:</a:t>
            </a:r>
            <a:r>
              <a:rPr kumimoji="0" lang="en-US" altLang="en-US" sz="2800" b="0" i="0" u="none" strike="noStrike" kern="1200" cap="none" spc="0" normalizeH="0" baseline="0" noProof="0" dirty="0">
                <a:ln>
                  <a:noFill/>
                </a:ln>
                <a:solidFill>
                  <a:prstClr val="black"/>
                </a:solidFill>
                <a:effectLst/>
                <a:uLnTx/>
                <a:uFillTx/>
              </a:rPr>
              <a:t> the course of action designed by the national government to influence the welfare of its citizens</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Researchers argue that the United States has a fragmented social policy for youth that too often focuses only on negative developmental deficits and not enough on positive, strength-based approaches.</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Research indicates that youth benefit enormously when they have caring adults in their lives in addition to parents or guardians.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Coaches, neighbors, teachers, mentors, and after-school leaders serving as role models, confidantes, advocates, and resources.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51</a:t>
            </a:fld>
            <a:endParaRPr lang="en-US" dirty="0"/>
          </a:p>
        </p:txBody>
      </p:sp>
    </p:spTree>
    <p:extLst>
      <p:ext uri="{BB962C8B-B14F-4D97-AF65-F5344CB8AC3E}">
        <p14:creationId xmlns:p14="http://schemas.microsoft.com/office/powerpoint/2010/main" val="11265534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7E0C-DAB9-FB70-2606-42E0A3B49A61}"/>
              </a:ext>
            </a:extLst>
          </p:cNvPr>
          <p:cNvSpPr>
            <a:spLocks noGrp="1"/>
          </p:cNvSpPr>
          <p:nvPr>
            <p:ph type="title"/>
          </p:nvPr>
        </p:nvSpPr>
        <p:spPr>
          <a:xfrm>
            <a:off x="457200" y="228600"/>
            <a:ext cx="8229600" cy="1069848"/>
          </a:xfrm>
        </p:spPr>
        <p:txBody>
          <a:bodyPr anchor="ctr">
            <a:normAutofit/>
          </a:bodyPr>
          <a:lstStyle/>
          <a:p>
            <a:r>
              <a:rPr lang="en-US" dirty="0"/>
              <a:t>Reflection Question</a:t>
            </a:r>
          </a:p>
        </p:txBody>
      </p:sp>
      <p:pic>
        <p:nvPicPr>
          <p:cNvPr id="9" name="Picture 8" descr="A group of people posing for a photo&#10;&#10;Description automatically generated">
            <a:extLst>
              <a:ext uri="{FF2B5EF4-FFF2-40B4-BE49-F238E27FC236}">
                <a16:creationId xmlns:a16="http://schemas.microsoft.com/office/drawing/2014/main" id="{189AA1CE-50C0-D586-78BB-FA9FFDF6E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283" y="1417320"/>
            <a:ext cx="4469434" cy="2838091"/>
          </a:xfrm>
          <a:prstGeom prst="rect">
            <a:avLst/>
          </a:prstGeom>
          <a:noFill/>
        </p:spPr>
      </p:pic>
      <p:sp>
        <p:nvSpPr>
          <p:cNvPr id="3" name="Content Placeholder 2">
            <a:extLst>
              <a:ext uri="{FF2B5EF4-FFF2-40B4-BE49-F238E27FC236}">
                <a16:creationId xmlns:a16="http://schemas.microsoft.com/office/drawing/2014/main" id="{65C9A5D1-A6A5-E449-1DF2-92FD4875B6F1}"/>
              </a:ext>
            </a:extLst>
          </p:cNvPr>
          <p:cNvSpPr>
            <a:spLocks noGrp="1"/>
          </p:cNvSpPr>
          <p:nvPr>
            <p:ph sz="quarter" idx="14"/>
          </p:nvPr>
        </p:nvSpPr>
        <p:spPr>
          <a:xfrm>
            <a:off x="457200" y="4343400"/>
            <a:ext cx="5791200" cy="1905000"/>
          </a:xfrm>
        </p:spPr>
        <p:txBody>
          <a:bodyPr>
            <a:normAutofit/>
          </a:bodyPr>
          <a:lstStyle/>
          <a:p>
            <a:pPr algn="ctr"/>
            <a:r>
              <a:rPr lang="en-US" b="1" dirty="0"/>
              <a:t>How have the social changes of the twentieth century, as described in the text, influenced society’s views of adolescence?</a:t>
            </a:r>
          </a:p>
        </p:txBody>
      </p:sp>
      <p:sp>
        <p:nvSpPr>
          <p:cNvPr id="4" name="Content Placeholder 3">
            <a:extLst>
              <a:ext uri="{FF2B5EF4-FFF2-40B4-BE49-F238E27FC236}">
                <a16:creationId xmlns:a16="http://schemas.microsoft.com/office/drawing/2014/main" id="{2B897ED5-8C1E-E9CC-92D9-B3D90D0300F7}"/>
              </a:ext>
            </a:extLst>
          </p:cNvPr>
          <p:cNvSpPr>
            <a:spLocks noGrp="1"/>
          </p:cNvSpPr>
          <p:nvPr>
            <p:ph sz="quarter" idx="15"/>
          </p:nvPr>
        </p:nvSpPr>
        <p:spPr>
          <a:xfrm>
            <a:off x="6400800" y="4343400"/>
            <a:ext cx="2286000" cy="1905000"/>
          </a:xfrm>
        </p:spPr>
        <p:txBody>
          <a:bodyPr>
            <a:normAutofit/>
          </a:bodyPr>
          <a:lstStyle/>
          <a:p>
            <a:r>
              <a:rPr lang="en-US" dirty="0"/>
              <a:t>Answer this question and add it to your notes.</a:t>
            </a:r>
          </a:p>
          <a:p>
            <a:endParaRPr lang="en-US" dirty="0"/>
          </a:p>
        </p:txBody>
      </p:sp>
      <p:sp>
        <p:nvSpPr>
          <p:cNvPr id="16" name="Text Placeholder 6">
            <a:extLst>
              <a:ext uri="{FF2B5EF4-FFF2-40B4-BE49-F238E27FC236}">
                <a16:creationId xmlns:a16="http://schemas.microsoft.com/office/drawing/2014/main" id="{2861819A-8311-E4CC-7B46-1FDDB28B3258}"/>
              </a:ext>
            </a:extLst>
          </p:cNvPr>
          <p:cNvSpPr>
            <a:spLocks noGrp="1"/>
          </p:cNvSpPr>
          <p:nvPr>
            <p:ph type="body" sz="quarter" idx="17"/>
          </p:nvPr>
        </p:nvSpPr>
        <p:spPr>
          <a:xfrm>
            <a:off x="1709928" y="6673850"/>
            <a:ext cx="6611112" cy="160338"/>
          </a:xfrm>
        </p:spPr>
        <p:txBody>
          <a:bodyPr/>
          <a:lstStyle/>
          <a:p>
            <a:endParaRPr lang="en-US"/>
          </a:p>
        </p:txBody>
      </p:sp>
      <p:sp>
        <p:nvSpPr>
          <p:cNvPr id="7" name="Slide Number Placeholder 6">
            <a:extLst>
              <a:ext uri="{FF2B5EF4-FFF2-40B4-BE49-F238E27FC236}">
                <a16:creationId xmlns:a16="http://schemas.microsoft.com/office/drawing/2014/main" id="{CA04FF6B-E1B2-9938-2678-CF4396AEB1C7}"/>
              </a:ext>
            </a:extLst>
          </p:cNvPr>
          <p:cNvSpPr>
            <a:spLocks noGrp="1"/>
          </p:cNvSpPr>
          <p:nvPr>
            <p:ph type="sldNum" sz="quarter" idx="10"/>
          </p:nvPr>
        </p:nvSpPr>
        <p:spPr>
          <a:xfrm>
            <a:off x="8626412" y="6673531"/>
            <a:ext cx="355840" cy="161396"/>
          </a:xfrm>
        </p:spPr>
        <p:txBody>
          <a:bodyPr anchor="ctr">
            <a:normAutofit/>
          </a:bodyPr>
          <a:lstStyle/>
          <a:p>
            <a:pPr>
              <a:lnSpc>
                <a:spcPct val="90000"/>
              </a:lnSpc>
              <a:spcAft>
                <a:spcPts val="600"/>
              </a:spcAft>
            </a:pPr>
            <a:fld id="{68151E55-6873-49E2-B8D5-2F265E6F1973}" type="slidenum">
              <a:rPr lang="en-US" sz="500" smtClean="0"/>
              <a:pPr>
                <a:lnSpc>
                  <a:spcPct val="90000"/>
                </a:lnSpc>
                <a:spcAft>
                  <a:spcPts val="600"/>
                </a:spcAft>
              </a:pPr>
              <a:t>52</a:t>
            </a:fld>
            <a:endParaRPr lang="en-US" sz="500"/>
          </a:p>
        </p:txBody>
      </p:sp>
    </p:spTree>
    <p:extLst>
      <p:ext uri="{BB962C8B-B14F-4D97-AF65-F5344CB8AC3E}">
        <p14:creationId xmlns:p14="http://schemas.microsoft.com/office/powerpoint/2010/main" val="4009573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Children and adolescents who grow up in poverty represent a special concern. </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In 2019, 14.3% of U.S. children under age 18 were living in families below the poverty line, a figure much higher than in other developed countries.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For example, Canada has a child and adolescent poverty rate of 9%, and Sweden has a rate of 2%.</a:t>
            </a:r>
          </a:p>
          <a:p>
            <a:pPr marR="0" lvl="0" algn="l" defTabSz="457200" rtl="0" eaLnBrk="1" fontAlgn="auto" latinLnBrk="0" hangingPunct="1">
              <a:lnSpc>
                <a:spcPct val="100000"/>
              </a:lnSpc>
              <a:spcBef>
                <a:spcPts val="576"/>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African American (26.4%) and Latinx (20.9%) families with children have especially high rates of poverty.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53</a:t>
            </a:fld>
            <a:endParaRPr lang="en-US" dirty="0"/>
          </a:p>
        </p:txBody>
      </p:sp>
    </p:spTree>
    <p:extLst>
      <p:ext uri="{BB962C8B-B14F-4D97-AF65-F5344CB8AC3E}">
        <p14:creationId xmlns:p14="http://schemas.microsoft.com/office/powerpoint/2010/main" val="3621230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Gender issues:  Gender refers to the characteristics of people as males and females.  </a:t>
            </a:r>
            <a:r>
              <a:rPr kumimoji="0" lang="en-US" altLang="en-US" sz="2400" b="1" i="1" u="sng" strike="noStrike" kern="1200" cap="none" spc="0" normalizeH="0" baseline="0" noProof="0" dirty="0">
                <a:ln>
                  <a:noFill/>
                </a:ln>
                <a:solidFill>
                  <a:prstClr val="black"/>
                </a:solidFill>
                <a:effectLst/>
                <a:uLnTx/>
                <a:uFillTx/>
              </a:rPr>
              <a:t>This is what you are assigned at birth…it is not a choice.</a:t>
            </a:r>
          </a:p>
          <a:p>
            <a:pPr marR="0" lvl="0" algn="l" defTabSz="457200" rtl="0" eaLnBrk="1" fontAlgn="auto" latinLnBrk="0" hangingPunct="1">
              <a:lnSpc>
                <a:spcPct val="100000"/>
              </a:lnSpc>
              <a:spcBef>
                <a:spcPts val="2400"/>
              </a:spcBef>
              <a:spcAft>
                <a:spcPts val="0"/>
              </a:spcAft>
              <a:buClrTx/>
              <a:buSzTx/>
              <a:tabLst/>
              <a:defRPr/>
            </a:pPr>
            <a:r>
              <a:rPr lang="en-US" altLang="en-US" sz="2400" dirty="0">
                <a:solidFill>
                  <a:prstClr val="black"/>
                </a:solidFill>
              </a:rPr>
              <a:t>But </a:t>
            </a:r>
            <a:r>
              <a:rPr lang="en-US" altLang="en-US" sz="2400" b="1" dirty="0">
                <a:solidFill>
                  <a:prstClr val="black"/>
                </a:solidFill>
              </a:rPr>
              <a:t>being transgender is a choice</a:t>
            </a:r>
            <a:r>
              <a:rPr lang="en-US" altLang="en-US" sz="2400" dirty="0">
                <a:solidFill>
                  <a:prstClr val="black"/>
                </a:solidFill>
              </a:rPr>
              <a:t>….individuals who ADOPT a different gender identity than was assigned to them at birth.</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54</a:t>
            </a:fld>
            <a:endParaRPr lang="en-US" dirty="0"/>
          </a:p>
        </p:txBody>
      </p:sp>
    </p:spTree>
    <p:extLst>
      <p:ext uri="{BB962C8B-B14F-4D97-AF65-F5344CB8AC3E}">
        <p14:creationId xmlns:p14="http://schemas.microsoft.com/office/powerpoint/2010/main" val="291455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Social Policy:  policies enacted by the national government to influence the welfare of its citizens.</a:t>
            </a:r>
          </a:p>
          <a:p>
            <a:pPr marR="0" lvl="0" algn="l" defTabSz="457200" rtl="0" eaLnBrk="1" fontAlgn="auto" latinLnBrk="0" hangingPunct="1">
              <a:lnSpc>
                <a:spcPct val="100000"/>
              </a:lnSpc>
              <a:spcBef>
                <a:spcPts val="2400"/>
              </a:spcBef>
              <a:spcAft>
                <a:spcPts val="0"/>
              </a:spcAft>
              <a:buClrTx/>
              <a:buSzTx/>
              <a:tabLst/>
              <a:defRPr/>
            </a:pPr>
            <a:r>
              <a:rPr lang="en-US" altLang="en-US" sz="2400" dirty="0">
                <a:solidFill>
                  <a:prstClr val="black"/>
                </a:solidFill>
              </a:rPr>
              <a:t>In an attempt to make better policies regarding adolescents…what do you think new policies should address?  How do you promote the good rather than focusing on the bad?</a:t>
            </a:r>
            <a:endParaRPr kumimoji="0" lang="en-US" altLang="en-US" sz="2400" b="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ts val="2400"/>
              </a:spcBef>
              <a:spcAft>
                <a:spcPts val="0"/>
              </a:spcAft>
              <a:buClrTx/>
              <a:buSzTx/>
              <a:tabLst/>
              <a:defRPr/>
            </a:pP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55</a:t>
            </a:fld>
            <a:endParaRPr lang="en-US" dirty="0"/>
          </a:p>
        </p:txBody>
      </p:sp>
    </p:spTree>
    <p:extLst>
      <p:ext uri="{BB962C8B-B14F-4D97-AF65-F5344CB8AC3E}">
        <p14:creationId xmlns:p14="http://schemas.microsoft.com/office/powerpoint/2010/main" val="4186062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a:buFont typeface="Arial" panose="020B0604020202020204" pitchFamily="34" charset="0"/>
              <a:buChar char="•"/>
            </a:pPr>
            <a:r>
              <a:rPr lang="en-US" sz="2000" b="1">
                <a:hlinkClick r:id="rId2"/>
              </a:rPr>
              <a:t>Counseling Not Criminalization in Schools Act (CNC)</a:t>
            </a:r>
            <a:r>
              <a:rPr lang="en-US" sz="2000" b="1"/>
              <a:t> (H.R.4011/S.2125) </a:t>
            </a:r>
          </a:p>
          <a:p>
            <a:r>
              <a:rPr lang="en-US" sz="2000"/>
              <a:t>CNC “prohibits the use of federal funds for law enforcement officers in schools. It also establishes a grant program to replace law enforcement officers in schools with personnel and services that support mental health and trauma-informed services.”</a:t>
            </a:r>
          </a:p>
          <a:p>
            <a:r>
              <a:rPr lang="en-US" sz="2000"/>
              <a:t>In the House, this bill is sponsored by Rep. Ayanna Pressley (D-MA) and cosponsored by 16 Democratic Representatives. It has been referred to the House Education and Labor Committee and the Judiciary Committee.</a:t>
            </a:r>
          </a:p>
          <a:p>
            <a:r>
              <a:rPr lang="en-US" sz="2000"/>
              <a:t>In the Senate, the bill is sponsored by Sen. Christopher Murphy (D-CT) and is cosponsored by 10 Democratic Senators. It has been referred to the Senate HELP Committee.</a:t>
            </a:r>
          </a:p>
          <a:p>
            <a:r>
              <a:rPr lang="en-US" sz="2000"/>
              <a:t>CNC is supported by </a:t>
            </a:r>
            <a:r>
              <a:rPr lang="en-US" sz="2000">
                <a:hlinkClick r:id="rId3"/>
              </a:rPr>
              <a:t>numerous organizations</a:t>
            </a:r>
            <a:r>
              <a:rPr lang="en-US" sz="2000"/>
              <a:t>, including CLASP’s New Deal for Youth Changemakers, Children’s Defense Fund, The Leadership Conference on Civil and Human Rights, and Young Voices.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56</a:t>
            </a:fld>
            <a:endParaRPr lang="en-US" dirty="0"/>
          </a:p>
        </p:txBody>
      </p:sp>
    </p:spTree>
    <p:extLst>
      <p:ext uri="{BB962C8B-B14F-4D97-AF65-F5344CB8AC3E}">
        <p14:creationId xmlns:p14="http://schemas.microsoft.com/office/powerpoint/2010/main" val="3491618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Adolescents in the United States </a:t>
            </a:r>
            <a:r>
              <a:rPr lang="en-US" sz="1600" dirty="0"/>
              <a:t>4</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r>
              <a:rPr lang="en-US" sz="2000" dirty="0"/>
              <a:t>This is one bill that is up for discussion in congress.</a:t>
            </a:r>
          </a:p>
          <a:p>
            <a:r>
              <a:rPr lang="en-US" sz="2000" dirty="0">
                <a:hlinkClick r:id="rId2"/>
              </a:rPr>
              <a:t>https://www.congress.gov/bill/117th-congress/senate-bill/2125</a:t>
            </a:r>
            <a:endParaRPr lang="en-US" sz="2000" dirty="0"/>
          </a:p>
          <a:p>
            <a:endParaRPr lang="en-US" dirty="0"/>
          </a:p>
          <a:p>
            <a:r>
              <a:rPr lang="en-US" sz="2000" dirty="0"/>
              <a:t>What do you think about this bill?  </a:t>
            </a:r>
            <a:endParaRPr lang="en-US" dirty="0"/>
          </a:p>
          <a:p>
            <a:endParaRPr lang="en-US" sz="2000" dirty="0"/>
          </a:p>
          <a:p>
            <a:r>
              <a:rPr lang="en-US" b="1" dirty="0"/>
              <a:t>Research other policies on adolescents….health policies, education policies, etc.  It could be a federal or state policy.  Find one and add it to the discussion board as an assignment.</a:t>
            </a:r>
            <a:endParaRPr lang="en-US" sz="2000" b="1" dirty="0"/>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57</a:t>
            </a:fld>
            <a:endParaRPr lang="en-US" dirty="0"/>
          </a:p>
        </p:txBody>
      </p:sp>
    </p:spTree>
    <p:extLst>
      <p:ext uri="{BB962C8B-B14F-4D97-AF65-F5344CB8AC3E}">
        <p14:creationId xmlns:p14="http://schemas.microsoft.com/office/powerpoint/2010/main" val="3453351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Every generation of teens is shaped by the social, political, and economic events of the day. Today’s teenagers are no different—and they’re the first generation whose lives are saturated by mobile technology and social media. </a:t>
            </a:r>
          </a:p>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Do you have a cell p</a:t>
            </a:r>
            <a:r>
              <a:rPr lang="en-US" altLang="en-US" sz="2400" dirty="0">
                <a:solidFill>
                  <a:prstClr val="black"/>
                </a:solidFill>
              </a:rPr>
              <a:t>hone…a tablet….a laptop…if these were not available how would you communicate?  </a:t>
            </a:r>
          </a:p>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If the technology was taken away, do you know what it would take to survive?  Can you grow your own food…cook….can vegetables, write a letter, live off the grid?  Be realistic and think of all the things you rely on technology for.</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58</a:t>
            </a:fld>
            <a:endParaRPr lang="en-US" dirty="0"/>
          </a:p>
        </p:txBody>
      </p:sp>
    </p:spTree>
    <p:extLst>
      <p:ext uri="{BB962C8B-B14F-4D97-AF65-F5344CB8AC3E}">
        <p14:creationId xmlns:p14="http://schemas.microsoft.com/office/powerpoint/2010/main" val="3925459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In her new book, psychologist Jean Twenge uses large-scale surveys to draw a detailed portrait of ten qualities that make today’s teens unique and the cultural forces shaping them. Her findings are by turn alarming, informative, surprising, and insightful, making the book—</a:t>
            </a:r>
            <a:r>
              <a:rPr lang="en-US" sz="2400" i="1" dirty="0" err="1">
                <a:hlinkClick r:id="rId2"/>
              </a:rPr>
              <a:t>iGen:Why</a:t>
            </a:r>
            <a:r>
              <a:rPr lang="en-US" sz="2400" i="1" dirty="0">
                <a:hlinkClick r:id="rId2"/>
              </a:rPr>
              <a:t> Today’s Super-Connected Kids Are Growing Up Less Rebellious, More Tolerant, Less Happy—and Completely Unprepared for Adulthood—and What That Means for the Rest of Us</a:t>
            </a:r>
            <a:r>
              <a:rPr lang="en-US" sz="2400" dirty="0"/>
              <a:t>—an important read for anyone interested in teens’ lives.</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59</a:t>
            </a:fld>
            <a:endParaRPr lang="en-US" dirty="0"/>
          </a:p>
        </p:txBody>
      </p:sp>
    </p:spTree>
    <p:extLst>
      <p:ext uri="{BB962C8B-B14F-4D97-AF65-F5344CB8AC3E}">
        <p14:creationId xmlns:p14="http://schemas.microsoft.com/office/powerpoint/2010/main" val="272623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Plato devotes much attention to the education of the child as a future citizen. As such, he believes that the child belongs to the state and its education is the responsibility of the state (</a:t>
            </a:r>
            <a:r>
              <a:rPr lang="en-US" sz="2400" i="1" dirty="0"/>
              <a:t>Republic,</a:t>
            </a:r>
            <a:r>
              <a:rPr lang="en-US" sz="2400" dirty="0"/>
              <a:t> bk. 2, 376.)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Education must be compulsory for all. State funds should pay for gymnasiums and for instructors, officials, and superintendents in charge of education, both cultural and physical (</a:t>
            </a:r>
            <a:r>
              <a:rPr lang="en-US" sz="2400" i="1" dirty="0"/>
              <a:t>Laws,</a:t>
            </a:r>
            <a:r>
              <a:rPr lang="en-US" sz="2400" dirty="0"/>
              <a:t> bk. 7, 764, 804, 813).</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altLang="en-US" sz="2400" dirty="0">
                <a:solidFill>
                  <a:prstClr val="black"/>
                </a:solidFill>
              </a:rPr>
              <a:t>Are these</a:t>
            </a:r>
            <a:r>
              <a:rPr kumimoji="0" lang="en-US" altLang="en-US" sz="2400" b="0" i="0" u="none" strike="noStrike" kern="1200" cap="none" spc="0" normalizeH="0" baseline="0" noProof="0" dirty="0">
                <a:ln>
                  <a:noFill/>
                </a:ln>
                <a:solidFill>
                  <a:prstClr val="black"/>
                </a:solidFill>
                <a:effectLst/>
                <a:uLnTx/>
                <a:uFillTx/>
              </a:rPr>
              <a:t> the basics of our current educational </a:t>
            </a:r>
            <a:r>
              <a:rPr kumimoji="0" lang="en-US" altLang="en-US" sz="2400" b="0" i="0" u="none" strike="noStrike" kern="1200" cap="none" spc="0" normalizeH="0" baseline="0" noProof="0" dirty="0" err="1">
                <a:ln>
                  <a:noFill/>
                </a:ln>
                <a:solidFill>
                  <a:prstClr val="black"/>
                </a:solidFill>
                <a:effectLst/>
                <a:uLnTx/>
                <a:uFillTx/>
              </a:rPr>
              <a:t>syste</a:t>
            </a:r>
            <a:r>
              <a:rPr lang="en-US" altLang="en-US" sz="2400" dirty="0">
                <a:solidFill>
                  <a:prstClr val="black"/>
                </a:solidFill>
              </a:rPr>
              <a:t>m?</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34736945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Twenge names the generation born between 1995 and 2012 “</a:t>
            </a:r>
            <a:r>
              <a:rPr lang="en-US" sz="2400" dirty="0" err="1"/>
              <a:t>iGens</a:t>
            </a:r>
            <a:r>
              <a:rPr lang="en-US" sz="2400" dirty="0"/>
              <a:t>” for their ubiquitous use of the iPhone, their valuing of individualism, their economic context of income inequality, their inclusiveness, and more. </a:t>
            </a:r>
          </a:p>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We talked about this already…remember this concept?</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60</a:t>
            </a:fld>
            <a:endParaRPr lang="en-US" dirty="0"/>
          </a:p>
        </p:txBody>
      </p:sp>
    </p:spTree>
    <p:extLst>
      <p:ext uri="{BB962C8B-B14F-4D97-AF65-F5344CB8AC3E}">
        <p14:creationId xmlns:p14="http://schemas.microsoft.com/office/powerpoint/2010/main" val="4022158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She identifies their unique qualities by analyzing four nationally representative surveys of 11 million teens since the 1960s. Those surveys, which have asked the same questions (and some new ones) of teens year after year, allow comparisons among Boomers, Gen Xers, Millennials, and </a:t>
            </a:r>
            <a:r>
              <a:rPr lang="en-US" sz="2400" dirty="0" err="1"/>
              <a:t>iGens</a:t>
            </a:r>
            <a:r>
              <a:rPr lang="en-US" sz="2400" dirty="0"/>
              <a:t> at exactly the same ages. In addition to identifying cross-generational trends in these surveys, Twenge tests her inferences against her own follow-up surveys, interviews with teens, and findings from smaller experimental studies. Here are just a few of her conclusions.</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61</a:t>
            </a:fld>
            <a:endParaRPr lang="en-US" dirty="0"/>
          </a:p>
        </p:txBody>
      </p:sp>
    </p:spTree>
    <p:extLst>
      <p:ext uri="{BB962C8B-B14F-4D97-AF65-F5344CB8AC3E}">
        <p14:creationId xmlns:p14="http://schemas.microsoft.com/office/powerpoint/2010/main" val="24398139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r>
              <a:rPr lang="en-US" sz="2400" b="1" dirty="0" err="1"/>
              <a:t>iGens</a:t>
            </a:r>
            <a:r>
              <a:rPr lang="en-US" sz="2400" b="1" dirty="0"/>
              <a:t> have poorer emotional health thanks to new media.</a:t>
            </a:r>
            <a:r>
              <a:rPr lang="en-US" sz="2400" dirty="0"/>
              <a:t> Twenge finds that new media is making teens more lonely, anxious, and depressed, and is undermining their social skills and even their sleep. </a:t>
            </a:r>
          </a:p>
          <a:p>
            <a:r>
              <a:rPr lang="en-US" sz="2400" dirty="0" err="1"/>
              <a:t>iGens</a:t>
            </a:r>
            <a:r>
              <a:rPr lang="en-US" sz="2400" dirty="0"/>
              <a:t> “grew up with cell phones, had an Instagram page before they started high school, and do not remember a time before the Internet,” writes Twenge. They spend five to six hours a day texting, chatting, gaming, web surfing, streaming and sharing videos, and hanging out online. While other </a:t>
            </a:r>
            <a:r>
              <a:rPr lang="en-US" sz="2400" dirty="0">
                <a:hlinkClick r:id="rId2"/>
              </a:rPr>
              <a:t>observers</a:t>
            </a:r>
            <a:r>
              <a:rPr lang="en-US" sz="2400" dirty="0"/>
              <a:t> have equivocated about the impact, Twenge is clear: More than two hours a day raises the risk for serious mental health problems. </a:t>
            </a:r>
          </a:p>
          <a:p>
            <a:pPr marR="0" lvl="0" algn="l" defTabSz="457200" rtl="0" eaLnBrk="1" fontAlgn="auto" latinLnBrk="0" hangingPunct="1">
              <a:lnSpc>
                <a:spcPct val="100000"/>
              </a:lnSpc>
              <a:spcBef>
                <a:spcPts val="2400"/>
              </a:spcBef>
              <a:spcAft>
                <a:spcPts val="0"/>
              </a:spcAft>
              <a:buClrTx/>
              <a:buSzTx/>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62</a:t>
            </a:fld>
            <a:endParaRPr lang="en-US" dirty="0"/>
          </a:p>
        </p:txBody>
      </p:sp>
    </p:spTree>
    <p:extLst>
      <p:ext uri="{BB962C8B-B14F-4D97-AF65-F5344CB8AC3E}">
        <p14:creationId xmlns:p14="http://schemas.microsoft.com/office/powerpoint/2010/main" val="3288372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How many hours a day are you engaged with technology?</a:t>
            </a:r>
          </a:p>
          <a:p>
            <a:pPr marR="0" lvl="0" algn="l" defTabSz="457200" rtl="0" eaLnBrk="1" fontAlgn="auto" latinLnBrk="0" hangingPunct="1">
              <a:lnSpc>
                <a:spcPct val="100000"/>
              </a:lnSpc>
              <a:spcBef>
                <a:spcPts val="2400"/>
              </a:spcBef>
              <a:spcAft>
                <a:spcPts val="0"/>
              </a:spcAft>
              <a:buClrTx/>
              <a:buSzTx/>
              <a:tabLst/>
              <a:defRPr/>
            </a:pPr>
            <a:endParaRPr lang="en-US" altLang="en-US" sz="2800" dirty="0">
              <a:solidFill>
                <a:prstClr val="black"/>
              </a:solidFill>
            </a:endParaRP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Try to track it for a week and see where you are.</a:t>
            </a:r>
          </a:p>
          <a:p>
            <a:pPr marR="0" lvl="0" algn="l" defTabSz="457200" rtl="0" eaLnBrk="1" fontAlgn="auto" latinLnBrk="0" hangingPunct="1">
              <a:lnSpc>
                <a:spcPct val="100000"/>
              </a:lnSpc>
              <a:spcBef>
                <a:spcPts val="2400"/>
              </a:spcBef>
              <a:spcAft>
                <a:spcPts val="0"/>
              </a:spcAft>
              <a:buClrTx/>
              <a:buSzTx/>
              <a:tabLst/>
              <a:defRPr/>
            </a:pPr>
            <a:endParaRPr lang="en-US" altLang="en-US" sz="2800" dirty="0">
              <a:solidFill>
                <a:prstClr val="black"/>
              </a:solidFill>
            </a:endParaRP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We all rely on technology…even me, and I am not from your generation.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63</a:t>
            </a:fld>
            <a:endParaRPr lang="en-US" dirty="0"/>
          </a:p>
        </p:txBody>
      </p:sp>
    </p:spTree>
    <p:extLst>
      <p:ext uri="{BB962C8B-B14F-4D97-AF65-F5344CB8AC3E}">
        <p14:creationId xmlns:p14="http://schemas.microsoft.com/office/powerpoint/2010/main" val="97316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She draws these conclusions by showing how the national rise in teen mental health problems mirrors the market penetration of iPhones—both take an upswing around 2012. </a:t>
            </a:r>
          </a:p>
          <a:p>
            <a:pPr marR="0" lvl="0" algn="l" defTabSz="457200" rtl="0" eaLnBrk="1" fontAlgn="auto" latinLnBrk="0" hangingPunct="1">
              <a:lnSpc>
                <a:spcPct val="100000"/>
              </a:lnSpc>
              <a:spcBef>
                <a:spcPts val="2400"/>
              </a:spcBef>
              <a:spcAft>
                <a:spcPts val="0"/>
              </a:spcAft>
              <a:buClrTx/>
              <a:buSzTx/>
              <a:tabLst/>
              <a:defRPr/>
            </a:pPr>
            <a:r>
              <a:rPr lang="en-US" sz="2400" dirty="0"/>
              <a:t>This is </a:t>
            </a:r>
            <a:r>
              <a:rPr lang="en-US" sz="2400" b="1" dirty="0"/>
              <a:t>correlational data</a:t>
            </a:r>
            <a:r>
              <a:rPr lang="en-US" sz="2400" dirty="0"/>
              <a:t>, but competing explanations like rising academic pressure or the Great Recession don’t seem to explain teens’ mental health issues. And experimental studies suggest that when teens </a:t>
            </a:r>
            <a:r>
              <a:rPr lang="en-US" sz="2400" dirty="0">
                <a:hlinkClick r:id="rId2"/>
              </a:rPr>
              <a:t>give up Facebook</a:t>
            </a:r>
            <a:r>
              <a:rPr lang="en-US" sz="2400" dirty="0"/>
              <a:t> for a period or </a:t>
            </a:r>
            <a:r>
              <a:rPr lang="en-US" sz="2400" dirty="0">
                <a:hlinkClick r:id="rId3"/>
              </a:rPr>
              <a:t>spend time in nature</a:t>
            </a:r>
            <a:r>
              <a:rPr lang="en-US" sz="2400" dirty="0"/>
              <a:t> without their phones, for example, they become happier. </a:t>
            </a:r>
          </a:p>
          <a:p>
            <a:pPr marR="0" lvl="0" algn="l" defTabSz="457200" rtl="0" eaLnBrk="1" fontAlgn="auto" latinLnBrk="0" hangingPunct="1">
              <a:lnSpc>
                <a:spcPct val="100000"/>
              </a:lnSpc>
              <a:spcBef>
                <a:spcPts val="2400"/>
              </a:spcBef>
              <a:spcAft>
                <a:spcPts val="0"/>
              </a:spcAft>
              <a:buClrTx/>
              <a:buSzTx/>
              <a:tabLst/>
              <a:defRPr/>
            </a:pPr>
            <a:r>
              <a:rPr kumimoji="0" lang="en-US" altLang="en-US" sz="2400" b="0" i="0" u="none" strike="noStrike" kern="1200" cap="none" spc="0" normalizeH="0" baseline="0" noProof="0" dirty="0">
                <a:ln>
                  <a:noFill/>
                </a:ln>
                <a:solidFill>
                  <a:prstClr val="black"/>
                </a:solidFill>
                <a:effectLst/>
                <a:uLnTx/>
                <a:uFillTx/>
              </a:rPr>
              <a:t>Do you think you would be happier without your technology?</a:t>
            </a:r>
          </a:p>
          <a:p>
            <a:pPr marR="0" lvl="0" algn="l" defTabSz="457200" rtl="0" eaLnBrk="1" fontAlgn="auto" latinLnBrk="0" hangingPunct="1">
              <a:lnSpc>
                <a:spcPct val="100000"/>
              </a:lnSpc>
              <a:spcBef>
                <a:spcPts val="2400"/>
              </a:spcBef>
              <a:spcAft>
                <a:spcPts val="0"/>
              </a:spcAft>
              <a:buClrTx/>
              <a:buSzTx/>
              <a:tabLst/>
              <a:defRPr/>
            </a:pPr>
            <a:r>
              <a:rPr lang="en-US" altLang="en-US" sz="2400" dirty="0">
                <a:solidFill>
                  <a:prstClr val="black"/>
                </a:solidFill>
              </a:rPr>
              <a:t>Maybe not right </a:t>
            </a:r>
            <a:r>
              <a:rPr lang="en-US" altLang="en-US" sz="2400" dirty="0" err="1">
                <a:solidFill>
                  <a:prstClr val="black"/>
                </a:solidFill>
              </a:rPr>
              <a:t>away..but</a:t>
            </a:r>
            <a:r>
              <a:rPr lang="en-US" altLang="en-US" sz="2400" dirty="0">
                <a:solidFill>
                  <a:prstClr val="black"/>
                </a:solidFill>
              </a:rPr>
              <a:t> over time?</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64</a:t>
            </a:fld>
            <a:endParaRPr lang="en-US" dirty="0"/>
          </a:p>
        </p:txBody>
      </p:sp>
    </p:spTree>
    <p:extLst>
      <p:ext uri="{BB962C8B-B14F-4D97-AF65-F5344CB8AC3E}">
        <p14:creationId xmlns:p14="http://schemas.microsoft.com/office/powerpoint/2010/main" val="4283636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endParaRPr kumimoji="0" lang="en-US" altLang="en-US" sz="2800" i="0" u="none" strike="noStrike" kern="1200" cap="none" spc="0" normalizeH="0" baseline="0" noProof="0" dirty="0">
              <a:ln>
                <a:noFill/>
              </a:ln>
              <a:solidFill>
                <a:prstClr val="black"/>
              </a:solidFill>
              <a:effectLst/>
              <a:uLnTx/>
              <a:uFillTx/>
            </a:endParaRPr>
          </a:p>
          <a:p>
            <a:pPr marR="0" lvl="0" algn="l" defTabSz="457200" rtl="0" eaLnBrk="1" fontAlgn="auto" latinLnBrk="0" hangingPunct="1">
              <a:lnSpc>
                <a:spcPct val="100000"/>
              </a:lnSpc>
              <a:spcBef>
                <a:spcPts val="2400"/>
              </a:spcBef>
              <a:spcAft>
                <a:spcPts val="0"/>
              </a:spcAft>
              <a:buClrTx/>
              <a:buSzTx/>
              <a:tabLst/>
              <a:defRPr/>
            </a:pPr>
            <a:r>
              <a:rPr lang="en-US" altLang="en-US" sz="2800" dirty="0">
                <a:solidFill>
                  <a:prstClr val="black"/>
                </a:solidFill>
              </a:rPr>
              <a:t>Note…</a:t>
            </a:r>
          </a:p>
          <a:p>
            <a:pPr marR="0" lvl="0" algn="l" defTabSz="457200" rtl="0" eaLnBrk="1" fontAlgn="auto" latinLnBrk="0" hangingPunct="1">
              <a:lnSpc>
                <a:spcPct val="100000"/>
              </a:lnSpc>
              <a:spcBef>
                <a:spcPts val="2400"/>
              </a:spcBef>
              <a:spcAft>
                <a:spcPts val="0"/>
              </a:spcAft>
              <a:buClrTx/>
              <a:buSzTx/>
              <a:tabLst/>
              <a:defRPr/>
            </a:pPr>
            <a:r>
              <a:rPr kumimoji="0" lang="en-US" altLang="en-US" sz="2800" i="0" u="none" strike="noStrike" kern="1200" cap="none" spc="0" normalizeH="0" baseline="0" noProof="0" dirty="0">
                <a:ln>
                  <a:noFill/>
                </a:ln>
                <a:solidFill>
                  <a:prstClr val="black"/>
                </a:solidFill>
                <a:effectLst/>
                <a:uLnTx/>
                <a:uFillTx/>
              </a:rPr>
              <a:t>You would have to learn to rely on yourself and take more responsibility for your own actions.  </a:t>
            </a:r>
          </a:p>
          <a:p>
            <a:pPr marR="0" lvl="0" algn="l" defTabSz="457200" rtl="0" eaLnBrk="1" fontAlgn="auto" latinLnBrk="0" hangingPunct="1">
              <a:lnSpc>
                <a:spcPct val="100000"/>
              </a:lnSpc>
              <a:spcBef>
                <a:spcPts val="2400"/>
              </a:spcBef>
              <a:spcAft>
                <a:spcPts val="0"/>
              </a:spcAft>
              <a:buClrTx/>
              <a:buSzTx/>
              <a:tabLst/>
              <a:defRPr/>
            </a:pPr>
            <a:r>
              <a:rPr lang="en-US" altLang="en-US" sz="2800" dirty="0">
                <a:solidFill>
                  <a:prstClr val="black"/>
                </a:solidFill>
              </a:rPr>
              <a:t>Remember Maslow and self-actualization?  Becoming your own individual self?  Can you do this without technology?</a:t>
            </a:r>
            <a:endParaRPr kumimoji="0" lang="en-US" altLang="en-US" sz="280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65</a:t>
            </a:fld>
            <a:endParaRPr lang="en-US" dirty="0"/>
          </a:p>
        </p:txBody>
      </p:sp>
    </p:spTree>
    <p:extLst>
      <p:ext uri="{BB962C8B-B14F-4D97-AF65-F5344CB8AC3E}">
        <p14:creationId xmlns:p14="http://schemas.microsoft.com/office/powerpoint/2010/main" val="28345802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The mental health consequences are especially acute for younger teens, she writes. This makes sense developmentally, since the onset of puberty triggers a cascade of </a:t>
            </a:r>
            <a:r>
              <a:rPr lang="en-US" sz="2400" dirty="0">
                <a:hlinkClick r:id="rId2"/>
              </a:rPr>
              <a:t>changes in the brain</a:t>
            </a:r>
            <a:r>
              <a:rPr lang="en-US" sz="2400" dirty="0"/>
              <a:t> that make teens more emotional and more sensitive to their social world. </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66</a:t>
            </a:fld>
            <a:endParaRPr lang="en-US" dirty="0"/>
          </a:p>
        </p:txBody>
      </p:sp>
    </p:spTree>
    <p:extLst>
      <p:ext uri="{BB962C8B-B14F-4D97-AF65-F5344CB8AC3E}">
        <p14:creationId xmlns:p14="http://schemas.microsoft.com/office/powerpoint/2010/main" val="725923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lnSpcReduction="10000"/>
          </a:bodyPr>
          <a:lstStyle/>
          <a:p>
            <a:r>
              <a:rPr lang="en-US" sz="2400" dirty="0"/>
              <a:t>Social media use, Twenge explains, means teens are spending less time with their friends in person. At the same time, online content creates unrealistic expectations (about happiness, body image, and more) and more opportunities for feeling left out—which scientists now know has similar effects as </a:t>
            </a:r>
            <a:r>
              <a:rPr lang="en-US" sz="2400" dirty="0">
                <a:hlinkClick r:id="rId2"/>
              </a:rPr>
              <a:t>physical pain</a:t>
            </a:r>
            <a:r>
              <a:rPr lang="en-US" sz="2400" dirty="0"/>
              <a:t>. Girls may be especially vulnerable, since they use social media more, report feeling left out more often than boys, and report twice the rate of cyberbullying as boys do. </a:t>
            </a:r>
          </a:p>
          <a:p>
            <a:endParaRPr lang="en-US" sz="2400" dirty="0"/>
          </a:p>
          <a:p>
            <a:r>
              <a:rPr lang="en-US" sz="2400" dirty="0"/>
              <a:t>Social media is creating an “epidemic of anguish,” Twenge says.</a:t>
            </a:r>
          </a:p>
          <a:p>
            <a:endParaRPr lang="en-US" sz="2400" dirty="0"/>
          </a:p>
          <a:p>
            <a:r>
              <a:rPr lang="en-US" sz="2400" b="1" dirty="0"/>
              <a:t>Do you agree with this?</a:t>
            </a:r>
          </a:p>
          <a:p>
            <a:pPr marR="0" lvl="0" algn="l" defTabSz="457200" rtl="0" eaLnBrk="1" fontAlgn="auto" latinLnBrk="0" hangingPunct="1">
              <a:lnSpc>
                <a:spcPct val="100000"/>
              </a:lnSpc>
              <a:spcBef>
                <a:spcPts val="2400"/>
              </a:spcBef>
              <a:spcAft>
                <a:spcPts val="0"/>
              </a:spcAft>
              <a:buClrTx/>
              <a:buSzTx/>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67</a:t>
            </a:fld>
            <a:endParaRPr lang="en-US" dirty="0"/>
          </a:p>
        </p:txBody>
      </p:sp>
    </p:spTree>
    <p:extLst>
      <p:ext uri="{BB962C8B-B14F-4D97-AF65-F5344CB8AC3E}">
        <p14:creationId xmlns:p14="http://schemas.microsoft.com/office/powerpoint/2010/main" val="931957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lnSpcReduction="10000"/>
          </a:bodyPr>
          <a:lstStyle/>
          <a:p>
            <a:r>
              <a:rPr lang="en-US" sz="2400" b="1" dirty="0" err="1"/>
              <a:t>iGens</a:t>
            </a:r>
            <a:r>
              <a:rPr lang="en-US" sz="2400" b="1" dirty="0"/>
              <a:t> grow up more slowly.</a:t>
            </a:r>
            <a:r>
              <a:rPr lang="en-US" sz="2400" dirty="0"/>
              <a:t> </a:t>
            </a:r>
            <a:r>
              <a:rPr lang="en-US" sz="2400" dirty="0" err="1"/>
              <a:t>iGens</a:t>
            </a:r>
            <a:r>
              <a:rPr lang="en-US" sz="2400" dirty="0"/>
              <a:t> also appear more reluctant to grow up. They are more likely than previous generations to hang out with their parents, postpone sex, and decline driver’s licenses. </a:t>
            </a:r>
          </a:p>
          <a:p>
            <a:r>
              <a:rPr lang="en-US" sz="2400" dirty="0"/>
              <a:t>Twenge floats a fascinating hypothesis to explain this—one that is well-known in social science but seldom discussed outside academia. </a:t>
            </a:r>
            <a:r>
              <a:rPr lang="en-US" sz="2400" dirty="0">
                <a:hlinkClick r:id="rId2"/>
              </a:rPr>
              <a:t>Life history theory</a:t>
            </a:r>
            <a:r>
              <a:rPr lang="en-US" sz="2400" dirty="0"/>
              <a:t> </a:t>
            </a:r>
            <a:r>
              <a:rPr lang="en-US" sz="2400" u="sng" dirty="0"/>
              <a:t>argues that how fast teens grow up depends on their perceptions of their environment</a:t>
            </a:r>
            <a:r>
              <a:rPr lang="en-US" sz="2400" dirty="0"/>
              <a:t>: When the environment is perceived as hostile and competitive, teens take a “fast life strategy,” growing up quickly, making larger families earlier, and focusing on survival. A “slow life strategy,” in contrast, occurs in safer environments and allows a greater investment in fewer children—more time for preschool soccer and kindergarten violin lessons. </a:t>
            </a:r>
          </a:p>
          <a:p>
            <a:pPr marR="0" lvl="0" algn="l" defTabSz="457200" rtl="0" eaLnBrk="1" fontAlgn="auto" latinLnBrk="0" hangingPunct="1">
              <a:lnSpc>
                <a:spcPct val="100000"/>
              </a:lnSpc>
              <a:spcBef>
                <a:spcPts val="2400"/>
              </a:spcBef>
              <a:spcAft>
                <a:spcPts val="0"/>
              </a:spcAft>
              <a:buClrTx/>
              <a:buSzTx/>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68</a:t>
            </a:fld>
            <a:endParaRPr lang="en-US" dirty="0"/>
          </a:p>
        </p:txBody>
      </p:sp>
    </p:spTree>
    <p:extLst>
      <p:ext uri="{BB962C8B-B14F-4D97-AF65-F5344CB8AC3E}">
        <p14:creationId xmlns:p14="http://schemas.microsoft.com/office/powerpoint/2010/main" val="1898482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r>
              <a:rPr lang="en-US" sz="2400" dirty="0"/>
              <a:t>“Youths of every racial group, region, and class are growing up more slowly,” says Twenge—a phenomenon she neither champions nor judges. </a:t>
            </a:r>
          </a:p>
          <a:p>
            <a:r>
              <a:rPr lang="en-US" sz="2400" dirty="0"/>
              <a:t>However, employers and college administrators </a:t>
            </a:r>
            <a:r>
              <a:rPr lang="en-US" sz="2400" i="1" dirty="0"/>
              <a:t>have</a:t>
            </a:r>
            <a:r>
              <a:rPr lang="en-US" sz="2400" dirty="0"/>
              <a:t> complained about today’s teens’ lack of preparation for adulthood. In her popular book, </a:t>
            </a:r>
            <a:r>
              <a:rPr lang="en-US" sz="2400" i="1" dirty="0">
                <a:hlinkClick r:id="rId2"/>
              </a:rPr>
              <a:t>How to Raise an Adult</a:t>
            </a:r>
            <a:r>
              <a:rPr lang="en-US" sz="2400" dirty="0"/>
              <a:t>, Julie </a:t>
            </a:r>
            <a:r>
              <a:rPr lang="en-US" sz="2400" dirty="0" err="1"/>
              <a:t>Lythcott-Haims</a:t>
            </a:r>
            <a:r>
              <a:rPr lang="en-US" sz="2400" dirty="0"/>
              <a:t> writes that </a:t>
            </a:r>
            <a:r>
              <a:rPr lang="en-US" sz="2400" u="sng" dirty="0"/>
              <a:t>students entering college have been over-parented and as a result are timid about exploration, afraid to make mistakes, and unable to advocate for themselves. </a:t>
            </a:r>
          </a:p>
          <a:p>
            <a:r>
              <a:rPr lang="en-US" sz="2400" dirty="0"/>
              <a:t> What do you think about this concept?</a:t>
            </a:r>
          </a:p>
          <a:p>
            <a:pPr marR="0" lvl="0" algn="l" defTabSz="457200" rtl="0" eaLnBrk="1" fontAlgn="auto" latinLnBrk="0" hangingPunct="1">
              <a:lnSpc>
                <a:spcPct val="100000"/>
              </a:lnSpc>
              <a:spcBef>
                <a:spcPts val="2400"/>
              </a:spcBef>
              <a:spcAft>
                <a:spcPts val="0"/>
              </a:spcAft>
              <a:buClrTx/>
              <a:buSzTx/>
              <a:tabLst/>
              <a:defRPr/>
            </a:pP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69</a:t>
            </a:fld>
            <a:endParaRPr lang="en-US" dirty="0"/>
          </a:p>
        </p:txBody>
      </p:sp>
    </p:spTree>
    <p:extLst>
      <p:ext uri="{BB962C8B-B14F-4D97-AF65-F5344CB8AC3E}">
        <p14:creationId xmlns:p14="http://schemas.microsoft.com/office/powerpoint/2010/main" val="55106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Plato is not concerned with training children for a trade but rather with giving them an education in virtue, which is to produce "a keen desire to become a perfect citizen who knows how to rule and be ruled" in turn (</a:t>
            </a:r>
            <a:r>
              <a:rPr lang="en-US" sz="2400" i="1" dirty="0"/>
              <a:t>Laws,</a:t>
            </a:r>
            <a:r>
              <a:rPr lang="en-US" sz="2400" dirty="0"/>
              <a:t> bk. 1, 643). Reason is man's true nature, but it has to be nurtured from childhood by irrational means.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Education is thus the correct channeling of pains and pleasures (</a:t>
            </a:r>
            <a:r>
              <a:rPr lang="en-US" sz="2400" i="1" dirty="0"/>
              <a:t>Laws,</a:t>
            </a:r>
            <a:r>
              <a:rPr lang="en-US" sz="2400" dirty="0"/>
              <a:t> bk. 2, 653), aiming at establishing "a nature in which goodness of character has been well and truly established" so as to breed a familiarity with reason (</a:t>
            </a:r>
            <a:r>
              <a:rPr lang="en-US" sz="2400" i="1" dirty="0"/>
              <a:t>Republic,</a:t>
            </a:r>
            <a:r>
              <a:rPr lang="en-US" sz="2400" dirty="0"/>
              <a:t> bk. 3, 398, 401).</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337565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Twenge suggests that the reality is more complicated. Today’s teens are legitimately closer to their parents than previous generations, but their life course has also been shaped by income inequality that demoralizes their hopes for the future.</a:t>
            </a:r>
          </a:p>
          <a:p>
            <a:pPr marR="0" lvl="0" algn="l" defTabSz="457200" rtl="0" eaLnBrk="1" fontAlgn="auto" latinLnBrk="0" hangingPunct="1">
              <a:lnSpc>
                <a:spcPct val="100000"/>
              </a:lnSpc>
              <a:spcBef>
                <a:spcPts val="2400"/>
              </a:spcBef>
              <a:spcAft>
                <a:spcPts val="0"/>
              </a:spcAft>
              <a:buClrTx/>
              <a:buSzTx/>
              <a:tabLst/>
              <a:defRPr/>
            </a:pPr>
            <a:r>
              <a:rPr lang="en-US" sz="2400" dirty="0"/>
              <a:t>They see other people making more money, having more things, and they want them…but do not see the path that they have to take to get them.   </a:t>
            </a:r>
          </a:p>
          <a:p>
            <a:pPr marR="0" lvl="0" algn="l" defTabSz="457200" rtl="0" eaLnBrk="1" fontAlgn="auto" latinLnBrk="0" hangingPunct="1">
              <a:lnSpc>
                <a:spcPct val="100000"/>
              </a:lnSpc>
              <a:spcBef>
                <a:spcPts val="2400"/>
              </a:spcBef>
              <a:spcAft>
                <a:spcPts val="0"/>
              </a:spcAft>
              <a:buClrTx/>
              <a:buSzTx/>
              <a:tabLst/>
              <a:defRPr/>
            </a:pPr>
            <a:r>
              <a:rPr lang="en-US" sz="2400" dirty="0"/>
              <a:t>Compared to previous generations, </a:t>
            </a:r>
            <a:r>
              <a:rPr lang="en-US" sz="2400" dirty="0" err="1"/>
              <a:t>iGens</a:t>
            </a:r>
            <a:r>
              <a:rPr lang="en-US" sz="2400" dirty="0"/>
              <a:t> believe they have less control over how their lives turn out. Instead, they think that the system is already rigged against them—a dispiriting finding about a segment of the lifespan that is designed for </a:t>
            </a:r>
            <a:r>
              <a:rPr lang="en-US" sz="2400" dirty="0">
                <a:hlinkClick r:id="rId2"/>
              </a:rPr>
              <a:t>creatively reimagining the future</a:t>
            </a:r>
            <a:r>
              <a:rPr lang="en-US" sz="2400" dirty="0"/>
              <a:t>. </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70</a:t>
            </a:fld>
            <a:endParaRPr lang="en-US" dirty="0"/>
          </a:p>
        </p:txBody>
      </p:sp>
    </p:spTree>
    <p:extLst>
      <p:ext uri="{BB962C8B-B14F-4D97-AF65-F5344CB8AC3E}">
        <p14:creationId xmlns:p14="http://schemas.microsoft.com/office/powerpoint/2010/main" val="2538450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b="1" dirty="0" err="1"/>
              <a:t>iGens</a:t>
            </a:r>
            <a:r>
              <a:rPr lang="en-US" sz="2400" b="1" dirty="0"/>
              <a:t> exhibit more care for others.</a:t>
            </a:r>
            <a:r>
              <a:rPr lang="en-US" sz="2400" dirty="0"/>
              <a:t> </a:t>
            </a:r>
            <a:r>
              <a:rPr lang="en-US" sz="2400" dirty="0" err="1"/>
              <a:t>iGens</a:t>
            </a:r>
            <a:r>
              <a:rPr lang="en-US" sz="2400" dirty="0"/>
              <a:t>, more than other generations, are respectful and inclusive of </a:t>
            </a:r>
            <a:r>
              <a:rPr lang="en-US" sz="2400" dirty="0">
                <a:hlinkClick r:id="rId2"/>
              </a:rPr>
              <a:t>diversity</a:t>
            </a:r>
            <a:r>
              <a:rPr lang="en-US" sz="2400" dirty="0"/>
              <a:t> of many kinds. </a:t>
            </a:r>
          </a:p>
          <a:p>
            <a:pPr marR="0" lvl="0" algn="l" defTabSz="457200" rtl="0" eaLnBrk="1" fontAlgn="auto" latinLnBrk="0" hangingPunct="1">
              <a:lnSpc>
                <a:spcPct val="100000"/>
              </a:lnSpc>
              <a:spcBef>
                <a:spcPts val="2400"/>
              </a:spcBef>
              <a:spcAft>
                <a:spcPts val="0"/>
              </a:spcAft>
              <a:buClrTx/>
              <a:buSzTx/>
              <a:tabLst/>
              <a:defRPr/>
            </a:pPr>
            <a:r>
              <a:rPr lang="en-US" sz="2400" dirty="0"/>
              <a:t>Yet as a result, they reject offensive speech more than any earlier generation, and they are derided for their “fragility” and need for “</a:t>
            </a:r>
            <a:r>
              <a:rPr lang="en-US" sz="2400" dirty="0">
                <a:hlinkClick r:id="rId3"/>
              </a:rPr>
              <a:t>trigger warnings</a:t>
            </a:r>
            <a:r>
              <a:rPr lang="en-US" sz="2400" dirty="0"/>
              <a:t>” and “safe spaces.” (Trigger warnings are notifications that material to be covered may be distressing to some. A safe space is a zone that is absent of triggering rhetoric.) </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71</a:t>
            </a:fld>
            <a:endParaRPr lang="en-US" dirty="0"/>
          </a:p>
        </p:txBody>
      </p:sp>
    </p:spTree>
    <p:extLst>
      <p:ext uri="{BB962C8B-B14F-4D97-AF65-F5344CB8AC3E}">
        <p14:creationId xmlns:p14="http://schemas.microsoft.com/office/powerpoint/2010/main" val="36496137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lang="en-US" sz="2400" dirty="0"/>
              <a:t>Today’s colleges are tied in knots trying to reconcile their students’ increasing care for others with the importance of having open dialogue about difficult subjects. Dis-invitations to campus speakers are at an all-time high, more students believe the First Amendment is “outdated,” and some faculty have been fired for discussing race in their classrooms. </a:t>
            </a:r>
            <a:r>
              <a:rPr lang="en-US" sz="2400"/>
              <a:t>Comedians are steering clear of college campuses, Twenge reports, afraid to offend. </a:t>
            </a:r>
            <a:endParaRPr kumimoji="0" lang="en-US" altLang="en-US" sz="28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72</a:t>
            </a:fld>
            <a:endParaRPr lang="en-US" dirty="0"/>
          </a:p>
        </p:txBody>
      </p:sp>
    </p:spTree>
    <p:extLst>
      <p:ext uri="{BB962C8B-B14F-4D97-AF65-F5344CB8AC3E}">
        <p14:creationId xmlns:p14="http://schemas.microsoft.com/office/powerpoint/2010/main" val="33841340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Some experts argue that adolescence is typically thought of in a “Eurocentric” way.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Others note that advances in transportation and telecommunication are spawning a global youth culture.</a:t>
            </a:r>
          </a:p>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A study of more than 11,000 adolescents from 18 countries living mainly in middle- and upper-income families found that adolescents are experiencing considerable stress about their future.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73</a:t>
            </a:fld>
            <a:endParaRPr lang="en-US" dirty="0"/>
          </a:p>
        </p:txBody>
      </p:sp>
    </p:spTree>
    <p:extLst>
      <p:ext uri="{BB962C8B-B14F-4D97-AF65-F5344CB8AC3E}">
        <p14:creationId xmlns:p14="http://schemas.microsoft.com/office/powerpoint/2010/main" val="2792116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3461" y="1417320"/>
            <a:ext cx="7937078"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Cultural differences among adolescents have by no means disappeared.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Depending on the culture being observed, adolescents have many different experiences depending on their health and well-being, gender, family, school, and peers.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74</a:t>
            </a:fld>
            <a:endParaRPr lang="en-US" dirty="0"/>
          </a:p>
        </p:txBody>
      </p:sp>
    </p:spTree>
    <p:extLst>
      <p:ext uri="{BB962C8B-B14F-4D97-AF65-F5344CB8AC3E}">
        <p14:creationId xmlns:p14="http://schemas.microsoft.com/office/powerpoint/2010/main" val="3456868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Global Perspective </a:t>
            </a:r>
            <a:r>
              <a:rPr lang="en-US" sz="1600" dirty="0"/>
              <a:t>3</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30331" y="1417320"/>
            <a:ext cx="8083339"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Rapid global change is altering the experience of adolescence.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Fewer adolescents around the world die from infectious diseases and malnutrition now than in the past.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 experiences of male and female adolescents continue to be quite different.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Family is still important, but there are large differences in the kinds of family units and the levels of support they provide.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Worldwide, not all adolescents have opportunities for education.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Peer relationships, like families, are varied and are valued differently, providing different levels of support.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75</a:t>
            </a:fld>
            <a:endParaRPr lang="en-US" dirty="0"/>
          </a:p>
        </p:txBody>
      </p:sp>
    </p:spTree>
    <p:extLst>
      <p:ext uri="{BB962C8B-B14F-4D97-AF65-F5344CB8AC3E}">
        <p14:creationId xmlns:p14="http://schemas.microsoft.com/office/powerpoint/2010/main" val="42357125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BD3852F-0D01-359A-83D2-3600FFBA1ACE}"/>
              </a:ext>
            </a:extLst>
          </p:cNvPr>
          <p:cNvSpPr>
            <a:spLocks noGrp="1"/>
          </p:cNvSpPr>
          <p:nvPr>
            <p:ph type="title"/>
          </p:nvPr>
        </p:nvSpPr>
        <p:spPr>
          <a:xfrm>
            <a:off x="457200" y="228600"/>
            <a:ext cx="8229600" cy="1069848"/>
          </a:xfrm>
        </p:spPr>
        <p:txBody>
          <a:bodyPr anchor="ctr">
            <a:normAutofit/>
          </a:bodyPr>
          <a:lstStyle/>
          <a:p>
            <a:r>
              <a:rPr lang="en-US" dirty="0"/>
              <a:t>Part 3</a:t>
            </a:r>
          </a:p>
        </p:txBody>
      </p:sp>
      <p:pic>
        <p:nvPicPr>
          <p:cNvPr id="4" name="Picture 3" descr="A silhouette of a person with text in the brain&#10;&#10;Description automatically generated">
            <a:extLst>
              <a:ext uri="{FF2B5EF4-FFF2-40B4-BE49-F238E27FC236}">
                <a16:creationId xmlns:a16="http://schemas.microsoft.com/office/drawing/2014/main" id="{514BBB7D-0533-8E30-880A-908DD7B04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55325"/>
            <a:ext cx="4752109" cy="5031277"/>
          </a:xfrm>
          <a:prstGeom prst="rect">
            <a:avLst/>
          </a:prstGeom>
          <a:noFill/>
        </p:spPr>
      </p:pic>
      <p:sp>
        <p:nvSpPr>
          <p:cNvPr id="9" name="Content Placeholder 8">
            <a:extLst>
              <a:ext uri="{FF2B5EF4-FFF2-40B4-BE49-F238E27FC236}">
                <a16:creationId xmlns:a16="http://schemas.microsoft.com/office/drawing/2014/main" id="{3B49E363-1B4A-434D-F2F1-6E267276E95C}"/>
              </a:ext>
            </a:extLst>
          </p:cNvPr>
          <p:cNvSpPr>
            <a:spLocks noGrp="1"/>
          </p:cNvSpPr>
          <p:nvPr>
            <p:ph sz="quarter" idx="14"/>
          </p:nvPr>
        </p:nvSpPr>
        <p:spPr>
          <a:xfrm>
            <a:off x="6248400" y="1417321"/>
            <a:ext cx="2438400" cy="4811014"/>
          </a:xfrm>
        </p:spPr>
        <p:txBody>
          <a:bodyPr>
            <a:normAutofit/>
          </a:bodyPr>
          <a:lstStyle/>
          <a:p>
            <a:r>
              <a:rPr lang="en-US" sz="3200" dirty="0"/>
              <a:t>The Nature of Development</a:t>
            </a:r>
          </a:p>
          <a:p>
            <a:endParaRPr lang="en-US" dirty="0"/>
          </a:p>
          <a:p>
            <a:endParaRPr lang="en-US" dirty="0"/>
          </a:p>
        </p:txBody>
      </p:sp>
      <p:sp>
        <p:nvSpPr>
          <p:cNvPr id="25" name="Text Placeholder 4">
            <a:extLst>
              <a:ext uri="{FF2B5EF4-FFF2-40B4-BE49-F238E27FC236}">
                <a16:creationId xmlns:a16="http://schemas.microsoft.com/office/drawing/2014/main" id="{D5A8481D-ABB1-8421-8780-BD1A4F4B9DA2}"/>
              </a:ext>
            </a:extLst>
          </p:cNvPr>
          <p:cNvSpPr>
            <a:spLocks noGrp="1"/>
          </p:cNvSpPr>
          <p:nvPr>
            <p:ph type="body" sz="quarter" idx="15"/>
          </p:nvPr>
        </p:nvSpPr>
        <p:spPr>
          <a:xfrm>
            <a:off x="2660904" y="6309360"/>
            <a:ext cx="3831336" cy="283464"/>
          </a:xfrm>
        </p:spPr>
        <p:txBody>
          <a:bodyPr/>
          <a:lstStyle/>
          <a:p>
            <a:endParaRPr lang="en-US"/>
          </a:p>
        </p:txBody>
      </p:sp>
      <p:sp>
        <p:nvSpPr>
          <p:cNvPr id="27" name="Text Placeholder 5">
            <a:extLst>
              <a:ext uri="{FF2B5EF4-FFF2-40B4-BE49-F238E27FC236}">
                <a16:creationId xmlns:a16="http://schemas.microsoft.com/office/drawing/2014/main" id="{C66458F6-7901-3DA4-E4A8-AC1B6359EF12}"/>
              </a:ext>
            </a:extLst>
          </p:cNvPr>
          <p:cNvSpPr>
            <a:spLocks noGrp="1"/>
          </p:cNvSpPr>
          <p:nvPr>
            <p:ph type="body" sz="quarter" idx="16"/>
          </p:nvPr>
        </p:nvSpPr>
        <p:spPr>
          <a:xfrm>
            <a:off x="1709928" y="6673850"/>
            <a:ext cx="6611112" cy="160338"/>
          </a:xfrm>
        </p:spPr>
        <p:txBody>
          <a:bodyPr/>
          <a:lstStyle/>
          <a:p>
            <a:endParaRPr lang="en-US"/>
          </a:p>
        </p:txBody>
      </p:sp>
      <p:sp>
        <p:nvSpPr>
          <p:cNvPr id="7" name="Slide Number Placeholder 6">
            <a:extLst>
              <a:ext uri="{FF2B5EF4-FFF2-40B4-BE49-F238E27FC236}">
                <a16:creationId xmlns:a16="http://schemas.microsoft.com/office/drawing/2014/main" id="{2524AE5B-E7D2-F6E1-F6C5-BAA38590E249}"/>
              </a:ext>
            </a:extLst>
          </p:cNvPr>
          <p:cNvSpPr>
            <a:spLocks noGrp="1"/>
          </p:cNvSpPr>
          <p:nvPr>
            <p:ph type="sldNum" sz="quarter" idx="10"/>
          </p:nvPr>
        </p:nvSpPr>
        <p:spPr>
          <a:xfrm>
            <a:off x="8626412" y="6673531"/>
            <a:ext cx="355840" cy="161396"/>
          </a:xfrm>
        </p:spPr>
        <p:txBody>
          <a:bodyPr anchor="ctr">
            <a:normAutofit/>
          </a:bodyPr>
          <a:lstStyle/>
          <a:p>
            <a:pPr>
              <a:lnSpc>
                <a:spcPct val="90000"/>
              </a:lnSpc>
              <a:spcAft>
                <a:spcPts val="600"/>
              </a:spcAft>
            </a:pPr>
            <a:fld id="{68151E55-6873-49E2-B8D5-2F265E6F1973}" type="slidenum">
              <a:rPr lang="en-US" sz="500" smtClean="0"/>
              <a:pPr>
                <a:lnSpc>
                  <a:spcPct val="90000"/>
                </a:lnSpc>
                <a:spcAft>
                  <a:spcPts val="600"/>
                </a:spcAft>
              </a:pPr>
              <a:t>76</a:t>
            </a:fld>
            <a:endParaRPr lang="en-US" sz="500"/>
          </a:p>
        </p:txBody>
      </p:sp>
    </p:spTree>
    <p:extLst>
      <p:ext uri="{BB962C8B-B14F-4D97-AF65-F5344CB8AC3E}">
        <p14:creationId xmlns:p14="http://schemas.microsoft.com/office/powerpoint/2010/main" val="1996529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Nature of Development</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30331" y="1417320"/>
            <a:ext cx="8083339"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In certain ways, each of us develops like all other individuals; in other ways, each of us is unique.</a:t>
            </a:r>
          </a:p>
          <a:p>
            <a:pPr marR="0" lvl="0" algn="l" defTabSz="457200" rtl="0" eaLnBrk="1" fontAlgn="auto" latinLnBrk="0" hangingPunct="1">
              <a:lnSpc>
                <a:spcPct val="100000"/>
              </a:lnSpc>
              <a:spcBef>
                <a:spcPts val="2400"/>
              </a:spcBef>
              <a:spcAft>
                <a:spcPts val="0"/>
              </a:spcAft>
              <a:buClrTx/>
              <a:buSzTx/>
              <a:tabLst/>
              <a:defRPr/>
            </a:pPr>
            <a:r>
              <a:rPr kumimoji="0" lang="en-US" altLang="en-US" sz="2800" b="1" i="0" u="none" strike="noStrike" kern="1200" cap="none" spc="0" normalizeH="0" baseline="0" noProof="0" dirty="0">
                <a:ln>
                  <a:noFill/>
                </a:ln>
                <a:solidFill>
                  <a:prstClr val="black"/>
                </a:solidFill>
                <a:effectLst/>
                <a:uLnTx/>
                <a:uFillTx/>
              </a:rPr>
              <a:t>Development:</a:t>
            </a:r>
            <a:r>
              <a:rPr kumimoji="0" lang="en-US" altLang="en-US" sz="2800" b="0" i="0" u="none" strike="noStrike" kern="1200" cap="none" spc="0" normalizeH="0" baseline="0" noProof="0" dirty="0">
                <a:ln>
                  <a:noFill/>
                </a:ln>
                <a:solidFill>
                  <a:prstClr val="black"/>
                </a:solidFill>
                <a:effectLst/>
                <a:uLnTx/>
                <a:uFillTx/>
              </a:rPr>
              <a:t> the pattern of change that begins at conception and continues through the life span</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Most involves growth, although it also includes decay.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77</a:t>
            </a:fld>
            <a:endParaRPr lang="en-US" dirty="0"/>
          </a:p>
        </p:txBody>
      </p:sp>
    </p:spTree>
    <p:extLst>
      <p:ext uri="{BB962C8B-B14F-4D97-AF65-F5344CB8AC3E}">
        <p14:creationId xmlns:p14="http://schemas.microsoft.com/office/powerpoint/2010/main" val="2003284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Processes and Periods: Biological, Cognitive, and Socioemotional Processes</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93766" y="1417320"/>
            <a:ext cx="8156469" cy="5212080"/>
          </a:xfrm>
        </p:spPr>
        <p:txBody>
          <a:bodyPr>
            <a:normAutofit/>
          </a:bodyPr>
          <a:lstStyle/>
          <a:p>
            <a:pPr marR="0" lvl="0" algn="l" defTabSz="457200" rtl="0" eaLnBrk="1" fontAlgn="auto" latinLnBrk="0" hangingPunct="1">
              <a:lnSpc>
                <a:spcPct val="100000"/>
              </a:lnSpc>
              <a:spcBef>
                <a:spcPts val="2400"/>
              </a:spcBef>
              <a:spcAft>
                <a:spcPts val="0"/>
              </a:spcAft>
              <a:buClrTx/>
              <a:buSzTx/>
              <a:tabLst/>
              <a:defRPr/>
            </a:pPr>
            <a:r>
              <a:rPr kumimoji="0" lang="en-US" altLang="en-US" sz="2800" b="0" i="0" u="none" strike="noStrike" kern="1200" cap="none" spc="0" normalizeH="0" baseline="0" noProof="0" dirty="0">
                <a:ln>
                  <a:noFill/>
                </a:ln>
                <a:solidFill>
                  <a:prstClr val="black"/>
                </a:solidFill>
                <a:effectLst/>
                <a:uLnTx/>
                <a:uFillTx/>
              </a:rPr>
              <a:t>Human development is determined by biological, cognitive, and socioemotional processes.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Biological processes:</a:t>
            </a:r>
            <a:r>
              <a:rPr kumimoji="0" lang="en-US" altLang="en-US" sz="2400" b="0" i="0" u="none" strike="noStrike" kern="1200" cap="none" spc="0" normalizeH="0" baseline="0" noProof="0" dirty="0">
                <a:ln>
                  <a:noFill/>
                </a:ln>
                <a:solidFill>
                  <a:prstClr val="black"/>
                </a:solidFill>
                <a:effectLst/>
                <a:uLnTx/>
                <a:uFillTx/>
              </a:rPr>
              <a:t> physical changes in an individual’s body.</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Cognitive processes:</a:t>
            </a:r>
            <a:r>
              <a:rPr kumimoji="0" lang="en-US" altLang="en-US" sz="2400" b="0" i="0" u="none" strike="noStrike" kern="1200" cap="none" spc="0" normalizeH="0" baseline="0" noProof="0" dirty="0">
                <a:ln>
                  <a:noFill/>
                </a:ln>
                <a:solidFill>
                  <a:prstClr val="black"/>
                </a:solidFill>
                <a:effectLst/>
                <a:uLnTx/>
                <a:uFillTx/>
              </a:rPr>
              <a:t> changes in an individual’s thinking and intelligence.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Socioemotional processes:</a:t>
            </a:r>
            <a:r>
              <a:rPr kumimoji="0" lang="en-US" altLang="en-US" sz="2400" b="0" i="0" u="none" strike="noStrike" kern="1200" cap="none" spc="0" normalizeH="0" baseline="0" noProof="0" dirty="0">
                <a:ln>
                  <a:noFill/>
                </a:ln>
                <a:solidFill>
                  <a:prstClr val="black"/>
                </a:solidFill>
                <a:effectLst/>
                <a:uLnTx/>
                <a:uFillTx/>
              </a:rPr>
              <a:t> changes in an individual’s emotions, personality, relationships with others, and social contexts.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Biological, cognitive, and socioemotional processes are intricately interwoven.</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78</a:t>
            </a:fld>
            <a:endParaRPr lang="en-US" dirty="0"/>
          </a:p>
        </p:txBody>
      </p:sp>
    </p:spTree>
    <p:extLst>
      <p:ext uri="{BB962C8B-B14F-4D97-AF65-F5344CB8AC3E}">
        <p14:creationId xmlns:p14="http://schemas.microsoft.com/office/powerpoint/2010/main" val="403316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5D96D-92A6-4E48-BBFD-808AD0F42220}"/>
              </a:ext>
            </a:extLst>
          </p:cNvPr>
          <p:cNvSpPr>
            <a:spLocks noGrp="1"/>
          </p:cNvSpPr>
          <p:nvPr>
            <p:ph type="title"/>
          </p:nvPr>
        </p:nvSpPr>
        <p:spPr>
          <a:xfrm>
            <a:off x="536112" y="4868050"/>
            <a:ext cx="8071776" cy="795528"/>
          </a:xfrm>
        </p:spPr>
        <p:txBody>
          <a:bodyPr/>
          <a:lstStyle/>
          <a:p>
            <a:pPr>
              <a:lnSpc>
                <a:spcPct val="100000"/>
              </a:lnSpc>
            </a:pPr>
            <a:r>
              <a:rPr kumimoji="0" lang="en-US" altLang="en-US" sz="2400" b="1" i="0" u="none" strike="noStrike" kern="1200" cap="none" spc="0" normalizeH="0" baseline="0" noProof="0" dirty="0">
                <a:ln>
                  <a:noFill/>
                </a:ln>
                <a:solidFill>
                  <a:srgbClr val="00629B"/>
                </a:solidFill>
                <a:effectLst/>
                <a:uLnTx/>
                <a:uFillTx/>
              </a:rPr>
              <a:t>FIGURE 1 </a:t>
            </a:r>
            <a:r>
              <a:rPr kumimoji="0" lang="en-US" altLang="en-US" sz="2400" b="1" i="0" u="none" strike="noStrike" kern="1200" cap="none" spc="0" normalizeH="0" baseline="0" noProof="0" dirty="0">
                <a:ln>
                  <a:noFill/>
                </a:ln>
                <a:solidFill>
                  <a:schemeClr val="tx1"/>
                </a:solidFill>
                <a:effectLst/>
                <a:uLnTx/>
                <a:uFillTx/>
              </a:rPr>
              <a:t>DEVELOPMENTAL CHANGES ARE THE RESULT OF BIOLOGICAL, COGNITIVE, AND SOCIOEMOTIONAL PROCESSES.</a:t>
            </a:r>
            <a:endParaRPr lang="en-US" dirty="0">
              <a:solidFill>
                <a:schemeClr val="tx1"/>
              </a:solidFill>
            </a:endParaRPr>
          </a:p>
        </p:txBody>
      </p:sp>
      <p:pic>
        <p:nvPicPr>
          <p:cNvPr id="5" name="Picture 4" descr="A Venn diagram shows 3 overlapping circles marked clockwise from top as biological processes, socioemotional processes, and cognitive processes.">
            <a:extLst>
              <a:ext uri="{FF2B5EF4-FFF2-40B4-BE49-F238E27FC236}">
                <a16:creationId xmlns:a16="http://schemas.microsoft.com/office/drawing/2014/main" id="{570BE731-CDC3-42F8-AFA2-649EB7FEFDAF}"/>
              </a:ext>
            </a:extLst>
          </p:cNvPr>
          <p:cNvPicPr>
            <a:picLocks noChangeAspect="1"/>
          </p:cNvPicPr>
          <p:nvPr/>
        </p:nvPicPr>
        <p:blipFill>
          <a:blip r:embed="rId3"/>
          <a:stretch>
            <a:fillRect/>
          </a:stretch>
        </p:blipFill>
        <p:spPr>
          <a:xfrm>
            <a:off x="1913914" y="583797"/>
            <a:ext cx="5316173" cy="4011516"/>
          </a:xfrm>
          <a:prstGeom prst="rect">
            <a:avLst/>
          </a:prstGeom>
        </p:spPr>
      </p:pic>
      <p:sp>
        <p:nvSpPr>
          <p:cNvPr id="3" name="Text Placeholder 2">
            <a:extLst>
              <a:ext uri="{FF2B5EF4-FFF2-40B4-BE49-F238E27FC236}">
                <a16:creationId xmlns:a16="http://schemas.microsoft.com/office/drawing/2014/main" id="{04C2E51D-38F2-4475-9BB9-32936BFBB3D2}"/>
              </a:ext>
            </a:extLst>
          </p:cNvPr>
          <p:cNvSpPr>
            <a:spLocks noGrp="1"/>
          </p:cNvSpPr>
          <p:nvPr>
            <p:ph type="body" sz="half" idx="2"/>
          </p:nvPr>
        </p:nvSpPr>
        <p:spPr>
          <a:xfrm>
            <a:off x="536112" y="5736730"/>
            <a:ext cx="8071777" cy="484182"/>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rPr>
              <a:t>These processes interact as individuals develop.</a:t>
            </a:r>
          </a:p>
        </p:txBody>
      </p:sp>
      <p:sp>
        <p:nvSpPr>
          <p:cNvPr id="6" name="Slide Number Placeholder 5">
            <a:extLst>
              <a:ext uri="{FF2B5EF4-FFF2-40B4-BE49-F238E27FC236}">
                <a16:creationId xmlns:a16="http://schemas.microsoft.com/office/drawing/2014/main" id="{D0C35469-943C-4AA5-B88F-809E1475E61A}"/>
              </a:ext>
            </a:extLst>
          </p:cNvPr>
          <p:cNvSpPr>
            <a:spLocks noGrp="1"/>
          </p:cNvSpPr>
          <p:nvPr>
            <p:ph type="sldNum" sz="quarter" idx="12"/>
          </p:nvPr>
        </p:nvSpPr>
        <p:spPr/>
        <p:txBody>
          <a:bodyPr/>
          <a:lstStyle/>
          <a:p>
            <a:fld id="{68151E55-6873-49E2-B8D5-2F265E6F1973}" type="slidenum">
              <a:rPr lang="en-US" smtClean="0"/>
              <a:t>79</a:t>
            </a:fld>
            <a:endParaRPr lang="en-US" dirty="0"/>
          </a:p>
        </p:txBody>
      </p:sp>
    </p:spTree>
    <p:extLst>
      <p:ext uri="{BB962C8B-B14F-4D97-AF65-F5344CB8AC3E}">
        <p14:creationId xmlns:p14="http://schemas.microsoft.com/office/powerpoint/2010/main" val="342125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Storytelling is the main tool for the formation of character in Plato's view, and begins at an earlier age than physical training.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lang="en-US" sz="2400" dirty="0"/>
              <a:t>Stories should provide models for children to imitate, and as ideas taken in at an early age become indelibly fixed, the creation of fables and legends for children, true or fictional, is to be strictly supervised. </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How are fairytales used to educate children</a:t>
            </a:r>
            <a:r>
              <a:rPr lang="en-US" altLang="en-US" sz="2400" dirty="0">
                <a:solidFill>
                  <a:prstClr val="black"/>
                </a:solidFill>
              </a:rPr>
              <a:t> and even young adults?</a:t>
            </a:r>
            <a:endParaRPr kumimoji="0" lang="en-US" altLang="en-US" sz="24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8440613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Periods of Development: Childhood</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43394" y="1417320"/>
            <a:ext cx="8057213" cy="4853877"/>
          </a:xfrm>
        </p:spPr>
        <p:txBody>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Human development is commonly described in terms of periods.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Childhood includes the prenatal period, infancy, early childhood, and middle and late childhood.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Prenatal period:</a:t>
            </a:r>
            <a:r>
              <a:rPr kumimoji="0" lang="en-US" altLang="en-US" sz="2400" b="0" i="0" u="none" strike="noStrike" kern="1200" cap="none" spc="0" normalizeH="0" baseline="0" noProof="0" dirty="0">
                <a:ln>
                  <a:noFill/>
                </a:ln>
                <a:solidFill>
                  <a:prstClr val="black"/>
                </a:solidFill>
                <a:effectLst/>
                <a:uLnTx/>
                <a:uFillTx/>
              </a:rPr>
              <a:t> the time from conception to birth.</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Infancy:</a:t>
            </a:r>
            <a:r>
              <a:rPr kumimoji="0" lang="en-US" altLang="en-US" sz="2400" b="0" i="0" u="none" strike="noStrike" kern="1200" cap="none" spc="0" normalizeH="0" baseline="0" noProof="0" dirty="0">
                <a:ln>
                  <a:noFill/>
                </a:ln>
                <a:solidFill>
                  <a:prstClr val="black"/>
                </a:solidFill>
                <a:effectLst/>
                <a:uLnTx/>
                <a:uFillTx/>
              </a:rPr>
              <a:t> birth to 18 or 24 months of 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Early childhood:</a:t>
            </a:r>
            <a:r>
              <a:rPr kumimoji="0" lang="en-US" altLang="en-US" sz="2400" b="0" i="0" u="none" strike="noStrike" kern="1200" cap="none" spc="0" normalizeH="0" baseline="0" noProof="0" dirty="0">
                <a:ln>
                  <a:noFill/>
                </a:ln>
                <a:solidFill>
                  <a:prstClr val="black"/>
                </a:solidFill>
                <a:effectLst/>
                <a:uLnTx/>
                <a:uFillTx/>
              </a:rPr>
              <a:t> the period from about 2–5 years of 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Middle and late childhood:</a:t>
            </a:r>
            <a:r>
              <a:rPr kumimoji="0" lang="en-US" altLang="en-US" sz="2400" b="0" i="0" u="none" strike="noStrike" kern="1200" cap="none" spc="0" normalizeH="0" baseline="0" noProof="0" dirty="0">
                <a:ln>
                  <a:noFill/>
                </a:ln>
                <a:solidFill>
                  <a:prstClr val="black"/>
                </a:solidFill>
                <a:effectLst/>
                <a:uLnTx/>
                <a:uFillTx/>
              </a:rPr>
              <a:t> from the age of about 6–11 years of age.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80</a:t>
            </a:fld>
            <a:endParaRPr lang="en-US" dirty="0"/>
          </a:p>
        </p:txBody>
      </p:sp>
    </p:spTree>
    <p:extLst>
      <p:ext uri="{BB962C8B-B14F-4D97-AF65-F5344CB8AC3E}">
        <p14:creationId xmlns:p14="http://schemas.microsoft.com/office/powerpoint/2010/main" val="37716759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Periods of Development: Adolescence </a:t>
            </a:r>
            <a:r>
              <a:rPr lang="en-US" sz="1600" dirty="0"/>
              <a:t>1</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3492" y="1417320"/>
            <a:ext cx="8357016" cy="502845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1" i="0" u="none" strike="noStrike" kern="1200" cap="none" spc="0" normalizeH="0" baseline="0" noProof="0" dirty="0">
                <a:ln>
                  <a:noFill/>
                </a:ln>
                <a:solidFill>
                  <a:prstClr val="black"/>
                </a:solidFill>
                <a:effectLst/>
                <a:uLnTx/>
                <a:uFillTx/>
              </a:rPr>
              <a:t>Adolescence</a:t>
            </a:r>
            <a:r>
              <a:rPr kumimoji="0" lang="en-US" altLang="en-US" sz="2800" b="0" i="0" u="none" strike="noStrike" kern="1200" cap="none" spc="0" normalizeH="0" baseline="0" noProof="0" dirty="0">
                <a:ln>
                  <a:noFill/>
                </a:ln>
                <a:solidFill>
                  <a:prstClr val="black"/>
                </a:solidFill>
                <a:effectLst/>
                <a:uLnTx/>
                <a:uFillTx/>
              </a:rPr>
              <a:t> is the period of transition between childhood and adulthood that involves biological, cognitive, and socioemotional changes.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A key task is preparation for adulthood.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In the United States and most other cultures today, adolescence begins at approximately 10–13 years of age and ends in the late teens.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Early adolescence:</a:t>
            </a:r>
            <a:r>
              <a:rPr kumimoji="0" lang="en-US" altLang="en-US" sz="2400" b="0" i="0" u="none" strike="noStrike" kern="1200" cap="none" spc="0" normalizeH="0" baseline="0" noProof="0" dirty="0">
                <a:ln>
                  <a:noFill/>
                </a:ln>
                <a:solidFill>
                  <a:prstClr val="black"/>
                </a:solidFill>
                <a:effectLst/>
                <a:uLnTx/>
                <a:uFillTx/>
              </a:rPr>
              <a:t> corresponds roughly to the middle school or junior high school years and includes most pubertal change.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Late adolescence:</a:t>
            </a:r>
            <a:r>
              <a:rPr kumimoji="0" lang="en-US" altLang="en-US" sz="2400" b="0" i="0" u="none" strike="noStrike" kern="1200" cap="none" spc="0" normalizeH="0" baseline="0" noProof="0" dirty="0">
                <a:ln>
                  <a:noFill/>
                </a:ln>
                <a:solidFill>
                  <a:prstClr val="black"/>
                </a:solidFill>
                <a:effectLst/>
                <a:uLnTx/>
                <a:uFillTx/>
              </a:rPr>
              <a:t> refers approximately to the latter half of the second decade of life.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81</a:t>
            </a:fld>
            <a:endParaRPr lang="en-US" dirty="0"/>
          </a:p>
        </p:txBody>
      </p:sp>
    </p:spTree>
    <p:extLst>
      <p:ext uri="{BB962C8B-B14F-4D97-AF65-F5344CB8AC3E}">
        <p14:creationId xmlns:p14="http://schemas.microsoft.com/office/powerpoint/2010/main" val="29282501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Periods of Development: Adolescence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3492" y="1417320"/>
            <a:ext cx="8357016" cy="502845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Remember…puberty and adolescence are NOT the same thing…they should not be used interchangeably in discussions.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82</a:t>
            </a:fld>
            <a:endParaRPr lang="en-US" dirty="0"/>
          </a:p>
        </p:txBody>
      </p:sp>
    </p:spTree>
    <p:extLst>
      <p:ext uri="{BB962C8B-B14F-4D97-AF65-F5344CB8AC3E}">
        <p14:creationId xmlns:p14="http://schemas.microsoft.com/office/powerpoint/2010/main" val="2562083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Periods of Development: Adolescence </a:t>
            </a:r>
            <a:r>
              <a:rPr lang="en-US" sz="1600" dirty="0"/>
              <a:t>2</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3492" y="1417320"/>
            <a:ext cx="8357016" cy="502845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Today, developmentalists do not believe that change ends with adolescence.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Though it has some unique characteristics, what takes place during adolescence is connected with development and experiences in both childhood and adulthood.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83</a:t>
            </a:fld>
            <a:endParaRPr lang="en-US" dirty="0"/>
          </a:p>
        </p:txBody>
      </p:sp>
    </p:spTree>
    <p:extLst>
      <p:ext uri="{BB962C8B-B14F-4D97-AF65-F5344CB8AC3E}">
        <p14:creationId xmlns:p14="http://schemas.microsoft.com/office/powerpoint/2010/main" val="13544141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Periods of Development: Adulthood</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93492" y="1417320"/>
            <a:ext cx="8357016" cy="5028450"/>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Like childhood and adolescence, adulthood is not a homogeneous period of development.</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Early adulthood:</a:t>
            </a:r>
            <a:r>
              <a:rPr kumimoji="0" lang="en-US" altLang="en-US" sz="2400" b="0" i="0" u="none" strike="noStrike" kern="1200" cap="none" spc="0" normalizeH="0" baseline="0" noProof="0" dirty="0">
                <a:ln>
                  <a:noFill/>
                </a:ln>
                <a:solidFill>
                  <a:prstClr val="black"/>
                </a:solidFill>
                <a:effectLst/>
                <a:uLnTx/>
                <a:uFillTx/>
              </a:rPr>
              <a:t> begins in the late teens or early 20s and lasts through the 30s.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Middle adulthood:</a:t>
            </a:r>
            <a:r>
              <a:rPr kumimoji="0" lang="en-US" altLang="en-US" sz="2400" b="0" i="0" u="none" strike="noStrike" kern="1200" cap="none" spc="0" normalizeH="0" baseline="0" noProof="0" dirty="0">
                <a:ln>
                  <a:noFill/>
                </a:ln>
                <a:solidFill>
                  <a:prstClr val="black"/>
                </a:solidFill>
                <a:effectLst/>
                <a:uLnTx/>
                <a:uFillTx/>
              </a:rPr>
              <a:t> begins at approximately 35–45 years of age and ends at some point between approximately 55 and 65 years of 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prstClr val="black"/>
                </a:solidFill>
                <a:effectLst/>
                <a:uLnTx/>
                <a:uFillTx/>
              </a:rPr>
              <a:t>Late adulthood:</a:t>
            </a:r>
            <a:r>
              <a:rPr kumimoji="0" lang="en-US" altLang="en-US" sz="2400" b="0" i="0" u="none" strike="noStrike" kern="1200" cap="none" spc="0" normalizeH="0" baseline="0" noProof="0" dirty="0">
                <a:ln>
                  <a:noFill/>
                </a:ln>
                <a:solidFill>
                  <a:prstClr val="black"/>
                </a:solidFill>
                <a:effectLst/>
                <a:uLnTx/>
                <a:uFillTx/>
              </a:rPr>
              <a:t> lasts from approximately 60 or 70 years of age until death.</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84</a:t>
            </a:fld>
            <a:endParaRPr lang="en-US" dirty="0"/>
          </a:p>
        </p:txBody>
      </p:sp>
    </p:spTree>
    <p:extLst>
      <p:ext uri="{BB962C8B-B14F-4D97-AF65-F5344CB8AC3E}">
        <p14:creationId xmlns:p14="http://schemas.microsoft.com/office/powerpoint/2010/main" val="37193155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C8F6DA0-9716-4480-8ED6-3AB428C4C8F4}"/>
              </a:ext>
            </a:extLst>
          </p:cNvPr>
          <p:cNvSpPr>
            <a:spLocks noGrp="1"/>
          </p:cNvSpPr>
          <p:nvPr>
            <p:ph type="title"/>
          </p:nvPr>
        </p:nvSpPr>
        <p:spPr>
          <a:xfrm>
            <a:off x="993099" y="4887445"/>
            <a:ext cx="7157803" cy="563291"/>
          </a:xfrm>
        </p:spPr>
        <p:txBody>
          <a:bodyPr/>
          <a:lstStyle/>
          <a:p>
            <a:pPr algn="l"/>
            <a:r>
              <a:rPr lang="en-US" sz="2400" b="1" dirty="0"/>
              <a:t>FIGURE 2 </a:t>
            </a:r>
            <a:r>
              <a:rPr lang="en-US" sz="2400" b="1" dirty="0">
                <a:solidFill>
                  <a:schemeClr val="tx1"/>
                </a:solidFill>
              </a:rPr>
              <a:t>PROCESSES AND PERIODS OF DEVELOPMENT</a:t>
            </a:r>
          </a:p>
        </p:txBody>
      </p:sp>
      <p:pic>
        <p:nvPicPr>
          <p:cNvPr id="28" name="Picture 27" descr="Venn diagram labeled processes of development, connects to a sequence of 8 periods of development, with photos of individuals of the given age groups.">
            <a:extLst>
              <a:ext uri="{FF2B5EF4-FFF2-40B4-BE49-F238E27FC236}">
                <a16:creationId xmlns:a16="http://schemas.microsoft.com/office/drawing/2014/main" id="{258CD531-C6EA-47F0-818D-6001551282C9}"/>
              </a:ext>
            </a:extLst>
          </p:cNvPr>
          <p:cNvPicPr>
            <a:picLocks noChangeAspect="1"/>
          </p:cNvPicPr>
          <p:nvPr/>
        </p:nvPicPr>
        <p:blipFill>
          <a:blip r:embed="rId2"/>
          <a:stretch>
            <a:fillRect/>
          </a:stretch>
        </p:blipFill>
        <p:spPr>
          <a:xfrm>
            <a:off x="392830" y="396601"/>
            <a:ext cx="8358340" cy="4535817"/>
          </a:xfrm>
          <a:prstGeom prst="rect">
            <a:avLst/>
          </a:prstGeom>
        </p:spPr>
      </p:pic>
      <p:sp>
        <p:nvSpPr>
          <p:cNvPr id="13" name="Content Placeholder 12">
            <a:extLst>
              <a:ext uri="{FF2B5EF4-FFF2-40B4-BE49-F238E27FC236}">
                <a16:creationId xmlns:a16="http://schemas.microsoft.com/office/drawing/2014/main" id="{05385CD8-36FA-402C-9B15-142CF0CADA90}"/>
              </a:ext>
            </a:extLst>
          </p:cNvPr>
          <p:cNvSpPr>
            <a:spLocks noGrp="1"/>
          </p:cNvSpPr>
          <p:nvPr>
            <p:ph sz="quarter" idx="11"/>
          </p:nvPr>
        </p:nvSpPr>
        <p:spPr>
          <a:xfrm>
            <a:off x="993099" y="5460949"/>
            <a:ext cx="6262140" cy="563291"/>
          </a:xfrm>
        </p:spPr>
        <p:txBody>
          <a:bodyPr>
            <a:normAutofit/>
          </a:bodyPr>
          <a:lstStyle/>
          <a:p>
            <a:r>
              <a:rPr lang="en-US" sz="1400" dirty="0"/>
              <a:t>The unfolding of life’s periods of development is influenced by the interaction of biological, cognitive, and socioemotional processes.</a:t>
            </a:r>
          </a:p>
        </p:txBody>
      </p:sp>
      <p:sp>
        <p:nvSpPr>
          <p:cNvPr id="14" name="Content Placeholder 13">
            <a:extLst>
              <a:ext uri="{FF2B5EF4-FFF2-40B4-BE49-F238E27FC236}">
                <a16:creationId xmlns:a16="http://schemas.microsoft.com/office/drawing/2014/main" id="{E41F1E6D-7C08-44CA-B341-7EC029109DC9}"/>
              </a:ext>
            </a:extLst>
          </p:cNvPr>
          <p:cNvSpPr>
            <a:spLocks noGrp="1"/>
          </p:cNvSpPr>
          <p:nvPr>
            <p:ph sz="quarter" idx="14"/>
          </p:nvPr>
        </p:nvSpPr>
        <p:spPr>
          <a:xfrm>
            <a:off x="3709665" y="112827"/>
            <a:ext cx="1724670" cy="381852"/>
          </a:xfrm>
        </p:spPr>
        <p:txBody>
          <a:bodyPr>
            <a:normAutofit/>
          </a:bodyPr>
          <a:lstStyle/>
          <a:p>
            <a:r>
              <a:rPr lang="en-US" sz="1200" b="1" dirty="0"/>
              <a:t>Periods of Development</a:t>
            </a:r>
          </a:p>
        </p:txBody>
      </p:sp>
      <p:sp>
        <p:nvSpPr>
          <p:cNvPr id="15" name="Content Placeholder 14">
            <a:extLst>
              <a:ext uri="{FF2B5EF4-FFF2-40B4-BE49-F238E27FC236}">
                <a16:creationId xmlns:a16="http://schemas.microsoft.com/office/drawing/2014/main" id="{135A7DCF-96DD-4438-9832-FE02B22940D1}"/>
              </a:ext>
            </a:extLst>
          </p:cNvPr>
          <p:cNvSpPr>
            <a:spLocks noGrp="1"/>
          </p:cNvSpPr>
          <p:nvPr>
            <p:ph sz="quarter" idx="15"/>
          </p:nvPr>
        </p:nvSpPr>
        <p:spPr>
          <a:xfrm>
            <a:off x="517160" y="396601"/>
            <a:ext cx="1161738" cy="587647"/>
          </a:xfrm>
        </p:spPr>
        <p:txBody>
          <a:bodyPr>
            <a:noAutofit/>
          </a:bodyPr>
          <a:lstStyle/>
          <a:p>
            <a:pPr algn="ctr"/>
            <a:r>
              <a:rPr lang="en-US" sz="1200" dirty="0"/>
              <a:t>Prenatal period (conception to birth)</a:t>
            </a:r>
          </a:p>
        </p:txBody>
      </p:sp>
      <p:sp>
        <p:nvSpPr>
          <p:cNvPr id="16" name="Content Placeholder 15">
            <a:extLst>
              <a:ext uri="{FF2B5EF4-FFF2-40B4-BE49-F238E27FC236}">
                <a16:creationId xmlns:a16="http://schemas.microsoft.com/office/drawing/2014/main" id="{6712E9B0-676B-4491-BFFB-E1A5AACDA3AC}"/>
              </a:ext>
            </a:extLst>
          </p:cNvPr>
          <p:cNvSpPr>
            <a:spLocks noGrp="1"/>
          </p:cNvSpPr>
          <p:nvPr>
            <p:ph sz="quarter" idx="16"/>
          </p:nvPr>
        </p:nvSpPr>
        <p:spPr>
          <a:xfrm>
            <a:off x="1558978" y="396601"/>
            <a:ext cx="1161738" cy="646689"/>
          </a:xfrm>
        </p:spPr>
        <p:txBody>
          <a:bodyPr>
            <a:normAutofit/>
          </a:bodyPr>
          <a:lstStyle/>
          <a:p>
            <a:pPr algn="ctr"/>
            <a:r>
              <a:rPr lang="en-US" sz="1200" dirty="0"/>
              <a:t>Infancy (birth to 18–24 months)</a:t>
            </a:r>
          </a:p>
        </p:txBody>
      </p:sp>
      <p:sp>
        <p:nvSpPr>
          <p:cNvPr id="17" name="Content Placeholder 16">
            <a:extLst>
              <a:ext uri="{FF2B5EF4-FFF2-40B4-BE49-F238E27FC236}">
                <a16:creationId xmlns:a16="http://schemas.microsoft.com/office/drawing/2014/main" id="{754C4503-4C2C-442C-ACC6-79AB1437C930}"/>
              </a:ext>
            </a:extLst>
          </p:cNvPr>
          <p:cNvSpPr>
            <a:spLocks noGrp="1"/>
          </p:cNvSpPr>
          <p:nvPr>
            <p:ph sz="quarter" idx="17"/>
          </p:nvPr>
        </p:nvSpPr>
        <p:spPr>
          <a:xfrm>
            <a:off x="2503906" y="396601"/>
            <a:ext cx="1161738" cy="646689"/>
          </a:xfrm>
        </p:spPr>
        <p:txBody>
          <a:bodyPr>
            <a:normAutofit/>
          </a:bodyPr>
          <a:lstStyle/>
          <a:p>
            <a:r>
              <a:rPr lang="en-US" sz="1200" dirty="0"/>
              <a:t>Early childhood (2–5 years)</a:t>
            </a:r>
          </a:p>
        </p:txBody>
      </p:sp>
      <p:sp>
        <p:nvSpPr>
          <p:cNvPr id="18" name="Content Placeholder 17">
            <a:extLst>
              <a:ext uri="{FF2B5EF4-FFF2-40B4-BE49-F238E27FC236}">
                <a16:creationId xmlns:a16="http://schemas.microsoft.com/office/drawing/2014/main" id="{2FCA1E2B-E998-49BE-B191-3198FFC27358}"/>
              </a:ext>
            </a:extLst>
          </p:cNvPr>
          <p:cNvSpPr>
            <a:spLocks noGrp="1"/>
          </p:cNvSpPr>
          <p:nvPr>
            <p:ph sz="quarter" idx="18"/>
          </p:nvPr>
        </p:nvSpPr>
        <p:spPr>
          <a:xfrm>
            <a:off x="3417757" y="396601"/>
            <a:ext cx="1072895" cy="646689"/>
          </a:xfrm>
        </p:spPr>
        <p:txBody>
          <a:bodyPr>
            <a:normAutofit/>
          </a:bodyPr>
          <a:lstStyle/>
          <a:p>
            <a:pPr algn="ctr"/>
            <a:r>
              <a:rPr lang="en-US" sz="1200" dirty="0"/>
              <a:t>Middle and late childhood (6–11 years)</a:t>
            </a:r>
          </a:p>
        </p:txBody>
      </p:sp>
      <p:sp>
        <p:nvSpPr>
          <p:cNvPr id="19" name="Content Placeholder 18">
            <a:extLst>
              <a:ext uri="{FF2B5EF4-FFF2-40B4-BE49-F238E27FC236}">
                <a16:creationId xmlns:a16="http://schemas.microsoft.com/office/drawing/2014/main" id="{BE51C00A-346E-4A68-8CC7-A95CAA9BA220}"/>
              </a:ext>
            </a:extLst>
          </p:cNvPr>
          <p:cNvSpPr>
            <a:spLocks noGrp="1"/>
          </p:cNvSpPr>
          <p:nvPr>
            <p:ph sz="quarter" idx="21"/>
          </p:nvPr>
        </p:nvSpPr>
        <p:spPr>
          <a:xfrm>
            <a:off x="4474714" y="396601"/>
            <a:ext cx="1072896" cy="646689"/>
          </a:xfrm>
        </p:spPr>
        <p:txBody>
          <a:bodyPr>
            <a:normAutofit/>
          </a:bodyPr>
          <a:lstStyle/>
          <a:p>
            <a:pPr algn="ctr"/>
            <a:r>
              <a:rPr lang="en-US" sz="1200" dirty="0"/>
              <a:t>Adolescence (10–13 to late teens)</a:t>
            </a:r>
          </a:p>
        </p:txBody>
      </p:sp>
      <p:sp>
        <p:nvSpPr>
          <p:cNvPr id="20" name="Content Placeholder 19">
            <a:extLst>
              <a:ext uri="{FF2B5EF4-FFF2-40B4-BE49-F238E27FC236}">
                <a16:creationId xmlns:a16="http://schemas.microsoft.com/office/drawing/2014/main" id="{C6510C94-9CB9-4FC8-A09D-43CF7DDD331E}"/>
              </a:ext>
            </a:extLst>
          </p:cNvPr>
          <p:cNvSpPr>
            <a:spLocks noGrp="1"/>
          </p:cNvSpPr>
          <p:nvPr>
            <p:ph sz="quarter" idx="22"/>
          </p:nvPr>
        </p:nvSpPr>
        <p:spPr>
          <a:xfrm>
            <a:off x="5478356" y="396601"/>
            <a:ext cx="1072895" cy="646689"/>
          </a:xfrm>
        </p:spPr>
        <p:txBody>
          <a:bodyPr>
            <a:normAutofit/>
          </a:bodyPr>
          <a:lstStyle/>
          <a:p>
            <a:pPr algn="ctr"/>
            <a:r>
              <a:rPr lang="en-US" sz="1200" dirty="0"/>
              <a:t>Early adulthood (20s to 30s)</a:t>
            </a:r>
          </a:p>
        </p:txBody>
      </p:sp>
      <p:sp>
        <p:nvSpPr>
          <p:cNvPr id="21" name="Content Placeholder 20">
            <a:extLst>
              <a:ext uri="{FF2B5EF4-FFF2-40B4-BE49-F238E27FC236}">
                <a16:creationId xmlns:a16="http://schemas.microsoft.com/office/drawing/2014/main" id="{B79643BD-2AC9-4CD3-8967-869F92420CCB}"/>
              </a:ext>
            </a:extLst>
          </p:cNvPr>
          <p:cNvSpPr>
            <a:spLocks noGrp="1"/>
          </p:cNvSpPr>
          <p:nvPr>
            <p:ph sz="quarter" idx="23"/>
          </p:nvPr>
        </p:nvSpPr>
        <p:spPr>
          <a:xfrm>
            <a:off x="6491542" y="291672"/>
            <a:ext cx="1047413" cy="656902"/>
          </a:xfrm>
        </p:spPr>
        <p:txBody>
          <a:bodyPr>
            <a:noAutofit/>
          </a:bodyPr>
          <a:lstStyle/>
          <a:p>
            <a:pPr algn="ctr"/>
            <a:r>
              <a:rPr lang="en-US" sz="1200" dirty="0"/>
              <a:t>Middle adulthood (35–45 to 55–65)</a:t>
            </a:r>
          </a:p>
        </p:txBody>
      </p:sp>
      <p:sp>
        <p:nvSpPr>
          <p:cNvPr id="22" name="Content Placeholder 21">
            <a:extLst>
              <a:ext uri="{FF2B5EF4-FFF2-40B4-BE49-F238E27FC236}">
                <a16:creationId xmlns:a16="http://schemas.microsoft.com/office/drawing/2014/main" id="{207B8C87-A1FE-4CBC-A0C8-0667A3E1CD70}"/>
              </a:ext>
            </a:extLst>
          </p:cNvPr>
          <p:cNvSpPr>
            <a:spLocks noGrp="1"/>
          </p:cNvSpPr>
          <p:nvPr>
            <p:ph sz="quarter" idx="24"/>
          </p:nvPr>
        </p:nvSpPr>
        <p:spPr>
          <a:xfrm>
            <a:off x="7608458" y="396601"/>
            <a:ext cx="1078342" cy="646689"/>
          </a:xfrm>
        </p:spPr>
        <p:txBody>
          <a:bodyPr>
            <a:normAutofit fontScale="92500"/>
          </a:bodyPr>
          <a:lstStyle/>
          <a:p>
            <a:pPr algn="ctr"/>
            <a:r>
              <a:rPr lang="en-US" sz="1200" dirty="0"/>
              <a:t>Late adulthood (60s–70s to death)</a:t>
            </a:r>
          </a:p>
        </p:txBody>
      </p:sp>
      <p:sp>
        <p:nvSpPr>
          <p:cNvPr id="25" name="Text Placeholder 24">
            <a:extLst>
              <a:ext uri="{FF2B5EF4-FFF2-40B4-BE49-F238E27FC236}">
                <a16:creationId xmlns:a16="http://schemas.microsoft.com/office/drawing/2014/main" id="{DBCFB9EA-25E2-47E9-BFC3-0400647E8D1C}"/>
              </a:ext>
            </a:extLst>
          </p:cNvPr>
          <p:cNvSpPr>
            <a:spLocks noGrp="1"/>
          </p:cNvSpPr>
          <p:nvPr>
            <p:ph type="body" sz="quarter" idx="27"/>
          </p:nvPr>
        </p:nvSpPr>
        <p:spPr/>
        <p:txBody>
          <a:bodyPr>
            <a:normAutofit/>
          </a:bodyPr>
          <a:lstStyle/>
          <a:p>
            <a:r>
              <a:rPr lang="en-US" dirty="0">
                <a:hlinkClick r:id="rId3" action="ppaction://hlinksldjump"/>
              </a:rPr>
              <a:t>Access the text alternative for slide images.</a:t>
            </a:r>
            <a:endParaRPr lang="en-US" dirty="0"/>
          </a:p>
        </p:txBody>
      </p:sp>
      <p:sp>
        <p:nvSpPr>
          <p:cNvPr id="26" name="Text Placeholder 25">
            <a:extLst>
              <a:ext uri="{FF2B5EF4-FFF2-40B4-BE49-F238E27FC236}">
                <a16:creationId xmlns:a16="http://schemas.microsoft.com/office/drawing/2014/main" id="{06D0A7C4-F3F7-4FFF-BB86-EA22ACE915AD}"/>
              </a:ext>
            </a:extLst>
          </p:cNvPr>
          <p:cNvSpPr>
            <a:spLocks noGrp="1"/>
          </p:cNvSpPr>
          <p:nvPr>
            <p:ph type="body" sz="quarter" idx="28"/>
          </p:nvPr>
        </p:nvSpPr>
        <p:spPr>
          <a:xfrm>
            <a:off x="2854016" y="5965693"/>
            <a:ext cx="6262140" cy="379349"/>
          </a:xfrm>
        </p:spPr>
        <p:txBody>
          <a:bodyPr>
            <a:noAutofit/>
          </a:bodyPr>
          <a:lstStyle/>
          <a:p>
            <a:r>
              <a:rPr lang="en-US" i="1" dirty="0"/>
              <a:t>(left to right) Steve Allen/Brand X Pictures/Getty Images; Dr. John Santrock; Digital Vision/</a:t>
            </a:r>
            <a:r>
              <a:rPr lang="en-US" i="1" dirty="0" err="1"/>
              <a:t>Alamy</a:t>
            </a:r>
            <a:r>
              <a:rPr lang="en-US" i="1" dirty="0"/>
              <a:t>; Digital Vision/</a:t>
            </a:r>
            <a:r>
              <a:rPr lang="en-US" i="1" dirty="0" err="1"/>
              <a:t>Photodisc</a:t>
            </a:r>
            <a:r>
              <a:rPr lang="en-US" i="1" dirty="0"/>
              <a:t>/Getty Images; Comstock/Getty Images; Blue Moon Stock/</a:t>
            </a:r>
            <a:r>
              <a:rPr lang="en-US" i="1" dirty="0" err="1"/>
              <a:t>Alamy</a:t>
            </a:r>
            <a:r>
              <a:rPr lang="en-US" i="1" dirty="0"/>
              <a:t> Stock Photo; Sam Edwards/</a:t>
            </a:r>
            <a:r>
              <a:rPr lang="en-US" i="1" dirty="0" err="1"/>
              <a:t>CaiaImage</a:t>
            </a:r>
            <a:r>
              <a:rPr lang="en-US" i="1" dirty="0"/>
              <a:t>/Glow Images; Ronnie Kaufman/Blend Images LLC.</a:t>
            </a:r>
          </a:p>
        </p:txBody>
      </p:sp>
      <p:sp>
        <p:nvSpPr>
          <p:cNvPr id="6" name="Slide Number Placeholder 5">
            <a:extLst>
              <a:ext uri="{FF2B5EF4-FFF2-40B4-BE49-F238E27FC236}">
                <a16:creationId xmlns:a16="http://schemas.microsoft.com/office/drawing/2014/main" id="{12ABFF61-41FD-4C84-A693-462BAF664107}"/>
              </a:ext>
            </a:extLst>
          </p:cNvPr>
          <p:cNvSpPr>
            <a:spLocks noGrp="1"/>
          </p:cNvSpPr>
          <p:nvPr>
            <p:ph type="sldNum" sz="quarter" idx="10"/>
          </p:nvPr>
        </p:nvSpPr>
        <p:spPr/>
        <p:txBody>
          <a:bodyPr/>
          <a:lstStyle/>
          <a:p>
            <a:fld id="{68151E55-6873-49E2-B8D5-2F265E6F1973}" type="slidenum">
              <a:rPr lang="en-US" smtClean="0"/>
              <a:pPr/>
              <a:t>85</a:t>
            </a:fld>
            <a:endParaRPr lang="en-US" dirty="0"/>
          </a:p>
        </p:txBody>
      </p:sp>
    </p:spTree>
    <p:extLst>
      <p:ext uri="{BB962C8B-B14F-4D97-AF65-F5344CB8AC3E}">
        <p14:creationId xmlns:p14="http://schemas.microsoft.com/office/powerpoint/2010/main" val="1536077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70613" y="228600"/>
            <a:ext cx="7202774" cy="1069848"/>
          </a:xfrm>
        </p:spPr>
        <p:txBody>
          <a:bodyPr/>
          <a:lstStyle/>
          <a:p>
            <a:r>
              <a:rPr lang="en-US" dirty="0"/>
              <a:t>Developmental Transitions: Childhood to Adolescence</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3"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Developmental transitions are often important junctures in people’s lives.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The transition from childhood to adolescence involves many biological, cognitive, and socioemotional changes.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Puberty; increases in abstract, idealistic, and logical thinking; and a quest for independence.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Complex and multidimensional, involving change in many different aspects of an individual’s life.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Negotiating this transition successfully requires considerable adaptation and thoughtful, sensitive support from adults.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86</a:t>
            </a:fld>
            <a:endParaRPr lang="en-US" dirty="0"/>
          </a:p>
        </p:txBody>
      </p:sp>
    </p:spTree>
    <p:extLst>
      <p:ext uri="{BB962C8B-B14F-4D97-AF65-F5344CB8AC3E}">
        <p14:creationId xmlns:p14="http://schemas.microsoft.com/office/powerpoint/2010/main" val="621324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70613" y="228600"/>
            <a:ext cx="7202774" cy="1069848"/>
          </a:xfrm>
        </p:spPr>
        <p:txBody>
          <a:bodyPr/>
          <a:lstStyle/>
          <a:p>
            <a:r>
              <a:rPr lang="en-US" dirty="0"/>
              <a:t>Developmental Transitions: Childhood to Adolescence</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3" cy="4964025"/>
          </a:xfrm>
        </p:spPr>
        <p:txBody>
          <a:bodyPr>
            <a:normAutofit/>
          </a:bodyPr>
          <a:lstStyle/>
          <a:p>
            <a:r>
              <a:rPr lang="en-US" sz="2400" b="1" dirty="0"/>
              <a:t>What are the physical changes of adolescence?</a:t>
            </a:r>
          </a:p>
          <a:p>
            <a:r>
              <a:rPr lang="en-US" sz="2400" dirty="0"/>
              <a:t>Physical development in adolescence includes changes that occur through a process called </a:t>
            </a:r>
            <a:r>
              <a:rPr lang="en-US" sz="2400" dirty="0">
                <a:hlinkClick r:id="rId3"/>
              </a:rPr>
              <a:t>puberty</a:t>
            </a:r>
            <a:r>
              <a:rPr lang="en-US" sz="2400" dirty="0"/>
              <a:t>. During puberty, the child’s brain releases certain hormones. The hormones cause the child’s body to physically change and their sexual organs to mature.</a:t>
            </a:r>
          </a:p>
          <a:p>
            <a:pPr marL="0" marR="0" lvl="0" indent="0" algn="l" defTabSz="457200" rtl="0" eaLnBrk="1" fontAlgn="auto" latinLnBrk="0" hangingPunct="1">
              <a:lnSpc>
                <a:spcPct val="100000"/>
              </a:lnSpc>
              <a:spcBef>
                <a:spcPts val="2400"/>
              </a:spcBef>
              <a:spcAft>
                <a:spcPts val="0"/>
              </a:spcAft>
              <a:buClrTx/>
              <a:buSzTx/>
              <a:buFont typeface="Arial"/>
              <a:buNone/>
              <a:tabLst/>
              <a:defRPr/>
            </a:pPr>
            <a:endPar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87</a:t>
            </a:fld>
            <a:endParaRPr lang="en-US" dirty="0"/>
          </a:p>
        </p:txBody>
      </p:sp>
    </p:spTree>
    <p:extLst>
      <p:ext uri="{BB962C8B-B14F-4D97-AF65-F5344CB8AC3E}">
        <p14:creationId xmlns:p14="http://schemas.microsoft.com/office/powerpoint/2010/main" val="150080286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85604" y="228600"/>
            <a:ext cx="7172793" cy="1069848"/>
          </a:xfrm>
        </p:spPr>
        <p:txBody>
          <a:bodyPr/>
          <a:lstStyle/>
          <a:p>
            <a:r>
              <a:rPr lang="en-US" altLang="en-US" dirty="0"/>
              <a:t>Developmental Transitions: Adolescence to Adulthood </a:t>
            </a:r>
            <a:r>
              <a:rPr lang="en-US" altLang="en-US" sz="1600" dirty="0"/>
              <a:t>1</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Adolescence begins in biology and ends in culture.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Whereas the transition from childhood to adolescence begins with the onset of pubertal maturation, the transition from adolescence to adulthood is determined by cultural standards and experiences.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Recently, the transition from adolescence to adulthood has been referred to as </a:t>
            </a:r>
            <a:r>
              <a:rPr kumimoji="0" lang="en-US" altLang="en-US" sz="2800" b="1" i="0" u="none" strike="noStrike" kern="1200" cap="none" spc="0" normalizeH="0" baseline="0" noProof="0" dirty="0">
                <a:ln>
                  <a:noFill/>
                </a:ln>
                <a:solidFill>
                  <a:prstClr val="black"/>
                </a:solidFill>
                <a:effectLst/>
                <a:uLnTx/>
                <a:uFillTx/>
              </a:rPr>
              <a:t>emerging adulthood,</a:t>
            </a:r>
            <a:r>
              <a:rPr kumimoji="0" lang="en-US" altLang="en-US" sz="2800" b="0" i="0" u="none" strike="noStrike" kern="1200" cap="none" spc="0" normalizeH="0" baseline="0" noProof="0" dirty="0">
                <a:ln>
                  <a:noFill/>
                </a:ln>
                <a:solidFill>
                  <a:prstClr val="black"/>
                </a:solidFill>
                <a:effectLst/>
                <a:uLnTx/>
                <a:uFillTx/>
              </a:rPr>
              <a:t> from approximately 18 to 25 years of age.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88</a:t>
            </a:fld>
            <a:endParaRPr lang="en-US" dirty="0"/>
          </a:p>
        </p:txBody>
      </p:sp>
    </p:spTree>
    <p:extLst>
      <p:ext uri="{BB962C8B-B14F-4D97-AF65-F5344CB8AC3E}">
        <p14:creationId xmlns:p14="http://schemas.microsoft.com/office/powerpoint/2010/main" val="32211203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85604" y="228600"/>
            <a:ext cx="7172793" cy="1069848"/>
          </a:xfrm>
        </p:spPr>
        <p:txBody>
          <a:bodyPr/>
          <a:lstStyle/>
          <a:p>
            <a:r>
              <a:rPr lang="en-US" altLang="en-US" dirty="0"/>
              <a:t>Developmental Transitions: Adolescence to Adulthood </a:t>
            </a:r>
            <a:r>
              <a:rPr lang="en-US" altLang="en-US" sz="1600" dirty="0"/>
              <a:t>2</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57200" y="1417320"/>
            <a:ext cx="8229600" cy="4964025"/>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Five key features characterize emerging adulthood: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Identity exploration.</a:t>
            </a:r>
          </a:p>
          <a:p>
            <a:pPr marL="342900" indent="-342900" defTabSz="457200">
              <a:lnSpc>
                <a:spcPct val="110000"/>
              </a:lnSpc>
              <a:spcBef>
                <a:spcPts val="576"/>
              </a:spcBef>
              <a:spcAft>
                <a:spcPts val="0"/>
              </a:spcAft>
              <a:buFont typeface="Arial" panose="020B0604020202020204" pitchFamily="34" charset="0"/>
              <a:buChar char="•"/>
              <a:defRPr/>
            </a:pPr>
            <a:r>
              <a:rPr lang="en-US" altLang="en-US" sz="2400" dirty="0">
                <a:solidFill>
                  <a:prstClr val="black"/>
                </a:solidFill>
              </a:rPr>
              <a:t>Instability.</a:t>
            </a:r>
          </a:p>
          <a:p>
            <a:pPr marL="342900" indent="-342900" defTabSz="457200">
              <a:lnSpc>
                <a:spcPct val="110000"/>
              </a:lnSpc>
              <a:spcBef>
                <a:spcPts val="576"/>
              </a:spcBef>
              <a:spcAft>
                <a:spcPts val="0"/>
              </a:spcAft>
              <a:buFont typeface="Arial" panose="020B0604020202020204" pitchFamily="34" charset="0"/>
              <a:buChar char="•"/>
              <a:defRPr/>
            </a:pPr>
            <a:r>
              <a:rPr lang="en-US" altLang="en-US" sz="2400" dirty="0">
                <a:solidFill>
                  <a:prstClr val="black"/>
                </a:solidFill>
              </a:rPr>
              <a:t>Self-focused.</a:t>
            </a:r>
          </a:p>
          <a:p>
            <a:pPr marL="342900" indent="-342900" defTabSz="457200">
              <a:lnSpc>
                <a:spcPct val="110000"/>
              </a:lnSpc>
              <a:spcBef>
                <a:spcPts val="576"/>
              </a:spcBef>
              <a:spcAft>
                <a:spcPts val="0"/>
              </a:spcAft>
              <a:buFont typeface="Arial" panose="020B0604020202020204" pitchFamily="34" charset="0"/>
              <a:buChar char="•"/>
              <a:defRPr/>
            </a:pPr>
            <a:r>
              <a:rPr lang="en-US" altLang="en-US" sz="2400" dirty="0">
                <a:solidFill>
                  <a:prstClr val="black"/>
                </a:solidFill>
              </a:rPr>
              <a:t>Feeling in-between.</a:t>
            </a:r>
          </a:p>
          <a:p>
            <a:pPr marL="342900" indent="-342900" defTabSz="457200">
              <a:lnSpc>
                <a:spcPct val="110000"/>
              </a:lnSpc>
              <a:spcBef>
                <a:spcPts val="576"/>
              </a:spcBef>
              <a:spcAft>
                <a:spcPts val="0"/>
              </a:spcAft>
              <a:buFont typeface="Arial" panose="020B0604020202020204" pitchFamily="34" charset="0"/>
              <a:buChar char="•"/>
              <a:defRPr/>
            </a:pPr>
            <a:r>
              <a:rPr lang="en-US" altLang="en-US" sz="2400" dirty="0">
                <a:solidFill>
                  <a:prstClr val="black"/>
                </a:solidFill>
              </a:rPr>
              <a:t>The age of possibilities—an opportunity to transform their lives.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Although emerging adulthood does not characterize development in all cultures, it does appear to occur in those in which assuming adult roles and responsibilities is postponed.</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89</a:t>
            </a:fld>
            <a:endParaRPr lang="en-US" dirty="0"/>
          </a:p>
        </p:txBody>
      </p:sp>
    </p:spTree>
    <p:extLst>
      <p:ext uri="{BB962C8B-B14F-4D97-AF65-F5344CB8AC3E}">
        <p14:creationId xmlns:p14="http://schemas.microsoft.com/office/powerpoint/2010/main" val="252096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p:txBody>
          <a:bodyPr/>
          <a:lstStyle/>
          <a:p>
            <a:r>
              <a:rPr lang="en-US" dirty="0"/>
              <a:t>The Historical Perspective: Early History</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371007" y="1417320"/>
            <a:ext cx="8401987" cy="5043441"/>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Fairy Tales foster imagination.</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Yes, this is obvious, but it really has far reaching effects. Children use their imagination to learn about the world around them. They make connections using the knowledge that they have and fill in the gray areas with their own ideas of what "might be." Their creative thoughts not only help build their ideas about their world but also about themselves. They use comparisons to stories to see what things they have in common as well as in contrast to the characters. These skills help them build their own character strengths and may even begin to spark ideas in the type of education, career and life that they want to build for themselves.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a:t>
            </a:fld>
            <a:endParaRPr lang="en-US" dirty="0"/>
          </a:p>
        </p:txBody>
      </p:sp>
    </p:spTree>
    <p:extLst>
      <p:ext uri="{BB962C8B-B14F-4D97-AF65-F5344CB8AC3E}">
        <p14:creationId xmlns:p14="http://schemas.microsoft.com/office/powerpoint/2010/main" val="2636845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85604" y="228600"/>
            <a:ext cx="7172793" cy="1069848"/>
          </a:xfrm>
        </p:spPr>
        <p:txBody>
          <a:bodyPr/>
          <a:lstStyle/>
          <a:p>
            <a:r>
              <a:rPr lang="en-US" altLang="en-US" dirty="0"/>
              <a:t>Developmental Transitions: Adolescence to Adulthood </a:t>
            </a:r>
            <a:r>
              <a:rPr lang="en-US" altLang="en-US" sz="1600" dirty="0"/>
              <a:t>3</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50889" y="1417320"/>
            <a:ext cx="8042223"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Determining just when an individual becomes an adult is difficult.</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In the United States, the most widely recognized marker of entry into adulthood is holding a more or less permanent full-time job.</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en-US" sz="2400" b="0" i="0" u="none" strike="noStrike" kern="1200" cap="none" spc="0" normalizeH="0" baseline="0" noProof="0" dirty="0">
                <a:ln>
                  <a:noFill/>
                </a:ln>
                <a:solidFill>
                  <a:prstClr val="black"/>
                </a:solidFill>
                <a:effectLst/>
                <a:uLnTx/>
                <a:uFillTx/>
              </a:rPr>
              <a:t>Economic independence is one marker of adult status, but achieving it is often a long process.</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en-US" b="0" i="0" u="none" strike="noStrike" kern="1200" cap="none" spc="0" normalizeH="0" baseline="0" noProof="0" dirty="0">
                <a:ln>
                  <a:noFill/>
                </a:ln>
                <a:solidFill>
                  <a:prstClr val="black"/>
                </a:solidFill>
                <a:effectLst/>
                <a:uLnTx/>
                <a:uFillTx/>
              </a:rPr>
              <a:t>A longitudinal study found extensive variability in the individual trajectories of adult roles across 10 years from 17 to 27 years of age; many of the participants moved back and forth between increasing and decreasing economic dependency.</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90</a:t>
            </a:fld>
            <a:endParaRPr lang="en-US" dirty="0"/>
          </a:p>
        </p:txBody>
      </p:sp>
    </p:spTree>
    <p:extLst>
      <p:ext uri="{BB962C8B-B14F-4D97-AF65-F5344CB8AC3E}">
        <p14:creationId xmlns:p14="http://schemas.microsoft.com/office/powerpoint/2010/main" val="1744362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85604" y="228600"/>
            <a:ext cx="7172793" cy="1069848"/>
          </a:xfrm>
        </p:spPr>
        <p:txBody>
          <a:bodyPr/>
          <a:lstStyle/>
          <a:p>
            <a:r>
              <a:rPr lang="en-US" altLang="en-US" dirty="0"/>
              <a:t>Developmental Transitions: Adolescence to Adulthood </a:t>
            </a:r>
            <a:r>
              <a:rPr lang="en-US" altLang="en-US" sz="1600" dirty="0"/>
              <a:t>4</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87674" y="1417320"/>
            <a:ext cx="7768652" cy="4964025"/>
          </a:xfrm>
        </p:spPr>
        <p:txBody>
          <a:bodyPr>
            <a:normAutofit lnSpcReduction="10000"/>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Other studies show that taking responsibility for oneself is likely an important marker of adult status for many.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At some point in the late teens through the early 20s, then, individuals reach adulthood.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They accept responsibility for themselves, become capable of making independent decisions, and gain financial independence from their parents.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endParaRPr lang="en-US" altLang="en-US" sz="2400" dirty="0">
              <a:solidFill>
                <a:prstClr val="black"/>
              </a:solidFill>
            </a:endParaRP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lang="en-US" altLang="en-US" sz="2400" b="1" dirty="0">
                <a:solidFill>
                  <a:prstClr val="black"/>
                </a:solidFill>
              </a:rPr>
              <a:t>How do you see yourself in being more responsible?  Do you own up to your mistakes or do you still want someone else to fix your problems for you?</a:t>
            </a:r>
            <a:endParaRPr kumimoji="0" lang="en-US" altLang="en-US" sz="2400" b="1"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91</a:t>
            </a:fld>
            <a:endParaRPr lang="en-US" dirty="0"/>
          </a:p>
        </p:txBody>
      </p:sp>
    </p:spTree>
    <p:extLst>
      <p:ext uri="{BB962C8B-B14F-4D97-AF65-F5344CB8AC3E}">
        <p14:creationId xmlns:p14="http://schemas.microsoft.com/office/powerpoint/2010/main" val="7406496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985604" y="228600"/>
            <a:ext cx="7172793" cy="1069848"/>
          </a:xfrm>
        </p:spPr>
        <p:txBody>
          <a:bodyPr/>
          <a:lstStyle/>
          <a:p>
            <a:r>
              <a:rPr lang="en-US" altLang="en-US" dirty="0"/>
              <a:t>Developmental Transitions: Adolescence to Adulthood </a:t>
            </a:r>
            <a:r>
              <a:rPr lang="en-US" altLang="en-US" sz="1600" dirty="0"/>
              <a:t>5</a:t>
            </a:r>
            <a:endParaRPr lang="en-US" sz="1600" dirty="0"/>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602631" y="1417320"/>
            <a:ext cx="7938738"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In developing countries, marriage is often a more significant marker for entry into adulthood.</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It usually occurs much earlier than in the United States.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rPr>
              <a:t>Contextual variations in emerging adulthood also may occur in cultures and subcultures </a:t>
            </a:r>
            <a:r>
              <a:rPr kumimoji="0" lang="en-US" altLang="en-US" sz="2400" b="0" i="1" u="none" strike="noStrike" kern="1200" cap="none" spc="0" normalizeH="0" baseline="0" noProof="0" dirty="0">
                <a:ln>
                  <a:noFill/>
                </a:ln>
                <a:solidFill>
                  <a:prstClr val="black"/>
                </a:solidFill>
                <a:effectLst/>
                <a:uLnTx/>
                <a:uFillTx/>
              </a:rPr>
              <a:t>within</a:t>
            </a:r>
            <a:r>
              <a:rPr kumimoji="0" lang="en-US" altLang="en-US" sz="2400" b="0" i="0" u="none" strike="noStrike" kern="1200" cap="none" spc="0" normalizeH="0" baseline="0" noProof="0" dirty="0">
                <a:ln>
                  <a:noFill/>
                </a:ln>
                <a:solidFill>
                  <a:prstClr val="black"/>
                </a:solidFill>
                <a:effectLst/>
                <a:uLnTx/>
                <a:uFillTx/>
              </a:rPr>
              <a:t> a country.</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en-US" sz="2800" b="0" i="0" u="none" strike="noStrike" kern="1200" cap="none" spc="0" normalizeH="0" baseline="0" noProof="0" dirty="0">
                <a:ln>
                  <a:noFill/>
                </a:ln>
                <a:solidFill>
                  <a:prstClr val="black"/>
                </a:solidFill>
                <a:effectLst/>
                <a:uLnTx/>
                <a:uFillTx/>
              </a:rPr>
              <a:t>Three types of assets are especially important in making a competent transition</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Intellectual.</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Psychological/emotional.</a:t>
            </a:r>
          </a:p>
          <a:p>
            <a:pPr marL="342900" indent="-342900" defTabSz="457200">
              <a:spcBef>
                <a:spcPts val="576"/>
              </a:spcBef>
              <a:spcAft>
                <a:spcPts val="0"/>
              </a:spcAft>
              <a:buFont typeface="Arial" panose="020B0604020202020204" pitchFamily="34" charset="0"/>
              <a:buChar char="•"/>
              <a:defRPr/>
            </a:pPr>
            <a:r>
              <a:rPr lang="en-US" altLang="en-US" sz="2400" dirty="0">
                <a:solidFill>
                  <a:prstClr val="black"/>
                </a:solidFill>
              </a:rPr>
              <a:t>Social.</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92</a:t>
            </a:fld>
            <a:endParaRPr lang="en-US" dirty="0"/>
          </a:p>
        </p:txBody>
      </p:sp>
    </p:spTree>
    <p:extLst>
      <p:ext uri="{BB962C8B-B14F-4D97-AF65-F5344CB8AC3E}">
        <p14:creationId xmlns:p14="http://schemas.microsoft.com/office/powerpoint/2010/main" val="29136816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ACCB-7DEB-4A53-AE8B-DCBD1D0A6227}"/>
              </a:ext>
            </a:extLst>
          </p:cNvPr>
          <p:cNvSpPr>
            <a:spLocks noGrp="1"/>
          </p:cNvSpPr>
          <p:nvPr>
            <p:ph type="title"/>
          </p:nvPr>
        </p:nvSpPr>
        <p:spPr>
          <a:xfrm>
            <a:off x="1397375" y="5665513"/>
            <a:ext cx="6349250" cy="875434"/>
          </a:xfrm>
        </p:spPr>
        <p:txBody>
          <a:bodyPr anchor="t"/>
          <a:lstStyle/>
          <a:p>
            <a:pPr algn="l"/>
            <a:r>
              <a:rPr kumimoji="0" lang="en-US" altLang="en-US" sz="2400" b="1" i="0" u="none" strike="noStrike" kern="1200" cap="none" spc="0" normalizeH="0" baseline="0" noProof="0" dirty="0">
                <a:ln>
                  <a:noFill/>
                </a:ln>
                <a:solidFill>
                  <a:srgbClr val="00629B"/>
                </a:solidFill>
                <a:effectLst/>
                <a:uLnTx/>
                <a:uFillTx/>
                <a:cs typeface="Calibri" panose="020F0502020204030204" pitchFamily="34" charset="0"/>
              </a:rPr>
              <a:t>FIGURE 3 </a:t>
            </a:r>
            <a:r>
              <a:rPr kumimoji="0" lang="en-US" altLang="en-US" sz="2400" b="1" i="0" u="none" strike="noStrike" kern="1200" cap="none" spc="0" normalizeH="0" baseline="0" noProof="0" dirty="0">
                <a:ln>
                  <a:noFill/>
                </a:ln>
                <a:solidFill>
                  <a:prstClr val="black"/>
                </a:solidFill>
                <a:effectLst/>
                <a:uLnTx/>
                <a:uFillTx/>
                <a:cs typeface="Calibri" panose="020F0502020204030204" pitchFamily="34" charset="0"/>
              </a:rPr>
              <a:t>PERSONAL ASSETS THAT FACILITATE POSITIVE YOUTH DEVELOPMENT</a:t>
            </a:r>
            <a:endParaRPr lang="en-US" dirty="0">
              <a:cs typeface="Calibri" panose="020F0502020204030204" pitchFamily="34" charset="0"/>
            </a:endParaRPr>
          </a:p>
        </p:txBody>
      </p:sp>
      <p:pic>
        <p:nvPicPr>
          <p:cNvPr id="16" name="Picture 15">
            <a:extLst>
              <a:ext uri="{FF2B5EF4-FFF2-40B4-BE49-F238E27FC236}">
                <a16:creationId xmlns:a16="http://schemas.microsoft.com/office/drawing/2014/main" id="{9A67A76A-5773-4C9D-9E91-3CE7D198C96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523564"/>
            <a:ext cx="8690812" cy="4815352"/>
          </a:xfrm>
          <a:prstGeom prst="rect">
            <a:avLst/>
          </a:prstGeom>
        </p:spPr>
      </p:pic>
      <p:sp>
        <p:nvSpPr>
          <p:cNvPr id="3" name="Content Placeholder 2">
            <a:extLst>
              <a:ext uri="{FF2B5EF4-FFF2-40B4-BE49-F238E27FC236}">
                <a16:creationId xmlns:a16="http://schemas.microsoft.com/office/drawing/2014/main" id="{47556AF4-872B-4229-8629-EA13976BDC54}"/>
              </a:ext>
            </a:extLst>
          </p:cNvPr>
          <p:cNvSpPr>
            <a:spLocks noGrp="1"/>
          </p:cNvSpPr>
          <p:nvPr>
            <p:ph sz="quarter" idx="11"/>
          </p:nvPr>
        </p:nvSpPr>
        <p:spPr>
          <a:xfrm>
            <a:off x="299214" y="612016"/>
            <a:ext cx="2563907" cy="342852"/>
          </a:xfrm>
          <a:noFill/>
        </p:spPr>
        <p:txBody>
          <a:bodyPr>
            <a:normAutofit/>
          </a:bodyPr>
          <a:lstStyle/>
          <a:p>
            <a:pPr marL="0" marR="0" lvl="0" indent="0" algn="ctr" defTabSz="457200" rtl="0" eaLnBrk="1" fontAlgn="auto" latinLnBrk="0" hangingPunct="1">
              <a:lnSpc>
                <a:spcPct val="100000"/>
              </a:lnSpc>
              <a:spcBef>
                <a:spcPts val="700"/>
              </a:spcBef>
              <a:spcAft>
                <a:spcPts val="0"/>
              </a:spcAft>
              <a:buClrTx/>
              <a:buSzTx/>
              <a:buFont typeface="Arial"/>
              <a:buNone/>
              <a:tabLst/>
              <a:defRPr/>
            </a:pPr>
            <a:r>
              <a:rPr kumimoji="0" lang="en-US" sz="1400" b="1" i="0" u="none" strike="noStrike" kern="1200" cap="none" spc="0" normalizeH="0" baseline="0" noProof="0" dirty="0">
                <a:ln>
                  <a:noFill/>
                </a:ln>
                <a:solidFill>
                  <a:prstClr val="black"/>
                </a:solidFill>
                <a:effectLst/>
                <a:uLnTx/>
                <a:uFillTx/>
                <a:cs typeface="Calibri" panose="020F0502020204030204" pitchFamily="34" charset="0"/>
              </a:rPr>
              <a:t>Intellectual development</a:t>
            </a:r>
          </a:p>
        </p:txBody>
      </p:sp>
      <p:sp>
        <p:nvSpPr>
          <p:cNvPr id="4" name="Content Placeholder 3">
            <a:extLst>
              <a:ext uri="{FF2B5EF4-FFF2-40B4-BE49-F238E27FC236}">
                <a16:creationId xmlns:a16="http://schemas.microsoft.com/office/drawing/2014/main" id="{185BC5CE-726D-4C2B-9693-DCFB00E5C429}"/>
              </a:ext>
            </a:extLst>
          </p:cNvPr>
          <p:cNvSpPr>
            <a:spLocks noGrp="1"/>
          </p:cNvSpPr>
          <p:nvPr>
            <p:ph sz="quarter" idx="14"/>
          </p:nvPr>
        </p:nvSpPr>
        <p:spPr>
          <a:xfrm>
            <a:off x="269234" y="1194373"/>
            <a:ext cx="2642224" cy="3028013"/>
          </a:xfrm>
        </p:spPr>
        <p:txBody>
          <a:bodyPr>
            <a:normAutofit/>
          </a:bodyPr>
          <a:lstStyle/>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Knowledge of essential life and vocational skills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Rational habits of mind—critical thinking and reasoning skills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Good decision-making skills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In-depth knowledge of more than one culture</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Knowledge of skills necessary to navigate through multiple cultures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School success</a:t>
            </a:r>
          </a:p>
        </p:txBody>
      </p:sp>
      <p:sp>
        <p:nvSpPr>
          <p:cNvPr id="5" name="Content Placeholder 4">
            <a:extLst>
              <a:ext uri="{FF2B5EF4-FFF2-40B4-BE49-F238E27FC236}">
                <a16:creationId xmlns:a16="http://schemas.microsoft.com/office/drawing/2014/main" id="{F650D980-48F7-4ED2-9B49-D0C8B0A82C01}"/>
              </a:ext>
            </a:extLst>
          </p:cNvPr>
          <p:cNvSpPr>
            <a:spLocks noGrp="1"/>
          </p:cNvSpPr>
          <p:nvPr>
            <p:ph sz="quarter" idx="15"/>
          </p:nvPr>
        </p:nvSpPr>
        <p:spPr>
          <a:xfrm>
            <a:off x="3249038" y="582036"/>
            <a:ext cx="2563906" cy="462436"/>
          </a:xfrm>
          <a:noFill/>
        </p:spPr>
        <p:txBody>
          <a:bodyPr>
            <a:normAutofit fontScale="92500" lnSpcReduction="10000"/>
          </a:bodyPr>
          <a:lstStyle/>
          <a:p>
            <a:pPr marL="0" marR="0" lvl="0" indent="0" algn="ctr" defTabSz="457200" rtl="0" eaLnBrk="1" fontAlgn="auto" latinLnBrk="0" hangingPunct="1">
              <a:lnSpc>
                <a:spcPct val="100000"/>
              </a:lnSpc>
              <a:spcBef>
                <a:spcPts val="700"/>
              </a:spcBef>
              <a:spcAft>
                <a:spcPts val="0"/>
              </a:spcAft>
              <a:buClrTx/>
              <a:buSzTx/>
              <a:buFont typeface="Arial"/>
              <a:buNone/>
              <a:tabLst/>
              <a:defRPr/>
            </a:pPr>
            <a:r>
              <a:rPr kumimoji="0" lang="en-US" sz="1400" b="1" i="0" u="none" strike="noStrike" kern="1200" cap="none" spc="0" normalizeH="0" baseline="0" noProof="0" dirty="0">
                <a:ln>
                  <a:noFill/>
                </a:ln>
                <a:solidFill>
                  <a:prstClr val="black"/>
                </a:solidFill>
                <a:effectLst/>
                <a:uLnTx/>
                <a:uFillTx/>
                <a:cs typeface="Calibri" panose="020F0502020204030204" pitchFamily="34" charset="0"/>
              </a:rPr>
              <a:t>Psychological and emotional development</a:t>
            </a:r>
          </a:p>
        </p:txBody>
      </p:sp>
      <p:sp>
        <p:nvSpPr>
          <p:cNvPr id="6" name="Content Placeholder 5">
            <a:extLst>
              <a:ext uri="{FF2B5EF4-FFF2-40B4-BE49-F238E27FC236}">
                <a16:creationId xmlns:a16="http://schemas.microsoft.com/office/drawing/2014/main" id="{185770F8-166C-4776-93C9-82FDA2FA5A73}"/>
              </a:ext>
            </a:extLst>
          </p:cNvPr>
          <p:cNvSpPr>
            <a:spLocks noGrp="1"/>
          </p:cNvSpPr>
          <p:nvPr>
            <p:ph sz="quarter" idx="16"/>
          </p:nvPr>
        </p:nvSpPr>
        <p:spPr>
          <a:xfrm>
            <a:off x="3043002" y="1194373"/>
            <a:ext cx="3043005" cy="4041304"/>
          </a:xfrm>
        </p:spPr>
        <p:txBody>
          <a:bodyPr>
            <a:normAutofit/>
          </a:bodyPr>
          <a:lstStyle/>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Good mental health including positive self-regard</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Good emotional self-regulation and coping skills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Good conflict resolution skills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Mastery motivation and positive achievement motivation</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Confidence in one’s personal efficacy</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err="1">
                <a:ln>
                  <a:noFill/>
                </a:ln>
                <a:solidFill>
                  <a:prstClr val="black"/>
                </a:solidFill>
                <a:effectLst/>
                <a:uLnTx/>
                <a:uFillTx/>
                <a:cs typeface="Calibri" panose="020F0502020204030204" pitchFamily="34" charset="0"/>
              </a:rPr>
              <a:t>Planfulness</a:t>
            </a:r>
            <a:endParaRPr kumimoji="0" lang="en-US" sz="1400" i="0" u="none" strike="noStrike" kern="1200" cap="none" spc="0" normalizeH="0" baseline="0" noProof="0" dirty="0">
              <a:ln>
                <a:noFill/>
              </a:ln>
              <a:solidFill>
                <a:prstClr val="black"/>
              </a:solidFill>
              <a:effectLst/>
              <a:uLnTx/>
              <a:uFillTx/>
              <a:cs typeface="Calibri" panose="020F0502020204030204" pitchFamily="34" charset="0"/>
            </a:endParaRP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Sense of personal autonomy/responsibility for self</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Optimism coupled with realism</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Coherent and positive personal and social identity</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Prosocial and culturally sensitive values</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Spirituality and/or a sense of purpose in life</a:t>
            </a:r>
          </a:p>
          <a:p>
            <a:pPr marL="173736" marR="0" lvl="0" indent="-173736" defTabSz="457200" rtl="0" eaLnBrk="1" fontAlgn="auto" latinLnBrk="0" hangingPunct="1">
              <a:lnSpc>
                <a:spcPct val="100000"/>
              </a:lnSpc>
              <a:spcBef>
                <a:spcPts val="0"/>
              </a:spcBef>
              <a:spcAft>
                <a:spcPts val="0"/>
              </a:spcAft>
              <a:buClrTx/>
              <a:buSzTx/>
              <a:buFont typeface="Arial"/>
              <a:buNone/>
              <a:tabLst/>
              <a:defRPr/>
            </a:pPr>
            <a:r>
              <a:rPr kumimoji="0" lang="en-US" sz="1400" i="0" u="none" strike="noStrike" kern="1200" cap="none" spc="0" normalizeH="0" baseline="0" noProof="0" dirty="0">
                <a:ln>
                  <a:noFill/>
                </a:ln>
                <a:solidFill>
                  <a:prstClr val="black"/>
                </a:solidFill>
                <a:effectLst/>
                <a:uLnTx/>
                <a:uFillTx/>
                <a:cs typeface="Calibri" panose="020F0502020204030204" pitchFamily="34" charset="0"/>
              </a:rPr>
              <a:t>Strong moral character</a:t>
            </a:r>
          </a:p>
        </p:txBody>
      </p:sp>
      <p:sp>
        <p:nvSpPr>
          <p:cNvPr id="7" name="Content Placeholder 6">
            <a:extLst>
              <a:ext uri="{FF2B5EF4-FFF2-40B4-BE49-F238E27FC236}">
                <a16:creationId xmlns:a16="http://schemas.microsoft.com/office/drawing/2014/main" id="{07F80DB5-2EE5-4083-9D9D-3AB011A9E9FA}"/>
              </a:ext>
            </a:extLst>
          </p:cNvPr>
          <p:cNvSpPr>
            <a:spLocks noGrp="1"/>
          </p:cNvSpPr>
          <p:nvPr>
            <p:ph sz="quarter" idx="17"/>
          </p:nvPr>
        </p:nvSpPr>
        <p:spPr>
          <a:xfrm>
            <a:off x="6303791" y="582035"/>
            <a:ext cx="2482607" cy="429405"/>
          </a:xfrm>
          <a:noFill/>
        </p:spPr>
        <p:txBody>
          <a:bodyPr>
            <a:normAutofit/>
          </a:bodyPr>
          <a:lstStyle/>
          <a:p>
            <a:pPr marL="0" marR="0" lvl="0" indent="0" algn="ctr" defTabSz="457200" rtl="0" eaLnBrk="1" fontAlgn="auto" latinLnBrk="0" hangingPunct="1">
              <a:lnSpc>
                <a:spcPct val="100000"/>
              </a:lnSpc>
              <a:spcBef>
                <a:spcPts val="700"/>
              </a:spcBef>
              <a:spcAft>
                <a:spcPts val="0"/>
              </a:spcAft>
              <a:buClrTx/>
              <a:buSzTx/>
              <a:buFont typeface="Arial"/>
              <a:buNone/>
              <a:tabLst/>
              <a:defRPr/>
            </a:pPr>
            <a:r>
              <a:rPr kumimoji="0" lang="en-US" sz="1400" b="1" i="0" u="none" strike="noStrike" kern="1200" cap="none" spc="0" normalizeH="0" baseline="0" noProof="0" dirty="0">
                <a:ln>
                  <a:noFill/>
                </a:ln>
                <a:solidFill>
                  <a:prstClr val="black"/>
                </a:solidFill>
                <a:effectLst/>
                <a:uLnTx/>
                <a:uFillTx/>
                <a:cs typeface="Calibri" panose="020F0502020204030204" pitchFamily="34" charset="0"/>
              </a:rPr>
              <a:t>Social development</a:t>
            </a:r>
          </a:p>
        </p:txBody>
      </p:sp>
      <p:sp>
        <p:nvSpPr>
          <p:cNvPr id="8" name="Content Placeholder 7">
            <a:extLst>
              <a:ext uri="{FF2B5EF4-FFF2-40B4-BE49-F238E27FC236}">
                <a16:creationId xmlns:a16="http://schemas.microsoft.com/office/drawing/2014/main" id="{93C5911F-E1C5-4AD6-A362-119F45806BB1}"/>
              </a:ext>
            </a:extLst>
          </p:cNvPr>
          <p:cNvSpPr>
            <a:spLocks noGrp="1"/>
          </p:cNvSpPr>
          <p:nvPr>
            <p:ph sz="quarter" idx="18"/>
          </p:nvPr>
        </p:nvSpPr>
        <p:spPr>
          <a:xfrm>
            <a:off x="6217550" y="1194374"/>
            <a:ext cx="2712515" cy="4041304"/>
          </a:xfrm>
        </p:spPr>
        <p:txBody>
          <a:bodyPr>
            <a:normAutofit/>
          </a:bodyPr>
          <a:lstStyle/>
          <a:p>
            <a:pPr marL="173736" indent="-173736" defTabSz="457200">
              <a:spcAft>
                <a:spcPts val="0"/>
              </a:spcAft>
              <a:defRPr/>
            </a:pPr>
            <a:r>
              <a:rPr lang="en-US" sz="1400" dirty="0">
                <a:solidFill>
                  <a:prstClr val="black"/>
                </a:solidFill>
                <a:cs typeface="Calibri" panose="020F0502020204030204" pitchFamily="34" charset="0"/>
              </a:rPr>
              <a:t>Connectedness—perceived good relationships and trust with parents, peers, and some other adults</a:t>
            </a:r>
          </a:p>
          <a:p>
            <a:pPr marL="173736" indent="-173736" defTabSz="457200">
              <a:spcAft>
                <a:spcPts val="0"/>
              </a:spcAft>
              <a:defRPr/>
            </a:pPr>
            <a:r>
              <a:rPr lang="en-US" sz="1400" dirty="0">
                <a:solidFill>
                  <a:prstClr val="black"/>
                </a:solidFill>
                <a:cs typeface="Calibri" panose="020F0502020204030204" pitchFamily="34" charset="0"/>
              </a:rPr>
              <a:t>Sense of social place/integration—being connected and valued by larger social networks</a:t>
            </a:r>
          </a:p>
          <a:p>
            <a:pPr marL="173736" indent="-173736" defTabSz="457200">
              <a:spcAft>
                <a:spcPts val="0"/>
              </a:spcAft>
              <a:defRPr/>
            </a:pPr>
            <a:r>
              <a:rPr lang="en-US" sz="1400" dirty="0">
                <a:solidFill>
                  <a:prstClr val="black"/>
                </a:solidFill>
                <a:cs typeface="Calibri" panose="020F0502020204030204" pitchFamily="34" charset="0"/>
              </a:rPr>
              <a:t>Attachment to prosocial/conventional institutions such as school, church, out-of-school youth development centers</a:t>
            </a:r>
          </a:p>
          <a:p>
            <a:pPr marL="173736" indent="-173736" defTabSz="457200">
              <a:spcAft>
                <a:spcPts val="0"/>
              </a:spcAft>
              <a:defRPr/>
            </a:pPr>
            <a:r>
              <a:rPr lang="en-US" sz="1400" dirty="0">
                <a:solidFill>
                  <a:prstClr val="black"/>
                </a:solidFill>
                <a:cs typeface="Calibri" panose="020F0502020204030204" pitchFamily="34" charset="0"/>
              </a:rPr>
              <a:t>Ability to navigate in multiple cultural contexts</a:t>
            </a:r>
          </a:p>
          <a:p>
            <a:pPr marL="173736" indent="-173736" defTabSz="457200">
              <a:spcAft>
                <a:spcPts val="0"/>
              </a:spcAft>
              <a:defRPr/>
            </a:pPr>
            <a:r>
              <a:rPr lang="en-US" sz="1400" dirty="0">
                <a:solidFill>
                  <a:prstClr val="black"/>
                </a:solidFill>
                <a:cs typeface="Calibri" panose="020F0502020204030204" pitchFamily="34" charset="0"/>
              </a:rPr>
              <a:t>Commitment to civic engagement</a:t>
            </a:r>
          </a:p>
        </p:txBody>
      </p:sp>
      <p:sp>
        <p:nvSpPr>
          <p:cNvPr id="15" name="Slide Number Placeholder 14">
            <a:extLst>
              <a:ext uri="{FF2B5EF4-FFF2-40B4-BE49-F238E27FC236}">
                <a16:creationId xmlns:a16="http://schemas.microsoft.com/office/drawing/2014/main" id="{0538E032-77B3-436E-85A0-490EE6B91E4E}"/>
              </a:ext>
            </a:extLst>
          </p:cNvPr>
          <p:cNvSpPr>
            <a:spLocks noGrp="1"/>
          </p:cNvSpPr>
          <p:nvPr>
            <p:ph type="sldNum" sz="quarter" idx="10"/>
          </p:nvPr>
        </p:nvSpPr>
        <p:spPr/>
        <p:txBody>
          <a:bodyPr/>
          <a:lstStyle/>
          <a:p>
            <a:fld id="{68151E55-6873-49E2-B8D5-2F265E6F1973}" type="slidenum">
              <a:rPr lang="en-US" smtClean="0"/>
              <a:t>93</a:t>
            </a:fld>
            <a:endParaRPr lang="en-US" dirty="0"/>
          </a:p>
        </p:txBody>
      </p:sp>
    </p:spTree>
    <p:extLst>
      <p:ext uri="{BB962C8B-B14F-4D97-AF65-F5344CB8AC3E}">
        <p14:creationId xmlns:p14="http://schemas.microsoft.com/office/powerpoint/2010/main" val="3787569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502492" y="228600"/>
            <a:ext cx="8139017" cy="1069848"/>
          </a:xfrm>
        </p:spPr>
        <p:txBody>
          <a:bodyPr/>
          <a:lstStyle/>
          <a:p>
            <a:r>
              <a:rPr lang="en-US" dirty="0"/>
              <a:t>Developmental Transitions: Resilience</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3"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1" i="0" u="none" strike="noStrike" kern="1200" cap="none" spc="0" normalizeH="0" baseline="0" noProof="0" dirty="0">
                <a:ln>
                  <a:noFill/>
                </a:ln>
                <a:solidFill>
                  <a:prstClr val="black"/>
                </a:solidFill>
                <a:effectLst/>
                <a:uLnTx/>
                <a:uFillTx/>
                <a:ea typeface="ＭＳ Ｐゴシック" panose="020B0600070205080204" pitchFamily="34" charset="-128"/>
              </a:rPr>
              <a:t>Resilience:</a:t>
            </a: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 adapting positively and achieving successful outcomes in the face of significant risks and adverse circumstances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Project Competence examined the resilience of individuals from childhood through adulthood.</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Adults who experienced considerable adversity but became competent young adults were characterized by:</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Greater intelligence.</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Having experienced higher parenting quality.</a:t>
            </a:r>
          </a:p>
          <a:p>
            <a:pPr marL="342900" marR="0" lvl="0" indent="-342900"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Having lower likelihood of growing up in poverty or low-income circumstances.</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94</a:t>
            </a:fld>
            <a:endParaRPr lang="en-US" dirty="0"/>
          </a:p>
        </p:txBody>
      </p:sp>
    </p:spTree>
    <p:extLst>
      <p:ext uri="{BB962C8B-B14F-4D97-AF65-F5344CB8AC3E}">
        <p14:creationId xmlns:p14="http://schemas.microsoft.com/office/powerpoint/2010/main" val="32019441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332120" y="228600"/>
            <a:ext cx="8479760" cy="1069848"/>
          </a:xfrm>
        </p:spPr>
        <p:txBody>
          <a:bodyPr/>
          <a:lstStyle/>
          <a:p>
            <a:r>
              <a:rPr lang="en-US" dirty="0"/>
              <a:t>Developmental Transitions: The Changing Landscape of Emerging and Early Adulthood</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3"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Individuals are now taking much longer to reach expected developmental milestones.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Finishing college, obtaining a full-time job, establishing their own households.</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endParaRPr lang="en-US" altLang="ja-JP" sz="2400" dirty="0">
              <a:solidFill>
                <a:prstClr val="black"/>
              </a:solidFill>
              <a:ea typeface="ＭＳ Ｐゴシック" panose="020B0600070205080204" pitchFamily="34" charset="-128"/>
            </a:endParaRP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What will you do when you are finished with your </a:t>
            </a:r>
            <a:r>
              <a:rPr kumimoji="0" lang="en-US" altLang="ja-JP" sz="2400" b="0" i="0" u="none" strike="noStrike" kern="1200" cap="none" spc="0" normalizeH="0" baseline="0" noProof="0" dirty="0" err="1">
                <a:ln>
                  <a:noFill/>
                </a:ln>
                <a:solidFill>
                  <a:prstClr val="black"/>
                </a:solidFill>
                <a:effectLst/>
                <a:uLnTx/>
                <a:uFillTx/>
                <a:ea typeface="ＭＳ Ｐゴシック" panose="020B0600070205080204" pitchFamily="34" charset="-128"/>
              </a:rPr>
              <a:t>degree..and</a:t>
            </a: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 you are looking for a job but haven’t found one yet…will you move back home…will you try to make it on  your own….everyone’s situation is different.</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95</a:t>
            </a:fld>
            <a:endParaRPr lang="en-US" dirty="0"/>
          </a:p>
        </p:txBody>
      </p:sp>
    </p:spTree>
    <p:extLst>
      <p:ext uri="{BB962C8B-B14F-4D97-AF65-F5344CB8AC3E}">
        <p14:creationId xmlns:p14="http://schemas.microsoft.com/office/powerpoint/2010/main" val="4739607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332120" y="228600"/>
            <a:ext cx="8479760" cy="1069848"/>
          </a:xfrm>
        </p:spPr>
        <p:txBody>
          <a:bodyPr/>
          <a:lstStyle/>
          <a:p>
            <a:r>
              <a:rPr lang="en-US" dirty="0"/>
              <a:t>Developmental Transitions: The Changing Landscape of Emerging and Early Adulthood</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487394" y="1417320"/>
            <a:ext cx="8169213"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However, today’s emerging and young adults are better educated than their counterparts in the 1970s.</a:t>
            </a:r>
          </a:p>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A gender change has been seen both in education and in terms of work—with more young women than men obtaining degrees and more women in the workforce.</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96</a:t>
            </a:fld>
            <a:endParaRPr lang="en-US" dirty="0"/>
          </a:p>
        </p:txBody>
      </p:sp>
    </p:spTree>
    <p:extLst>
      <p:ext uri="{BB962C8B-B14F-4D97-AF65-F5344CB8AC3E}">
        <p14:creationId xmlns:p14="http://schemas.microsoft.com/office/powerpoint/2010/main" val="19127600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395254" y="228600"/>
            <a:ext cx="6353493" cy="1069848"/>
          </a:xfrm>
        </p:spPr>
        <p:txBody>
          <a:bodyPr/>
          <a:lstStyle/>
          <a:p>
            <a:r>
              <a:rPr lang="en-US" dirty="0"/>
              <a:t>Developmental Transitions:         Is Adolescence Taking Too Long?</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02492" y="1417320"/>
            <a:ext cx="8139017"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Joseph and Claudia Allen argue that in recent decades adolescents have experienced a world that has made it more difficult to become a competent adult. </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They suggest:</a:t>
            </a:r>
          </a:p>
          <a:p>
            <a:pPr marL="347472" indent="-347472" defTabSz="457200">
              <a:spcBef>
                <a:spcPts val="480"/>
              </a:spcBef>
              <a:spcAft>
                <a:spcPts val="0"/>
              </a:spcAft>
              <a:buFont typeface="Arial" panose="020B0604020202020204" pitchFamily="34" charset="0"/>
              <a:buChar char="•"/>
              <a:defRPr/>
            </a:pPr>
            <a:r>
              <a:rPr lang="en-US" altLang="ja-JP" dirty="0">
                <a:solidFill>
                  <a:prstClr val="black"/>
                </a:solidFill>
                <a:ea typeface="ＭＳ Ｐゴシック" panose="020B0600070205080204" pitchFamily="34" charset="-128"/>
              </a:rPr>
              <a:t>Providing opportunities to contribute—moving from being consumers    to being contributors</a:t>
            </a:r>
            <a:r>
              <a:rPr lang="en-US" altLang="ja-JP" b="1" dirty="0">
                <a:solidFill>
                  <a:prstClr val="black"/>
                </a:solidFill>
                <a:ea typeface="ＭＳ Ｐゴシック" panose="020B0600070205080204" pitchFamily="34" charset="-128"/>
              </a:rPr>
              <a:t>.  (Should this be part of high school requirements?)</a:t>
            </a:r>
          </a:p>
          <a:p>
            <a:pPr marL="347472" indent="-347472" defTabSz="457200">
              <a:spcBef>
                <a:spcPts val="480"/>
              </a:spcBef>
              <a:spcAft>
                <a:spcPts val="0"/>
              </a:spcAft>
              <a:buFont typeface="Arial" panose="020B0604020202020204" pitchFamily="34" charset="0"/>
              <a:buChar char="•"/>
              <a:defRPr/>
            </a:pPr>
            <a:endParaRPr lang="en-US" altLang="ja-JP" b="1" dirty="0">
              <a:solidFill>
                <a:prstClr val="black"/>
              </a:solidFill>
              <a:ea typeface="ＭＳ Ｐゴシック" panose="020B0600070205080204" pitchFamily="34" charset="-128"/>
            </a:endParaRPr>
          </a:p>
          <a:p>
            <a:pPr marL="347472" marR="0" lvl="0" indent="-347472"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Giving candid, quality feedback—real-world experiences rather than    just praise and overprotection.  </a:t>
            </a:r>
            <a:r>
              <a:rPr lang="en-US" altLang="ja-JP" b="1" dirty="0">
                <a:solidFill>
                  <a:prstClr val="black"/>
                </a:solidFill>
                <a:ea typeface="ＭＳ Ｐゴシック" panose="020B0600070205080204" pitchFamily="34" charset="-128"/>
              </a:rPr>
              <a:t>(Has the world become a trophy world?)</a:t>
            </a:r>
            <a:endParaRPr kumimoji="0" lang="en-US" altLang="ja-JP" b="1" i="0" u="none" strike="noStrike" kern="1200" cap="none" spc="0" normalizeH="0" baseline="0" noProof="0" dirty="0">
              <a:ln>
                <a:noFill/>
              </a:ln>
              <a:solidFill>
                <a:prstClr val="black"/>
              </a:solidFill>
              <a:effectLst/>
              <a:uLnTx/>
              <a:uFillTx/>
              <a:ea typeface="ＭＳ Ｐゴシック" panose="020B0600070205080204" pitchFamily="34" charset="-128"/>
            </a:endParaRPr>
          </a:p>
          <a:p>
            <a:pPr marL="347472" marR="0" lvl="0" indent="-347472"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endPar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97</a:t>
            </a:fld>
            <a:endParaRPr lang="en-US" dirty="0"/>
          </a:p>
        </p:txBody>
      </p:sp>
    </p:spTree>
    <p:extLst>
      <p:ext uri="{BB962C8B-B14F-4D97-AF65-F5344CB8AC3E}">
        <p14:creationId xmlns:p14="http://schemas.microsoft.com/office/powerpoint/2010/main" val="40022382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395254" y="228600"/>
            <a:ext cx="6353493" cy="1069848"/>
          </a:xfrm>
        </p:spPr>
        <p:txBody>
          <a:bodyPr/>
          <a:lstStyle/>
          <a:p>
            <a:r>
              <a:rPr lang="en-US" dirty="0"/>
              <a:t>Developmental Transitions:         Is Adolescence Taking Too Long?</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02492" y="1417320"/>
            <a:ext cx="8139017" cy="4964025"/>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Joseph and Claudia Allen argue that in recent decades adolescents have experienced a world that has made it more difficult to become a competent adult. </a:t>
            </a:r>
          </a:p>
          <a:p>
            <a:pPr marL="0" marR="0" lvl="0" indent="0" algn="l" defTabSz="457200" rtl="0" eaLnBrk="1" fontAlgn="auto" latinLnBrk="0" hangingPunct="1">
              <a:lnSpc>
                <a:spcPct val="100000"/>
              </a:lnSpc>
              <a:spcBef>
                <a:spcPts val="576"/>
              </a:spcBef>
              <a:spcAft>
                <a:spcPts val="0"/>
              </a:spcAft>
              <a:buClrTx/>
              <a:buSzTx/>
              <a:buFont typeface="Arial"/>
              <a:buNone/>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They suggest:</a:t>
            </a:r>
          </a:p>
          <a:p>
            <a:pPr marL="347472" marR="0" lvl="0" indent="-347472"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Creating positive adult connections—adolescents need to be     connected to parents and other adults in positive ways to be able to handle autonomy maturely.</a:t>
            </a:r>
          </a:p>
          <a:p>
            <a:pPr marR="0" lvl="0" algn="l" defTabSz="457200" rtl="0" eaLnBrk="1" fontAlgn="auto" latinLnBrk="0" hangingPunct="1">
              <a:lnSpc>
                <a:spcPct val="100000"/>
              </a:lnSpc>
              <a:spcBef>
                <a:spcPts val="480"/>
              </a:spcBef>
              <a:spcAft>
                <a:spcPts val="0"/>
              </a:spcAft>
              <a:buClrTx/>
              <a:buSzTx/>
              <a:tabLst/>
              <a:defRPr/>
            </a:pPr>
            <a:endPar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endParaRPr>
          </a:p>
          <a:p>
            <a:pPr marL="347472" marR="0" lvl="0" indent="-347472" algn="l" defTabSz="457200" rtl="0" eaLnBrk="1" fontAlgn="auto" latinLnBrk="0" hangingPunct="1">
              <a:lnSpc>
                <a:spcPct val="100000"/>
              </a:lnSpc>
              <a:spcBef>
                <a:spcPts val="480"/>
              </a:spcBef>
              <a:spcAft>
                <a:spcPts val="0"/>
              </a:spcAft>
              <a:buClrTx/>
              <a:buSzTx/>
              <a:buFont typeface="Arial" panose="020B0604020202020204" pitchFamily="34" charset="0"/>
              <a:buChar char="•"/>
              <a:tabLst/>
              <a:defRPr/>
            </a:pPr>
            <a:r>
              <a:rPr kumimoji="0" lang="en-US" altLang="ja-JP" b="0" i="0" u="none" strike="noStrike" kern="1200" cap="none" spc="0" normalizeH="0" baseline="0" noProof="0" dirty="0">
                <a:ln>
                  <a:noFill/>
                </a:ln>
                <a:solidFill>
                  <a:prstClr val="black"/>
                </a:solidFill>
                <a:effectLst/>
                <a:uLnTx/>
                <a:uFillTx/>
                <a:ea typeface="ＭＳ Ｐゴシック" panose="020B0600070205080204" pitchFamily="34" charset="-128"/>
              </a:rPr>
              <a:t>Challenging adolescents to become more competent. </a:t>
            </a:r>
            <a:r>
              <a:rPr kumimoji="0" lang="en-US" altLang="ja-JP" b="1" i="0" u="none" strike="noStrike" kern="1200" cap="none" spc="0" normalizeH="0" baseline="0" noProof="0" dirty="0">
                <a:ln>
                  <a:noFill/>
                </a:ln>
                <a:solidFill>
                  <a:prstClr val="black"/>
                </a:solidFill>
                <a:effectLst/>
                <a:uLnTx/>
                <a:uFillTx/>
                <a:ea typeface="ＭＳ Ｐゴシック" panose="020B0600070205080204" pitchFamily="34" charset="-128"/>
              </a:rPr>
              <a:t>(Encouraging mastery and not just accepting that “it is good enough.”)</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98</a:t>
            </a:fld>
            <a:endParaRPr lang="en-US" dirty="0"/>
          </a:p>
        </p:txBody>
      </p:sp>
    </p:spTree>
    <p:extLst>
      <p:ext uri="{BB962C8B-B14F-4D97-AF65-F5344CB8AC3E}">
        <p14:creationId xmlns:p14="http://schemas.microsoft.com/office/powerpoint/2010/main" val="39405467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1F3E-2892-4658-8C11-F6C88BC90A79}"/>
              </a:ext>
            </a:extLst>
          </p:cNvPr>
          <p:cNvSpPr>
            <a:spLocks noGrp="1"/>
          </p:cNvSpPr>
          <p:nvPr>
            <p:ph type="title"/>
          </p:nvPr>
        </p:nvSpPr>
        <p:spPr>
          <a:xfrm>
            <a:off x="1589542" y="228600"/>
            <a:ext cx="5964916" cy="1069848"/>
          </a:xfrm>
        </p:spPr>
        <p:txBody>
          <a:bodyPr/>
          <a:lstStyle/>
          <a:p>
            <a:r>
              <a:rPr lang="en-US" dirty="0"/>
              <a:t>Developmental Transitions:     A Longer Emerging Adulthood and Established Adulthood</a:t>
            </a:r>
          </a:p>
        </p:txBody>
      </p:sp>
      <p:sp>
        <p:nvSpPr>
          <p:cNvPr id="3" name="Content Placeholder 2">
            <a:extLst>
              <a:ext uri="{FF2B5EF4-FFF2-40B4-BE49-F238E27FC236}">
                <a16:creationId xmlns:a16="http://schemas.microsoft.com/office/drawing/2014/main" id="{4ADAD67B-F07A-4497-948A-BDAFF9C28590}"/>
              </a:ext>
            </a:extLst>
          </p:cNvPr>
          <p:cNvSpPr>
            <a:spLocks noGrp="1"/>
          </p:cNvSpPr>
          <p:nvPr>
            <p:ph sz="quarter" idx="11"/>
          </p:nvPr>
        </p:nvSpPr>
        <p:spPr>
          <a:xfrm>
            <a:off x="502492" y="1678898"/>
            <a:ext cx="8139017" cy="4702447"/>
          </a:xfrm>
        </p:spPr>
        <p:txBody>
          <a:bodyPr>
            <a:normAutofit/>
          </a:bodyPr>
          <a:lstStyle/>
          <a:p>
            <a:pPr marL="0" marR="0" lvl="0" indent="0" algn="l" defTabSz="457200" rtl="0" eaLnBrk="1" fontAlgn="auto" latinLnBrk="0" hangingPunct="1">
              <a:lnSpc>
                <a:spcPct val="100000"/>
              </a:lnSpc>
              <a:spcBef>
                <a:spcPts val="2400"/>
              </a:spcBef>
              <a:spcAft>
                <a:spcPts val="0"/>
              </a:spcAft>
              <a:buClrTx/>
              <a:buSzTx/>
              <a:buFont typeface="Arial"/>
              <a:buNone/>
              <a:tabLst/>
              <a:defRPr/>
            </a:pPr>
            <a:r>
              <a:rPr kumimoji="0" lang="en-US" altLang="ja-JP" sz="2800" b="0" i="0" u="none" strike="noStrike" kern="1200" cap="none" spc="0" normalizeH="0" baseline="0" noProof="0" dirty="0">
                <a:ln>
                  <a:noFill/>
                </a:ln>
                <a:solidFill>
                  <a:prstClr val="black"/>
                </a:solidFill>
                <a:effectLst/>
                <a:uLnTx/>
                <a:uFillTx/>
                <a:ea typeface="ＭＳ Ｐゴシック" panose="020B0600070205080204" pitchFamily="34" charset="-128"/>
              </a:rPr>
              <a:t>Proposals advocate that the age range of emerging adulthood be expanded to 18−29 years of age. </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Individuals are entering a stable work trajectory later than before.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0" i="0" u="none" strike="noStrike" kern="1200" cap="none" spc="0" normalizeH="0" baseline="0" noProof="0" dirty="0">
                <a:ln>
                  <a:noFill/>
                </a:ln>
                <a:solidFill>
                  <a:prstClr val="black"/>
                </a:solidFill>
                <a:effectLst/>
                <a:uLnTx/>
                <a:uFillTx/>
                <a:ea typeface="ＭＳ Ｐゴシック" panose="020B0600070205080204" pitchFamily="34" charset="-128"/>
              </a:rPr>
              <a:t>Another stage, early adulthood or established adulthood, is being proposed to describe the delay of stable work and family patterns until 30−40 years of age.</a:t>
            </a: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endParaRPr lang="en-US" altLang="ja-JP" sz="2400" dirty="0">
              <a:solidFill>
                <a:prstClr val="black"/>
              </a:solidFill>
              <a:ea typeface="ＭＳ Ｐゴシック" panose="020B0600070205080204" pitchFamily="34" charset="-128"/>
            </a:endParaRPr>
          </a:p>
          <a:p>
            <a:pPr marL="342900" marR="0" lvl="0" indent="-342900" algn="l" defTabSz="457200" rtl="0" eaLnBrk="1" fontAlgn="auto" latinLnBrk="0" hangingPunct="1">
              <a:lnSpc>
                <a:spcPct val="100000"/>
              </a:lnSpc>
              <a:spcBef>
                <a:spcPts val="576"/>
              </a:spcBef>
              <a:spcAft>
                <a:spcPts val="0"/>
              </a:spcAft>
              <a:buClrTx/>
              <a:buSzTx/>
              <a:buFont typeface="Arial" panose="020B0604020202020204" pitchFamily="34" charset="0"/>
              <a:buChar char="•"/>
              <a:tabLst/>
              <a:defRPr/>
            </a:pPr>
            <a:r>
              <a:rPr kumimoji="0" lang="en-US" altLang="ja-JP" sz="2400" b="1" i="0" u="none" strike="noStrike" kern="1200" cap="none" spc="0" normalizeH="0" baseline="0" noProof="0" dirty="0">
                <a:ln>
                  <a:noFill/>
                </a:ln>
                <a:solidFill>
                  <a:prstClr val="black"/>
                </a:solidFill>
                <a:effectLst/>
                <a:uLnTx/>
                <a:uFillTx/>
                <a:ea typeface="ＭＳ Ｐゴシック" panose="020B0600070205080204" pitchFamily="34" charset="-128"/>
              </a:rPr>
              <a:t>Do you think that this is too old?  At what age do you think you should have your life on track?  What happens when people aren’t expected to “grow up”?</a:t>
            </a:r>
          </a:p>
        </p:txBody>
      </p:sp>
      <p:sp>
        <p:nvSpPr>
          <p:cNvPr id="6" name="Slide Number Placeholder 5">
            <a:extLst>
              <a:ext uri="{FF2B5EF4-FFF2-40B4-BE49-F238E27FC236}">
                <a16:creationId xmlns:a16="http://schemas.microsoft.com/office/drawing/2014/main" id="{68AB3C17-9F6F-4A37-906D-2BAC54D5C3A5}"/>
              </a:ext>
            </a:extLst>
          </p:cNvPr>
          <p:cNvSpPr>
            <a:spLocks noGrp="1"/>
          </p:cNvSpPr>
          <p:nvPr>
            <p:ph type="sldNum" sz="quarter" idx="10"/>
          </p:nvPr>
        </p:nvSpPr>
        <p:spPr/>
        <p:txBody>
          <a:bodyPr/>
          <a:lstStyle/>
          <a:p>
            <a:fld id="{68151E55-6873-49E2-B8D5-2F265E6F1973}" type="slidenum">
              <a:rPr lang="en-US" smtClean="0"/>
              <a:t>99</a:t>
            </a:fld>
            <a:endParaRPr lang="en-US" dirty="0"/>
          </a:p>
        </p:txBody>
      </p:sp>
    </p:spTree>
    <p:extLst>
      <p:ext uri="{BB962C8B-B14F-4D97-AF65-F5344CB8AC3E}">
        <p14:creationId xmlns:p14="http://schemas.microsoft.com/office/powerpoint/2010/main" val="3535259055"/>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6EF977C6-7ED4-0343-8173-448F4F06F54F}"/>
    </a:ext>
  </a:extLst>
</a:theme>
</file>

<file path=ppt/theme/theme2.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1480CCD6-6ADC-8344-9FB1-6D39B1B409EC}"/>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5DE44C57-9DD1-074A-B2CD-CB7CD6610750}"/>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4D0A5BB2-B6F8-BA4B-8C36-7F3FFCB41127}"/>
    </a:ext>
  </a:extLst>
</a:theme>
</file>

<file path=ppt/theme/theme5.xml><?xml version="1.0" encoding="utf-8"?>
<a:theme xmlns:a="http://schemas.openxmlformats.org/drawingml/2006/main" name="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id="{D5F7D23A-1582-E645-9B0D-F3B9DA27EF13}" vid="{E0B6E5E7-C8D6-1B48-B538-FD14555C4F2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Slides Master</Template>
  <TotalTime>14761</TotalTime>
  <Words>12042</Words>
  <Application>Microsoft Office PowerPoint</Application>
  <PresentationFormat>On-screen Show (4:3)</PresentationFormat>
  <Paragraphs>1065</Paragraphs>
  <Slides>158</Slides>
  <Notes>75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158</vt:i4>
      </vt:variant>
    </vt:vector>
  </HeadingPairs>
  <TitlesOfParts>
    <vt:vector size="168" baseType="lpstr">
      <vt:lpstr>ＭＳ Ｐゴシック</vt:lpstr>
      <vt:lpstr>Arial</vt:lpstr>
      <vt:lpstr>Calibri</vt:lpstr>
      <vt:lpstr>Calibri (Body)</vt:lpstr>
      <vt:lpstr>Calibri (Headings)</vt:lpstr>
      <vt:lpstr>Title Slides Master</vt:lpstr>
      <vt:lpstr>MainContentSlideMaster</vt:lpstr>
      <vt:lpstr>ClosingMaster</vt:lpstr>
      <vt:lpstr>DividerSlideMaster</vt:lpstr>
      <vt:lpstr>ImageDescriptionAppendixSlideMaster</vt:lpstr>
      <vt:lpstr>Adolescence</vt:lpstr>
      <vt:lpstr>Outline 1</vt:lpstr>
      <vt:lpstr>Outline 2</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Historical Perspective: Early History</vt:lpstr>
      <vt:lpstr>The 20th and 21st Centuries 1</vt:lpstr>
      <vt:lpstr>The 20th and 21st Centuries 1</vt:lpstr>
      <vt:lpstr>The 20th and 21st Centuries 1</vt:lpstr>
      <vt:lpstr>The 20th and 21st Centuries 1</vt:lpstr>
      <vt:lpstr>The 20th and 21st Centuries 1</vt:lpstr>
      <vt:lpstr>The 20th and 21st Centuries 1</vt:lpstr>
      <vt:lpstr>The 20th and 21st Centuries 1</vt:lpstr>
      <vt:lpstr>The 20th and 21st Centuries 2</vt:lpstr>
      <vt:lpstr>The 20th and 21st Centuries 3</vt:lpstr>
      <vt:lpstr>The 20th and 21st Centuries 3</vt:lpstr>
      <vt:lpstr>The 20th and 21st Centuries 4</vt:lpstr>
      <vt:lpstr>The 20th and 21st Centuries 5</vt:lpstr>
      <vt:lpstr>The 20th and 21st Centuries 5</vt:lpstr>
      <vt:lpstr>The 20th and 21st Centuries 5</vt:lpstr>
      <vt:lpstr>The 20th and 21st Centuries 5</vt:lpstr>
      <vt:lpstr>The 20th and 21st Centuries 5</vt:lpstr>
      <vt:lpstr>The 20th and 21st Centuries </vt:lpstr>
      <vt:lpstr>The 20th and 21st Centuries 5</vt:lpstr>
      <vt:lpstr>The 20th and 21st Centuries 5</vt:lpstr>
      <vt:lpstr>The 20th and 21st Centuries 5</vt:lpstr>
      <vt:lpstr>The 20th and 21st Centuries 5</vt:lpstr>
      <vt:lpstr>The 20th and 21st Centuries 5</vt:lpstr>
      <vt:lpstr>The 20th and 21st Centuries 5</vt:lpstr>
      <vt:lpstr>The 20th and 21st Centuries 5</vt:lpstr>
      <vt:lpstr>The 20th and 21st Centuries 5</vt:lpstr>
      <vt:lpstr>Stereotyping of Adolescents</vt:lpstr>
      <vt:lpstr>Stereotyping of Adolescents</vt:lpstr>
      <vt:lpstr>A Positive View of Adolescence 1</vt:lpstr>
      <vt:lpstr>A Positive View of Adolescence 2</vt:lpstr>
      <vt:lpstr>A Positive View of Adolescence 3</vt:lpstr>
      <vt:lpstr>A Positive View of Adolescence 3</vt:lpstr>
      <vt:lpstr>A Positive View of Adolescence 3</vt:lpstr>
      <vt:lpstr>Adolescents in the United States 1</vt:lpstr>
      <vt:lpstr>Adolescents in the United States 2</vt:lpstr>
      <vt:lpstr>Part 2</vt:lpstr>
      <vt:lpstr>Adolescents in the United States 2</vt:lpstr>
      <vt:lpstr>Adolescents in the United States 3</vt:lpstr>
      <vt:lpstr>Reflection Question</vt:lpstr>
      <vt:lpstr>Adolescents in the United States 4</vt:lpstr>
      <vt:lpstr>Adolescents in the United States 4</vt:lpstr>
      <vt:lpstr>Adolescents in the United States 4</vt:lpstr>
      <vt:lpstr>Adolescents in the United States 4</vt:lpstr>
      <vt:lpstr>Adolescents in the United States 4</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1</vt:lpstr>
      <vt:lpstr>The Global Perspective 2</vt:lpstr>
      <vt:lpstr>The Global Perspective 3</vt:lpstr>
      <vt:lpstr>Part 3</vt:lpstr>
      <vt:lpstr>The Nature of Development</vt:lpstr>
      <vt:lpstr>Processes and Periods: Biological, Cognitive, and Socioemotional Processes</vt:lpstr>
      <vt:lpstr>FIGURE 1 DEVELOPMENTAL CHANGES ARE THE RESULT OF BIOLOGICAL, COGNITIVE, AND SOCIOEMOTIONAL PROCESSES.</vt:lpstr>
      <vt:lpstr>Periods of Development: Childhood</vt:lpstr>
      <vt:lpstr>Periods of Development: Adolescence 1</vt:lpstr>
      <vt:lpstr>Periods of Development: Adolescence 2</vt:lpstr>
      <vt:lpstr>Periods of Development: Adolescence 2</vt:lpstr>
      <vt:lpstr>Periods of Development: Adulthood</vt:lpstr>
      <vt:lpstr>FIGURE 2 PROCESSES AND PERIODS OF DEVELOPMENT</vt:lpstr>
      <vt:lpstr>Developmental Transitions: Childhood to Adolescence</vt:lpstr>
      <vt:lpstr>Developmental Transitions: Childhood to Adolescence</vt:lpstr>
      <vt:lpstr>Developmental Transitions: Adolescence to Adulthood 1</vt:lpstr>
      <vt:lpstr>Developmental Transitions: Adolescence to Adulthood 2</vt:lpstr>
      <vt:lpstr>Developmental Transitions: Adolescence to Adulthood 3</vt:lpstr>
      <vt:lpstr>Developmental Transitions: Adolescence to Adulthood 4</vt:lpstr>
      <vt:lpstr>Developmental Transitions: Adolescence to Adulthood 5</vt:lpstr>
      <vt:lpstr>FIGURE 3 PERSONAL ASSETS THAT FACILITATE POSITIVE YOUTH DEVELOPMENT</vt:lpstr>
      <vt:lpstr>Developmental Transitions: Resilience</vt:lpstr>
      <vt:lpstr>Developmental Transitions: The Changing Landscape of Emerging and Early Adulthood</vt:lpstr>
      <vt:lpstr>Developmental Transitions: The Changing Landscape of Emerging and Early Adulthood</vt:lpstr>
      <vt:lpstr>Developmental Transitions:         Is Adolescence Taking Too Long?</vt:lpstr>
      <vt:lpstr>Developmental Transitions:         Is Adolescence Taking Too Long?</vt:lpstr>
      <vt:lpstr>Developmental Transitions:     A Longer Emerging Adulthood and Established Adulthood</vt:lpstr>
      <vt:lpstr>Developmental Issues: Nature and Nurture</vt:lpstr>
      <vt:lpstr>Developmental Issues: Continuity and Discontinuity</vt:lpstr>
      <vt:lpstr>FIGURE 4 CONTINUITY AND DISCONTINUITY IN DEVELOPMENT</vt:lpstr>
      <vt:lpstr>Developmental Issues: Early and Later Experience</vt:lpstr>
      <vt:lpstr>Evaluating the Development Issues</vt:lpstr>
      <vt:lpstr>Science and the Scientific Method 1</vt:lpstr>
      <vt:lpstr>Science and the Scientific Method 2</vt:lpstr>
      <vt:lpstr>Theories of Adolescent Development</vt:lpstr>
      <vt:lpstr>Psychoanalytic Theories 1</vt:lpstr>
      <vt:lpstr>Psychoanalytic Theories 2</vt:lpstr>
      <vt:lpstr>FIGURE 5 FREUDIAN STAGES</vt:lpstr>
      <vt:lpstr>Psychoanalytic Theories 3</vt:lpstr>
      <vt:lpstr>Psychoanalytic Theories 4</vt:lpstr>
      <vt:lpstr>Table 6 ERIKSON’S EIGHT LIFE SPAN STAGES</vt:lpstr>
      <vt:lpstr>Evaluating Psychoanalytic Theories</vt:lpstr>
      <vt:lpstr>Cognitive Theories 1</vt:lpstr>
      <vt:lpstr>Cognitive Theories 2</vt:lpstr>
      <vt:lpstr>FIGURE 7                                                                    PIAGET’S FOUR STAGES OF COGNITIVE DEVELOPMENT</vt:lpstr>
      <vt:lpstr>Cognitive Theories 3</vt:lpstr>
      <vt:lpstr>Cognitive Theories 4</vt:lpstr>
      <vt:lpstr>Evaluating Cognitive Theories</vt:lpstr>
      <vt:lpstr>Behavioral and Social Cognitive Theories 1</vt:lpstr>
      <vt:lpstr>Behavioral and Social Cognitive Theories 2</vt:lpstr>
      <vt:lpstr>Behavioral and Social Cognitive Theories 3</vt:lpstr>
      <vt:lpstr>FIGURE 8                                     BANDURA’S SOCIAL COGNITIVE THEORY</vt:lpstr>
      <vt:lpstr>Evaluating Behavioral and Social Cognitive Theories</vt:lpstr>
      <vt:lpstr>Ecological Theory 1</vt:lpstr>
      <vt:lpstr>FIGURE 9         BRONFENBRENNER’S ECOLOGICAL THEORY OF DEVELOPMENT</vt:lpstr>
      <vt:lpstr>Ecological Theory 2</vt:lpstr>
      <vt:lpstr>An Eclectic Theoretical Orientation</vt:lpstr>
      <vt:lpstr>Research in Adolescent Development</vt:lpstr>
      <vt:lpstr>Methods for Collecting Data: Observation 1</vt:lpstr>
      <vt:lpstr>Methods for Collecting Data: Observation 2</vt:lpstr>
      <vt:lpstr>Methods for Collecting Data: Survey and Interview </vt:lpstr>
      <vt:lpstr>Methods for Collecting Data: Standardized Test</vt:lpstr>
      <vt:lpstr>Methods for Collecting Data: Physiological Measures</vt:lpstr>
      <vt:lpstr>FIGURE 10                                                             BRAIN IMAGING OF 15-YEAR-OLD ADOLESCENTS</vt:lpstr>
      <vt:lpstr>Methods for Collecting Data: Experience Sampling</vt:lpstr>
      <vt:lpstr>FIGURE 11                                          SELF-REPORTED EXTREMES OF EMOTION BY ADOLESCENTS, MOTHERS, AND FATHERS USING    THE EXPERIENCE SAMPLING METHOD</vt:lpstr>
      <vt:lpstr>Methods for Collecting Data: Case Study</vt:lpstr>
      <vt:lpstr>FIGURE 12                                          PLASTICITY IN THE BRAIN’S HEMISPHERES</vt:lpstr>
      <vt:lpstr>Research: Descriptive and Correlational 1</vt:lpstr>
      <vt:lpstr>Research: Descriptive and Correlational 2</vt:lpstr>
      <vt:lpstr>Research: Descriptive and Correlational 3</vt:lpstr>
      <vt:lpstr>FIGURE 13                                                            POSSIBLE EXPLANATIONS OF CORRELATIONAL DATA</vt:lpstr>
      <vt:lpstr>Research: Experimental 1</vt:lpstr>
      <vt:lpstr>Research: Experimental 2</vt:lpstr>
      <vt:lpstr>Research: Experimental 3</vt:lpstr>
      <vt:lpstr>FIGURE 14                  RANDOM ASSIGNMENT AND EXPERIMENTAL DESIGN</vt:lpstr>
      <vt:lpstr>Time Span of Research 1</vt:lpstr>
      <vt:lpstr>Time Span of Research 2</vt:lpstr>
      <vt:lpstr>Time Span of Research 3</vt:lpstr>
      <vt:lpstr>Conducting Ethical Research 1</vt:lpstr>
      <vt:lpstr>Conducting Ethical Research 2</vt:lpstr>
      <vt:lpstr>Minimizing Bias 1</vt:lpstr>
      <vt:lpstr>Minimizing Bias 2</vt:lpstr>
      <vt:lpstr>Minimizing Bias 3</vt:lpstr>
      <vt:lpstr>Questions?</vt:lpstr>
      <vt:lpstr>End of Main Content</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MHE</dc:creator>
  <cp:keywords>PPT</cp:keywords>
  <cp:lastModifiedBy>Mary Hines</cp:lastModifiedBy>
  <cp:revision>2242</cp:revision>
  <dcterms:created xsi:type="dcterms:W3CDTF">2021-02-18T02:25:49Z</dcterms:created>
  <dcterms:modified xsi:type="dcterms:W3CDTF">2024-01-12T21:14:44Z</dcterms:modified>
</cp:coreProperties>
</file>