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4"/>
    <p:sldMasterId id="2147483724" r:id="rId5"/>
  </p:sldMasterIdLst>
  <p:notesMasterIdLst>
    <p:notesMasterId r:id="rId118"/>
  </p:notesMasterIdLst>
  <p:sldIdLst>
    <p:sldId id="266" r:id="rId6"/>
    <p:sldId id="389" r:id="rId7"/>
    <p:sldId id="258" r:id="rId8"/>
    <p:sldId id="309" r:id="rId9"/>
    <p:sldId id="261" r:id="rId10"/>
    <p:sldId id="314" r:id="rId11"/>
    <p:sldId id="615" r:id="rId12"/>
    <p:sldId id="616" r:id="rId13"/>
    <p:sldId id="617" r:id="rId14"/>
    <p:sldId id="618" r:id="rId15"/>
    <p:sldId id="273" r:id="rId16"/>
    <p:sldId id="331" r:id="rId17"/>
    <p:sldId id="332" r:id="rId18"/>
    <p:sldId id="336" r:id="rId19"/>
    <p:sldId id="333" r:id="rId20"/>
    <p:sldId id="354" r:id="rId21"/>
    <p:sldId id="619" r:id="rId22"/>
    <p:sldId id="620" r:id="rId23"/>
    <p:sldId id="621" r:id="rId24"/>
    <p:sldId id="622" r:id="rId25"/>
    <p:sldId id="623" r:id="rId26"/>
    <p:sldId id="624" r:id="rId27"/>
    <p:sldId id="334" r:id="rId28"/>
    <p:sldId id="625" r:id="rId29"/>
    <p:sldId id="626" r:id="rId30"/>
    <p:sldId id="584" r:id="rId31"/>
    <p:sldId id="628" r:id="rId32"/>
    <p:sldId id="365" r:id="rId33"/>
    <p:sldId id="316" r:id="rId34"/>
    <p:sldId id="284" r:id="rId35"/>
    <p:sldId id="283" r:id="rId36"/>
    <p:sldId id="424" r:id="rId37"/>
    <p:sldId id="425" r:id="rId38"/>
    <p:sldId id="426" r:id="rId39"/>
    <p:sldId id="427" r:id="rId40"/>
    <p:sldId id="428" r:id="rId41"/>
    <p:sldId id="366" r:id="rId42"/>
    <p:sldId id="364" r:id="rId43"/>
    <p:sldId id="585" r:id="rId44"/>
    <p:sldId id="586" r:id="rId45"/>
    <p:sldId id="281" r:id="rId46"/>
    <p:sldId id="373" r:id="rId47"/>
    <p:sldId id="312" r:id="rId48"/>
    <p:sldId id="282" r:id="rId49"/>
    <p:sldId id="280" r:id="rId50"/>
    <p:sldId id="279" r:id="rId51"/>
    <p:sldId id="367" r:id="rId52"/>
    <p:sldId id="368" r:id="rId53"/>
    <p:sldId id="429" r:id="rId54"/>
    <p:sldId id="431" r:id="rId55"/>
    <p:sldId id="627" r:id="rId56"/>
    <p:sldId id="277" r:id="rId57"/>
    <p:sldId id="602" r:id="rId58"/>
    <p:sldId id="295" r:id="rId59"/>
    <p:sldId id="276" r:id="rId60"/>
    <p:sldId id="369" r:id="rId61"/>
    <p:sldId id="370" r:id="rId62"/>
    <p:sldId id="587" r:id="rId63"/>
    <p:sldId id="603" r:id="rId64"/>
    <p:sldId id="371" r:id="rId65"/>
    <p:sldId id="605" r:id="rId66"/>
    <p:sldId id="606" r:id="rId67"/>
    <p:sldId id="588" r:id="rId68"/>
    <p:sldId id="589" r:id="rId69"/>
    <p:sldId id="608" r:id="rId70"/>
    <p:sldId id="372" r:id="rId71"/>
    <p:sldId id="607" r:id="rId72"/>
    <p:sldId id="609" r:id="rId73"/>
    <p:sldId id="374" r:id="rId74"/>
    <p:sldId id="610" r:id="rId75"/>
    <p:sldId id="611" r:id="rId76"/>
    <p:sldId id="292" r:id="rId77"/>
    <p:sldId id="340" r:id="rId78"/>
    <p:sldId id="375" r:id="rId79"/>
    <p:sldId id="376" r:id="rId80"/>
    <p:sldId id="262" r:id="rId81"/>
    <p:sldId id="412" r:id="rId82"/>
    <p:sldId id="590" r:id="rId83"/>
    <p:sldId id="591" r:id="rId84"/>
    <p:sldId id="592" r:id="rId85"/>
    <p:sldId id="593" r:id="rId86"/>
    <p:sldId id="290" r:id="rId87"/>
    <p:sldId id="415" r:id="rId88"/>
    <p:sldId id="595" r:id="rId89"/>
    <p:sldId id="596" r:id="rId90"/>
    <p:sldId id="597" r:id="rId91"/>
    <p:sldId id="594" r:id="rId92"/>
    <p:sldId id="598" r:id="rId93"/>
    <p:sldId id="599" r:id="rId94"/>
    <p:sldId id="600" r:id="rId95"/>
    <p:sldId id="601" r:id="rId96"/>
    <p:sldId id="416" r:id="rId97"/>
    <p:sldId id="612" r:id="rId98"/>
    <p:sldId id="418" r:id="rId99"/>
    <p:sldId id="289" r:id="rId100"/>
    <p:sldId id="613" r:id="rId101"/>
    <p:sldId id="420" r:id="rId102"/>
    <p:sldId id="288" r:id="rId103"/>
    <p:sldId id="377" r:id="rId104"/>
    <p:sldId id="341" r:id="rId105"/>
    <p:sldId id="411" r:id="rId106"/>
    <p:sldId id="298" r:id="rId107"/>
    <p:sldId id="287" r:id="rId108"/>
    <p:sldId id="410" r:id="rId109"/>
    <p:sldId id="378" r:id="rId110"/>
    <p:sldId id="614" r:id="rId111"/>
    <p:sldId id="406" r:id="rId112"/>
    <p:sldId id="256" r:id="rId113"/>
    <p:sldId id="326" r:id="rId114"/>
    <p:sldId id="327" r:id="rId115"/>
    <p:sldId id="421" r:id="rId116"/>
    <p:sldId id="390" r:id="rId1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9" autoAdjust="0"/>
  </p:normalViewPr>
  <p:slideViewPr>
    <p:cSldViewPr snapToGrid="0">
      <p:cViewPr varScale="1">
        <p:scale>
          <a:sx n="64" d="100"/>
          <a:sy n="64" d="100"/>
        </p:scale>
        <p:origin x="978" y="72"/>
      </p:cViewPr>
      <p:guideLst/>
    </p:cSldViewPr>
  </p:slideViewPr>
  <p:notesTextViewPr>
    <p:cViewPr>
      <p:scale>
        <a:sx n="1" d="1"/>
        <a:sy n="1" d="1"/>
      </p:scale>
      <p:origin x="0" y="0"/>
    </p:cViewPr>
  </p:notesTextViewPr>
  <p:sorterViewPr>
    <p:cViewPr>
      <p:scale>
        <a:sx n="110" d="100"/>
        <a:sy n="110" d="100"/>
      </p:scale>
      <p:origin x="0" y="-24150"/>
    </p:cViewPr>
  </p:sorterViewPr>
  <p:notesViewPr>
    <p:cSldViewPr snapToGrid="0">
      <p:cViewPr varScale="1">
        <p:scale>
          <a:sx n="52" d="100"/>
          <a:sy n="52" d="100"/>
        </p:scale>
        <p:origin x="294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notesMaster" Target="notesMasters/notes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presProps" Target="pres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4B9776D-47C6-4531-BC18-DBB31AE227D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AA2E5B9-A5B5-41BF-8556-DC105EB1772C}">
      <dgm:prSet/>
      <dgm:spPr/>
      <dgm:t>
        <a:bodyPr/>
        <a:lstStyle/>
        <a:p>
          <a:r>
            <a:rPr lang="en-US" b="1"/>
            <a:t>Glossopharyngeal nerve</a:t>
          </a:r>
          <a:r>
            <a:rPr lang="en-US"/>
            <a:t> – these nerves coordinate some taste sensations as well as movements of the mouth.</a:t>
          </a:r>
        </a:p>
      </dgm:t>
    </dgm:pt>
    <dgm:pt modelId="{00F2EF8C-2615-4427-9F86-A6A0721AEFF1}" type="parTrans" cxnId="{D82FA363-E47B-42A8-A8D9-457B188BA376}">
      <dgm:prSet/>
      <dgm:spPr/>
      <dgm:t>
        <a:bodyPr/>
        <a:lstStyle/>
        <a:p>
          <a:endParaRPr lang="en-US"/>
        </a:p>
      </dgm:t>
    </dgm:pt>
    <dgm:pt modelId="{567C675A-6DFD-4C03-90D0-0A3A5D21C4F8}" type="sibTrans" cxnId="{D82FA363-E47B-42A8-A8D9-457B188BA376}">
      <dgm:prSet/>
      <dgm:spPr/>
      <dgm:t>
        <a:bodyPr/>
        <a:lstStyle/>
        <a:p>
          <a:endParaRPr lang="en-US"/>
        </a:p>
      </dgm:t>
    </dgm:pt>
    <dgm:pt modelId="{D5AA1117-3D0D-4628-A853-3FD7FE550590}">
      <dgm:prSet/>
      <dgm:spPr/>
      <dgm:t>
        <a:bodyPr/>
        <a:lstStyle/>
        <a:p>
          <a:r>
            <a:rPr lang="en-US" b="1"/>
            <a:t>Vagus nerve</a:t>
          </a:r>
          <a:r>
            <a:rPr lang="en-US"/>
            <a:t> – these also control mouth movements, as well as our voice and gag reflexes.</a:t>
          </a:r>
        </a:p>
      </dgm:t>
    </dgm:pt>
    <dgm:pt modelId="{3B6B9FA6-2005-4CC7-A86F-43A90E25F1F2}" type="parTrans" cxnId="{EED80274-014B-47E4-B17B-BBC17A750762}">
      <dgm:prSet/>
      <dgm:spPr/>
      <dgm:t>
        <a:bodyPr/>
        <a:lstStyle/>
        <a:p>
          <a:endParaRPr lang="en-US"/>
        </a:p>
      </dgm:t>
    </dgm:pt>
    <dgm:pt modelId="{E8FDA1C9-449F-411F-8F84-95F650E74C8D}" type="sibTrans" cxnId="{EED80274-014B-47E4-B17B-BBC17A750762}">
      <dgm:prSet/>
      <dgm:spPr/>
      <dgm:t>
        <a:bodyPr/>
        <a:lstStyle/>
        <a:p>
          <a:endParaRPr lang="en-US"/>
        </a:p>
      </dgm:t>
    </dgm:pt>
    <dgm:pt modelId="{0200D669-3BB4-42F7-9377-83F03425B94C}">
      <dgm:prSet/>
      <dgm:spPr/>
      <dgm:t>
        <a:bodyPr/>
        <a:lstStyle/>
        <a:p>
          <a:r>
            <a:rPr lang="en-US" b="1"/>
            <a:t>Accessory nerve</a:t>
          </a:r>
          <a:r>
            <a:rPr lang="en-US"/>
            <a:t> – these coordinate movements of the head and the neck.</a:t>
          </a:r>
        </a:p>
      </dgm:t>
    </dgm:pt>
    <dgm:pt modelId="{557B567F-D467-45E3-8C82-DD6B77A435BB}" type="parTrans" cxnId="{2E1AA134-2C2F-4B18-A0FB-49C380D22B56}">
      <dgm:prSet/>
      <dgm:spPr/>
      <dgm:t>
        <a:bodyPr/>
        <a:lstStyle/>
        <a:p>
          <a:endParaRPr lang="en-US"/>
        </a:p>
      </dgm:t>
    </dgm:pt>
    <dgm:pt modelId="{9823635C-7F72-4EC8-81AF-7657B1D796F8}" type="sibTrans" cxnId="{2E1AA134-2C2F-4B18-A0FB-49C380D22B56}">
      <dgm:prSet/>
      <dgm:spPr/>
      <dgm:t>
        <a:bodyPr/>
        <a:lstStyle/>
        <a:p>
          <a:endParaRPr lang="en-US"/>
        </a:p>
      </dgm:t>
    </dgm:pt>
    <dgm:pt modelId="{BB7EC7A1-B6A4-4E3F-9DE9-C9498BB2B981}">
      <dgm:prSet/>
      <dgm:spPr/>
      <dgm:t>
        <a:bodyPr/>
        <a:lstStyle/>
        <a:p>
          <a:r>
            <a:rPr lang="en-US" b="1"/>
            <a:t>Hypoglossal nerve</a:t>
          </a:r>
          <a:r>
            <a:rPr lang="en-US"/>
            <a:t> – these nerves control movements of the tongue and muscles involved in speech.</a:t>
          </a:r>
        </a:p>
      </dgm:t>
    </dgm:pt>
    <dgm:pt modelId="{CED010FC-EB76-4E88-8D02-22C0B13C4569}" type="parTrans" cxnId="{9C75878E-2F79-4251-8DDE-1A45162C3875}">
      <dgm:prSet/>
      <dgm:spPr/>
      <dgm:t>
        <a:bodyPr/>
        <a:lstStyle/>
        <a:p>
          <a:endParaRPr lang="en-US"/>
        </a:p>
      </dgm:t>
    </dgm:pt>
    <dgm:pt modelId="{730ADE62-FD4E-40B9-9577-91120FFF5F07}" type="sibTrans" cxnId="{9C75878E-2F79-4251-8DDE-1A45162C3875}">
      <dgm:prSet/>
      <dgm:spPr/>
      <dgm:t>
        <a:bodyPr/>
        <a:lstStyle/>
        <a:p>
          <a:endParaRPr lang="en-US"/>
        </a:p>
      </dgm:t>
    </dgm:pt>
    <dgm:pt modelId="{2EFE5E5D-4E1F-4B88-8344-469711C73923}" type="pres">
      <dgm:prSet presAssocID="{F4B9776D-47C6-4531-BC18-DBB31AE227D2}" presName="root" presStyleCnt="0">
        <dgm:presLayoutVars>
          <dgm:dir/>
          <dgm:resizeHandles val="exact"/>
        </dgm:presLayoutVars>
      </dgm:prSet>
      <dgm:spPr/>
    </dgm:pt>
    <dgm:pt modelId="{66A34F89-B121-409B-AA66-3666731F1DD4}" type="pres">
      <dgm:prSet presAssocID="{6AA2E5B9-A5B5-41BF-8556-DC105EB1772C}" presName="compNode" presStyleCnt="0"/>
      <dgm:spPr/>
    </dgm:pt>
    <dgm:pt modelId="{0CBA204B-5063-44EC-AF47-DFC38AA21F66}" type="pres">
      <dgm:prSet presAssocID="{6AA2E5B9-A5B5-41BF-8556-DC105EB1772C}" presName="bgRect" presStyleLbl="bgShp" presStyleIdx="0" presStyleCnt="4"/>
      <dgm:spPr/>
    </dgm:pt>
    <dgm:pt modelId="{B75C4CCA-4C7B-4E63-8F6E-6E8B2A6DDEFD}" type="pres">
      <dgm:prSet presAssocID="{6AA2E5B9-A5B5-41BF-8556-DC105EB1772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F461396A-3724-4FC8-9EFD-B70CD55B3954}" type="pres">
      <dgm:prSet presAssocID="{6AA2E5B9-A5B5-41BF-8556-DC105EB1772C}" presName="spaceRect" presStyleCnt="0"/>
      <dgm:spPr/>
    </dgm:pt>
    <dgm:pt modelId="{7972D3DA-A76E-4AB0-A1ED-3DEF5066BBBB}" type="pres">
      <dgm:prSet presAssocID="{6AA2E5B9-A5B5-41BF-8556-DC105EB1772C}" presName="parTx" presStyleLbl="revTx" presStyleIdx="0" presStyleCnt="4">
        <dgm:presLayoutVars>
          <dgm:chMax val="0"/>
          <dgm:chPref val="0"/>
        </dgm:presLayoutVars>
      </dgm:prSet>
      <dgm:spPr/>
    </dgm:pt>
    <dgm:pt modelId="{9C25CC3B-71B4-47C9-A870-C883CB73BD62}" type="pres">
      <dgm:prSet presAssocID="{567C675A-6DFD-4C03-90D0-0A3A5D21C4F8}" presName="sibTrans" presStyleCnt="0"/>
      <dgm:spPr/>
    </dgm:pt>
    <dgm:pt modelId="{F0FACB18-F011-4F2A-8F18-D2C54C524C53}" type="pres">
      <dgm:prSet presAssocID="{D5AA1117-3D0D-4628-A853-3FD7FE550590}" presName="compNode" presStyleCnt="0"/>
      <dgm:spPr/>
    </dgm:pt>
    <dgm:pt modelId="{287DBA42-F53A-4C26-8AE8-EECCB39EBCAB}" type="pres">
      <dgm:prSet presAssocID="{D5AA1117-3D0D-4628-A853-3FD7FE550590}" presName="bgRect" presStyleLbl="bgShp" presStyleIdx="1" presStyleCnt="4"/>
      <dgm:spPr/>
    </dgm:pt>
    <dgm:pt modelId="{E6612D72-6940-4474-B9C3-DB11C517C5B4}" type="pres">
      <dgm:prSet presAssocID="{D5AA1117-3D0D-4628-A853-3FD7FE55059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mach"/>
        </a:ext>
      </dgm:extLst>
    </dgm:pt>
    <dgm:pt modelId="{E55CD419-4D0A-44CE-862D-9B99979FD156}" type="pres">
      <dgm:prSet presAssocID="{D5AA1117-3D0D-4628-A853-3FD7FE550590}" presName="spaceRect" presStyleCnt="0"/>
      <dgm:spPr/>
    </dgm:pt>
    <dgm:pt modelId="{3BA98FF4-D8F4-48E0-B3EB-FB903A3F29A3}" type="pres">
      <dgm:prSet presAssocID="{D5AA1117-3D0D-4628-A853-3FD7FE550590}" presName="parTx" presStyleLbl="revTx" presStyleIdx="1" presStyleCnt="4">
        <dgm:presLayoutVars>
          <dgm:chMax val="0"/>
          <dgm:chPref val="0"/>
        </dgm:presLayoutVars>
      </dgm:prSet>
      <dgm:spPr/>
    </dgm:pt>
    <dgm:pt modelId="{9D97DFF9-9279-4274-980D-6F9B8FBC50B0}" type="pres">
      <dgm:prSet presAssocID="{E8FDA1C9-449F-411F-8F84-95F650E74C8D}" presName="sibTrans" presStyleCnt="0"/>
      <dgm:spPr/>
    </dgm:pt>
    <dgm:pt modelId="{6218FAE0-8CE7-4428-9AF1-D113F48CE377}" type="pres">
      <dgm:prSet presAssocID="{0200D669-3BB4-42F7-9377-83F03425B94C}" presName="compNode" presStyleCnt="0"/>
      <dgm:spPr/>
    </dgm:pt>
    <dgm:pt modelId="{645DF929-4130-497A-A049-04DA1327164D}" type="pres">
      <dgm:prSet presAssocID="{0200D669-3BB4-42F7-9377-83F03425B94C}" presName="bgRect" presStyleLbl="bgShp" presStyleIdx="2" presStyleCnt="4"/>
      <dgm:spPr/>
    </dgm:pt>
    <dgm:pt modelId="{24E85A01-6B0B-48FD-988E-E157D48A7F6A}" type="pres">
      <dgm:prSet presAssocID="{0200D669-3BB4-42F7-9377-83F03425B94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uscle Arm"/>
        </a:ext>
      </dgm:extLst>
    </dgm:pt>
    <dgm:pt modelId="{F51D3F34-293F-43F5-AACC-6932ADC0CE1A}" type="pres">
      <dgm:prSet presAssocID="{0200D669-3BB4-42F7-9377-83F03425B94C}" presName="spaceRect" presStyleCnt="0"/>
      <dgm:spPr/>
    </dgm:pt>
    <dgm:pt modelId="{29332CC8-1200-4FC8-9BEF-8028A90EF2F3}" type="pres">
      <dgm:prSet presAssocID="{0200D669-3BB4-42F7-9377-83F03425B94C}" presName="parTx" presStyleLbl="revTx" presStyleIdx="2" presStyleCnt="4">
        <dgm:presLayoutVars>
          <dgm:chMax val="0"/>
          <dgm:chPref val="0"/>
        </dgm:presLayoutVars>
      </dgm:prSet>
      <dgm:spPr/>
    </dgm:pt>
    <dgm:pt modelId="{B60727D8-2303-40EE-BDF9-C7E70EEFC275}" type="pres">
      <dgm:prSet presAssocID="{9823635C-7F72-4EC8-81AF-7657B1D796F8}" presName="sibTrans" presStyleCnt="0"/>
      <dgm:spPr/>
    </dgm:pt>
    <dgm:pt modelId="{8FC11DFA-3D9B-483F-A471-1EDA613C0EA3}" type="pres">
      <dgm:prSet presAssocID="{BB7EC7A1-B6A4-4E3F-9DE9-C9498BB2B981}" presName="compNode" presStyleCnt="0"/>
      <dgm:spPr/>
    </dgm:pt>
    <dgm:pt modelId="{157404FF-A4BA-44B9-8EB8-94E3954DEA99}" type="pres">
      <dgm:prSet presAssocID="{BB7EC7A1-B6A4-4E3F-9DE9-C9498BB2B981}" presName="bgRect" presStyleLbl="bgShp" presStyleIdx="3" presStyleCnt="4"/>
      <dgm:spPr/>
    </dgm:pt>
    <dgm:pt modelId="{27A4D141-2CAC-4748-B27A-C248EAFB1224}" type="pres">
      <dgm:prSet presAssocID="{BB7EC7A1-B6A4-4E3F-9DE9-C9498BB2B98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ngue"/>
        </a:ext>
      </dgm:extLst>
    </dgm:pt>
    <dgm:pt modelId="{10CAA0FF-F41E-4FC1-ABBA-566FC1FF2DAD}" type="pres">
      <dgm:prSet presAssocID="{BB7EC7A1-B6A4-4E3F-9DE9-C9498BB2B981}" presName="spaceRect" presStyleCnt="0"/>
      <dgm:spPr/>
    </dgm:pt>
    <dgm:pt modelId="{B5664EF3-C191-4DF3-A591-4D75340C538D}" type="pres">
      <dgm:prSet presAssocID="{BB7EC7A1-B6A4-4E3F-9DE9-C9498BB2B981}" presName="parTx" presStyleLbl="revTx" presStyleIdx="3" presStyleCnt="4">
        <dgm:presLayoutVars>
          <dgm:chMax val="0"/>
          <dgm:chPref val="0"/>
        </dgm:presLayoutVars>
      </dgm:prSet>
      <dgm:spPr/>
    </dgm:pt>
  </dgm:ptLst>
  <dgm:cxnLst>
    <dgm:cxn modelId="{F6622815-0D3E-4F85-B363-D9ED876F8224}" type="presOf" srcId="{BB7EC7A1-B6A4-4E3F-9DE9-C9498BB2B981}" destId="{B5664EF3-C191-4DF3-A591-4D75340C538D}" srcOrd="0" destOrd="0" presId="urn:microsoft.com/office/officeart/2018/2/layout/IconVerticalSolidList"/>
    <dgm:cxn modelId="{2E1AA134-2C2F-4B18-A0FB-49C380D22B56}" srcId="{F4B9776D-47C6-4531-BC18-DBB31AE227D2}" destId="{0200D669-3BB4-42F7-9377-83F03425B94C}" srcOrd="2" destOrd="0" parTransId="{557B567F-D467-45E3-8C82-DD6B77A435BB}" sibTransId="{9823635C-7F72-4EC8-81AF-7657B1D796F8}"/>
    <dgm:cxn modelId="{D82FA363-E47B-42A8-A8D9-457B188BA376}" srcId="{F4B9776D-47C6-4531-BC18-DBB31AE227D2}" destId="{6AA2E5B9-A5B5-41BF-8556-DC105EB1772C}" srcOrd="0" destOrd="0" parTransId="{00F2EF8C-2615-4427-9F86-A6A0721AEFF1}" sibTransId="{567C675A-6DFD-4C03-90D0-0A3A5D21C4F8}"/>
    <dgm:cxn modelId="{DEE7C843-3402-457E-A6C6-36933CAAE3C9}" type="presOf" srcId="{D5AA1117-3D0D-4628-A853-3FD7FE550590}" destId="{3BA98FF4-D8F4-48E0-B3EB-FB903A3F29A3}" srcOrd="0" destOrd="0" presId="urn:microsoft.com/office/officeart/2018/2/layout/IconVerticalSolidList"/>
    <dgm:cxn modelId="{4AB0DB63-D1B4-41A3-8F5E-BF1DAB9A726A}" type="presOf" srcId="{0200D669-3BB4-42F7-9377-83F03425B94C}" destId="{29332CC8-1200-4FC8-9BEF-8028A90EF2F3}" srcOrd="0" destOrd="0" presId="urn:microsoft.com/office/officeart/2018/2/layout/IconVerticalSolidList"/>
    <dgm:cxn modelId="{EED80274-014B-47E4-B17B-BBC17A750762}" srcId="{F4B9776D-47C6-4531-BC18-DBB31AE227D2}" destId="{D5AA1117-3D0D-4628-A853-3FD7FE550590}" srcOrd="1" destOrd="0" parTransId="{3B6B9FA6-2005-4CC7-A86F-43A90E25F1F2}" sibTransId="{E8FDA1C9-449F-411F-8F84-95F650E74C8D}"/>
    <dgm:cxn modelId="{9C75878E-2F79-4251-8DDE-1A45162C3875}" srcId="{F4B9776D-47C6-4531-BC18-DBB31AE227D2}" destId="{BB7EC7A1-B6A4-4E3F-9DE9-C9498BB2B981}" srcOrd="3" destOrd="0" parTransId="{CED010FC-EB76-4E88-8D02-22C0B13C4569}" sibTransId="{730ADE62-FD4E-40B9-9577-91120FFF5F07}"/>
    <dgm:cxn modelId="{C0B4BAA1-F25B-4FFE-8B7B-D6A14A254334}" type="presOf" srcId="{F4B9776D-47C6-4531-BC18-DBB31AE227D2}" destId="{2EFE5E5D-4E1F-4B88-8344-469711C73923}" srcOrd="0" destOrd="0" presId="urn:microsoft.com/office/officeart/2018/2/layout/IconVerticalSolidList"/>
    <dgm:cxn modelId="{E09D10E1-A603-4BDC-AF10-683286453900}" type="presOf" srcId="{6AA2E5B9-A5B5-41BF-8556-DC105EB1772C}" destId="{7972D3DA-A76E-4AB0-A1ED-3DEF5066BBBB}" srcOrd="0" destOrd="0" presId="urn:microsoft.com/office/officeart/2018/2/layout/IconVerticalSolidList"/>
    <dgm:cxn modelId="{256D291A-7E6C-4D5A-8812-7B7FDD0D4987}" type="presParOf" srcId="{2EFE5E5D-4E1F-4B88-8344-469711C73923}" destId="{66A34F89-B121-409B-AA66-3666731F1DD4}" srcOrd="0" destOrd="0" presId="urn:microsoft.com/office/officeart/2018/2/layout/IconVerticalSolidList"/>
    <dgm:cxn modelId="{C33A75A3-50FF-431E-BFA3-96F9E3BF8714}" type="presParOf" srcId="{66A34F89-B121-409B-AA66-3666731F1DD4}" destId="{0CBA204B-5063-44EC-AF47-DFC38AA21F66}" srcOrd="0" destOrd="0" presId="urn:microsoft.com/office/officeart/2018/2/layout/IconVerticalSolidList"/>
    <dgm:cxn modelId="{8A0C58BD-E3DD-4E04-974F-8C5475D69580}" type="presParOf" srcId="{66A34F89-B121-409B-AA66-3666731F1DD4}" destId="{B75C4CCA-4C7B-4E63-8F6E-6E8B2A6DDEFD}" srcOrd="1" destOrd="0" presId="urn:microsoft.com/office/officeart/2018/2/layout/IconVerticalSolidList"/>
    <dgm:cxn modelId="{0F98A705-28C4-428A-8158-AA481398DE8D}" type="presParOf" srcId="{66A34F89-B121-409B-AA66-3666731F1DD4}" destId="{F461396A-3724-4FC8-9EFD-B70CD55B3954}" srcOrd="2" destOrd="0" presId="urn:microsoft.com/office/officeart/2018/2/layout/IconVerticalSolidList"/>
    <dgm:cxn modelId="{E378C779-9F00-43B2-9637-2486EFCF951F}" type="presParOf" srcId="{66A34F89-B121-409B-AA66-3666731F1DD4}" destId="{7972D3DA-A76E-4AB0-A1ED-3DEF5066BBBB}" srcOrd="3" destOrd="0" presId="urn:microsoft.com/office/officeart/2018/2/layout/IconVerticalSolidList"/>
    <dgm:cxn modelId="{0DC6065F-275E-430F-8D25-10AB5E0F834A}" type="presParOf" srcId="{2EFE5E5D-4E1F-4B88-8344-469711C73923}" destId="{9C25CC3B-71B4-47C9-A870-C883CB73BD62}" srcOrd="1" destOrd="0" presId="urn:microsoft.com/office/officeart/2018/2/layout/IconVerticalSolidList"/>
    <dgm:cxn modelId="{DD4E102F-B058-4544-AD06-97641D52EFA9}" type="presParOf" srcId="{2EFE5E5D-4E1F-4B88-8344-469711C73923}" destId="{F0FACB18-F011-4F2A-8F18-D2C54C524C53}" srcOrd="2" destOrd="0" presId="urn:microsoft.com/office/officeart/2018/2/layout/IconVerticalSolidList"/>
    <dgm:cxn modelId="{5A928EB1-9C05-4FD5-BB53-44A252C7318E}" type="presParOf" srcId="{F0FACB18-F011-4F2A-8F18-D2C54C524C53}" destId="{287DBA42-F53A-4C26-8AE8-EECCB39EBCAB}" srcOrd="0" destOrd="0" presId="urn:microsoft.com/office/officeart/2018/2/layout/IconVerticalSolidList"/>
    <dgm:cxn modelId="{1C5A23ED-5DFA-432C-8733-1C08586ED255}" type="presParOf" srcId="{F0FACB18-F011-4F2A-8F18-D2C54C524C53}" destId="{E6612D72-6940-4474-B9C3-DB11C517C5B4}" srcOrd="1" destOrd="0" presId="urn:microsoft.com/office/officeart/2018/2/layout/IconVerticalSolidList"/>
    <dgm:cxn modelId="{C08CCE59-FD43-4466-BF64-D2485016F3CE}" type="presParOf" srcId="{F0FACB18-F011-4F2A-8F18-D2C54C524C53}" destId="{E55CD419-4D0A-44CE-862D-9B99979FD156}" srcOrd="2" destOrd="0" presId="urn:microsoft.com/office/officeart/2018/2/layout/IconVerticalSolidList"/>
    <dgm:cxn modelId="{5F39EFBF-321C-4EF4-A68F-A7FA501CA3CC}" type="presParOf" srcId="{F0FACB18-F011-4F2A-8F18-D2C54C524C53}" destId="{3BA98FF4-D8F4-48E0-B3EB-FB903A3F29A3}" srcOrd="3" destOrd="0" presId="urn:microsoft.com/office/officeart/2018/2/layout/IconVerticalSolidList"/>
    <dgm:cxn modelId="{C6A5E989-DB3D-4193-8E8D-B2CA56F638C5}" type="presParOf" srcId="{2EFE5E5D-4E1F-4B88-8344-469711C73923}" destId="{9D97DFF9-9279-4274-980D-6F9B8FBC50B0}" srcOrd="3" destOrd="0" presId="urn:microsoft.com/office/officeart/2018/2/layout/IconVerticalSolidList"/>
    <dgm:cxn modelId="{B5A3D8B0-3FDF-4940-A174-7FB92B567991}" type="presParOf" srcId="{2EFE5E5D-4E1F-4B88-8344-469711C73923}" destId="{6218FAE0-8CE7-4428-9AF1-D113F48CE377}" srcOrd="4" destOrd="0" presId="urn:microsoft.com/office/officeart/2018/2/layout/IconVerticalSolidList"/>
    <dgm:cxn modelId="{49788A3A-77FC-4FA4-B01C-60060A23F365}" type="presParOf" srcId="{6218FAE0-8CE7-4428-9AF1-D113F48CE377}" destId="{645DF929-4130-497A-A049-04DA1327164D}" srcOrd="0" destOrd="0" presId="urn:microsoft.com/office/officeart/2018/2/layout/IconVerticalSolidList"/>
    <dgm:cxn modelId="{0E014494-F016-4BB9-9619-455B33D3CA2B}" type="presParOf" srcId="{6218FAE0-8CE7-4428-9AF1-D113F48CE377}" destId="{24E85A01-6B0B-48FD-988E-E157D48A7F6A}" srcOrd="1" destOrd="0" presId="urn:microsoft.com/office/officeart/2018/2/layout/IconVerticalSolidList"/>
    <dgm:cxn modelId="{63F7975D-CB06-4B6C-ADF9-AE6C8A06C458}" type="presParOf" srcId="{6218FAE0-8CE7-4428-9AF1-D113F48CE377}" destId="{F51D3F34-293F-43F5-AACC-6932ADC0CE1A}" srcOrd="2" destOrd="0" presId="urn:microsoft.com/office/officeart/2018/2/layout/IconVerticalSolidList"/>
    <dgm:cxn modelId="{C4508B80-A415-4268-B87F-5F9FCE8CFB07}" type="presParOf" srcId="{6218FAE0-8CE7-4428-9AF1-D113F48CE377}" destId="{29332CC8-1200-4FC8-9BEF-8028A90EF2F3}" srcOrd="3" destOrd="0" presId="urn:microsoft.com/office/officeart/2018/2/layout/IconVerticalSolidList"/>
    <dgm:cxn modelId="{6CD41862-EBAE-4148-B29F-E09A81957F5E}" type="presParOf" srcId="{2EFE5E5D-4E1F-4B88-8344-469711C73923}" destId="{B60727D8-2303-40EE-BDF9-C7E70EEFC275}" srcOrd="5" destOrd="0" presId="urn:microsoft.com/office/officeart/2018/2/layout/IconVerticalSolidList"/>
    <dgm:cxn modelId="{2500CFCB-6742-4ECB-B536-A3672327142C}" type="presParOf" srcId="{2EFE5E5D-4E1F-4B88-8344-469711C73923}" destId="{8FC11DFA-3D9B-483F-A471-1EDA613C0EA3}" srcOrd="6" destOrd="0" presId="urn:microsoft.com/office/officeart/2018/2/layout/IconVerticalSolidList"/>
    <dgm:cxn modelId="{635D26F0-8EBE-45F0-957A-168F3E873DE8}" type="presParOf" srcId="{8FC11DFA-3D9B-483F-A471-1EDA613C0EA3}" destId="{157404FF-A4BA-44B9-8EB8-94E3954DEA99}" srcOrd="0" destOrd="0" presId="urn:microsoft.com/office/officeart/2018/2/layout/IconVerticalSolidList"/>
    <dgm:cxn modelId="{3BC8568A-C9C5-4B2D-B55B-1E52E1C142EF}" type="presParOf" srcId="{8FC11DFA-3D9B-483F-A471-1EDA613C0EA3}" destId="{27A4D141-2CAC-4748-B27A-C248EAFB1224}" srcOrd="1" destOrd="0" presId="urn:microsoft.com/office/officeart/2018/2/layout/IconVerticalSolidList"/>
    <dgm:cxn modelId="{F013AB60-039F-41AA-981B-398ACBB1CEAD}" type="presParOf" srcId="{8FC11DFA-3D9B-483F-A471-1EDA613C0EA3}" destId="{10CAA0FF-F41E-4FC1-ABBA-566FC1FF2DAD}" srcOrd="2" destOrd="0" presId="urn:microsoft.com/office/officeart/2018/2/layout/IconVerticalSolidList"/>
    <dgm:cxn modelId="{C4B6E09D-CBB2-4351-99F4-F0E85F4CE9EF}" type="presParOf" srcId="{8FC11DFA-3D9B-483F-A471-1EDA613C0EA3}" destId="{B5664EF3-C191-4DF3-A591-4D75340C538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A204B-5063-44EC-AF47-DFC38AA21F66}">
      <dsp:nvSpPr>
        <dsp:cNvPr id="0" name=""/>
        <dsp:cNvSpPr/>
      </dsp:nvSpPr>
      <dsp:spPr>
        <a:xfrm>
          <a:off x="0" y="1897"/>
          <a:ext cx="6496050" cy="9617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5C4CCA-4C7B-4E63-8F6E-6E8B2A6DDEFD}">
      <dsp:nvSpPr>
        <dsp:cNvPr id="0" name=""/>
        <dsp:cNvSpPr/>
      </dsp:nvSpPr>
      <dsp:spPr>
        <a:xfrm>
          <a:off x="290922" y="218286"/>
          <a:ext cx="528950" cy="5289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972D3DA-A76E-4AB0-A1ED-3DEF5066BBBB}">
      <dsp:nvSpPr>
        <dsp:cNvPr id="0" name=""/>
        <dsp:cNvSpPr/>
      </dsp:nvSpPr>
      <dsp:spPr>
        <a:xfrm>
          <a:off x="1110795" y="1897"/>
          <a:ext cx="538525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800100">
            <a:lnSpc>
              <a:spcPct val="90000"/>
            </a:lnSpc>
            <a:spcBef>
              <a:spcPct val="0"/>
            </a:spcBef>
            <a:spcAft>
              <a:spcPct val="35000"/>
            </a:spcAft>
            <a:buNone/>
          </a:pPr>
          <a:r>
            <a:rPr lang="en-US" sz="1800" b="1" kern="1200"/>
            <a:t>Glossopharyngeal nerve</a:t>
          </a:r>
          <a:r>
            <a:rPr lang="en-US" sz="1800" kern="1200"/>
            <a:t> – these nerves coordinate some taste sensations as well as movements of the mouth.</a:t>
          </a:r>
        </a:p>
      </dsp:txBody>
      <dsp:txXfrm>
        <a:off x="1110795" y="1897"/>
        <a:ext cx="5385254" cy="961727"/>
      </dsp:txXfrm>
    </dsp:sp>
    <dsp:sp modelId="{287DBA42-F53A-4C26-8AE8-EECCB39EBCAB}">
      <dsp:nvSpPr>
        <dsp:cNvPr id="0" name=""/>
        <dsp:cNvSpPr/>
      </dsp:nvSpPr>
      <dsp:spPr>
        <a:xfrm>
          <a:off x="0" y="1204056"/>
          <a:ext cx="6496050" cy="9617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612D72-6940-4474-B9C3-DB11C517C5B4}">
      <dsp:nvSpPr>
        <dsp:cNvPr id="0" name=""/>
        <dsp:cNvSpPr/>
      </dsp:nvSpPr>
      <dsp:spPr>
        <a:xfrm>
          <a:off x="290922" y="1420445"/>
          <a:ext cx="528950" cy="5289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BA98FF4-D8F4-48E0-B3EB-FB903A3F29A3}">
      <dsp:nvSpPr>
        <dsp:cNvPr id="0" name=""/>
        <dsp:cNvSpPr/>
      </dsp:nvSpPr>
      <dsp:spPr>
        <a:xfrm>
          <a:off x="1110795" y="1204056"/>
          <a:ext cx="538525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800100">
            <a:lnSpc>
              <a:spcPct val="90000"/>
            </a:lnSpc>
            <a:spcBef>
              <a:spcPct val="0"/>
            </a:spcBef>
            <a:spcAft>
              <a:spcPct val="35000"/>
            </a:spcAft>
            <a:buNone/>
          </a:pPr>
          <a:r>
            <a:rPr lang="en-US" sz="1800" b="1" kern="1200"/>
            <a:t>Vagus nerve</a:t>
          </a:r>
          <a:r>
            <a:rPr lang="en-US" sz="1800" kern="1200"/>
            <a:t> – these also control mouth movements, as well as our voice and gag reflexes.</a:t>
          </a:r>
        </a:p>
      </dsp:txBody>
      <dsp:txXfrm>
        <a:off x="1110795" y="1204056"/>
        <a:ext cx="5385254" cy="961727"/>
      </dsp:txXfrm>
    </dsp:sp>
    <dsp:sp modelId="{645DF929-4130-497A-A049-04DA1327164D}">
      <dsp:nvSpPr>
        <dsp:cNvPr id="0" name=""/>
        <dsp:cNvSpPr/>
      </dsp:nvSpPr>
      <dsp:spPr>
        <a:xfrm>
          <a:off x="0" y="2406215"/>
          <a:ext cx="6496050" cy="9617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E85A01-6B0B-48FD-988E-E157D48A7F6A}">
      <dsp:nvSpPr>
        <dsp:cNvPr id="0" name=""/>
        <dsp:cNvSpPr/>
      </dsp:nvSpPr>
      <dsp:spPr>
        <a:xfrm>
          <a:off x="290922" y="2622604"/>
          <a:ext cx="528950" cy="5289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9332CC8-1200-4FC8-9BEF-8028A90EF2F3}">
      <dsp:nvSpPr>
        <dsp:cNvPr id="0" name=""/>
        <dsp:cNvSpPr/>
      </dsp:nvSpPr>
      <dsp:spPr>
        <a:xfrm>
          <a:off x="1110795" y="2406215"/>
          <a:ext cx="538525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800100">
            <a:lnSpc>
              <a:spcPct val="90000"/>
            </a:lnSpc>
            <a:spcBef>
              <a:spcPct val="0"/>
            </a:spcBef>
            <a:spcAft>
              <a:spcPct val="35000"/>
            </a:spcAft>
            <a:buNone/>
          </a:pPr>
          <a:r>
            <a:rPr lang="en-US" sz="1800" b="1" kern="1200"/>
            <a:t>Accessory nerve</a:t>
          </a:r>
          <a:r>
            <a:rPr lang="en-US" sz="1800" kern="1200"/>
            <a:t> – these coordinate movements of the head and the neck.</a:t>
          </a:r>
        </a:p>
      </dsp:txBody>
      <dsp:txXfrm>
        <a:off x="1110795" y="2406215"/>
        <a:ext cx="5385254" cy="961727"/>
      </dsp:txXfrm>
    </dsp:sp>
    <dsp:sp modelId="{157404FF-A4BA-44B9-8EB8-94E3954DEA99}">
      <dsp:nvSpPr>
        <dsp:cNvPr id="0" name=""/>
        <dsp:cNvSpPr/>
      </dsp:nvSpPr>
      <dsp:spPr>
        <a:xfrm>
          <a:off x="0" y="3608375"/>
          <a:ext cx="6496050" cy="96172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A4D141-2CAC-4748-B27A-C248EAFB1224}">
      <dsp:nvSpPr>
        <dsp:cNvPr id="0" name=""/>
        <dsp:cNvSpPr/>
      </dsp:nvSpPr>
      <dsp:spPr>
        <a:xfrm>
          <a:off x="290922" y="3824763"/>
          <a:ext cx="528950" cy="5289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5664EF3-C191-4DF3-A591-4D75340C538D}">
      <dsp:nvSpPr>
        <dsp:cNvPr id="0" name=""/>
        <dsp:cNvSpPr/>
      </dsp:nvSpPr>
      <dsp:spPr>
        <a:xfrm>
          <a:off x="1110795" y="3608375"/>
          <a:ext cx="538525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800100">
            <a:lnSpc>
              <a:spcPct val="90000"/>
            </a:lnSpc>
            <a:spcBef>
              <a:spcPct val="0"/>
            </a:spcBef>
            <a:spcAft>
              <a:spcPct val="35000"/>
            </a:spcAft>
            <a:buNone/>
          </a:pPr>
          <a:r>
            <a:rPr lang="en-US" sz="1800" b="1" kern="1200"/>
            <a:t>Hypoglossal nerve</a:t>
          </a:r>
          <a:r>
            <a:rPr lang="en-US" sz="1800" kern="1200"/>
            <a:t> – these nerves control movements of the tongue and muscles involved in speech.</a:t>
          </a:r>
        </a:p>
      </dsp:txBody>
      <dsp:txXfrm>
        <a:off x="1110795" y="3608375"/>
        <a:ext cx="5385254" cy="9617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F4D9B-E8A7-45CF-A3DE-12E3E6D367AD}"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E966D-85F6-48F9-899A-051ACE2CE987}" type="slidenum">
              <a:rPr lang="en-US" smtClean="0"/>
              <a:t>‹#›</a:t>
            </a:fld>
            <a:endParaRPr lang="en-US"/>
          </a:p>
        </p:txBody>
      </p:sp>
    </p:spTree>
    <p:extLst>
      <p:ext uri="{BB962C8B-B14F-4D97-AF65-F5344CB8AC3E}">
        <p14:creationId xmlns:p14="http://schemas.microsoft.com/office/powerpoint/2010/main" val="96296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2" name="Google Shape;122;p2: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686661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127588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950680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74879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695088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062456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163176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835906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260314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136341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611916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591700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77</a:t>
            </a:fld>
            <a:endParaRPr lang="en-US"/>
          </a:p>
        </p:txBody>
      </p:sp>
    </p:spTree>
    <p:extLst>
      <p:ext uri="{BB962C8B-B14F-4D97-AF65-F5344CB8AC3E}">
        <p14:creationId xmlns:p14="http://schemas.microsoft.com/office/powerpoint/2010/main" val="3688486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78</a:t>
            </a:fld>
            <a:endParaRPr lang="en-US"/>
          </a:p>
        </p:txBody>
      </p:sp>
    </p:spTree>
    <p:extLst>
      <p:ext uri="{BB962C8B-B14F-4D97-AF65-F5344CB8AC3E}">
        <p14:creationId xmlns:p14="http://schemas.microsoft.com/office/powerpoint/2010/main" val="35637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79</a:t>
            </a:fld>
            <a:endParaRPr lang="en-US"/>
          </a:p>
        </p:txBody>
      </p:sp>
    </p:spTree>
    <p:extLst>
      <p:ext uri="{BB962C8B-B14F-4D97-AF65-F5344CB8AC3E}">
        <p14:creationId xmlns:p14="http://schemas.microsoft.com/office/powerpoint/2010/main" val="1145277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80</a:t>
            </a:fld>
            <a:endParaRPr lang="en-US"/>
          </a:p>
        </p:txBody>
      </p:sp>
    </p:spTree>
    <p:extLst>
      <p:ext uri="{BB962C8B-B14F-4D97-AF65-F5344CB8AC3E}">
        <p14:creationId xmlns:p14="http://schemas.microsoft.com/office/powerpoint/2010/main" val="620486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81</a:t>
            </a:fld>
            <a:endParaRPr lang="en-US"/>
          </a:p>
        </p:txBody>
      </p:sp>
    </p:spTree>
    <p:extLst>
      <p:ext uri="{BB962C8B-B14F-4D97-AF65-F5344CB8AC3E}">
        <p14:creationId xmlns:p14="http://schemas.microsoft.com/office/powerpoint/2010/main" val="3896390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236639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83</a:t>
            </a:fld>
            <a:endParaRPr lang="en-US"/>
          </a:p>
        </p:txBody>
      </p:sp>
    </p:spTree>
    <p:extLst>
      <p:ext uri="{BB962C8B-B14F-4D97-AF65-F5344CB8AC3E}">
        <p14:creationId xmlns:p14="http://schemas.microsoft.com/office/powerpoint/2010/main" val="2695093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450519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84</a:t>
            </a:fld>
            <a:endParaRPr lang="en-US"/>
          </a:p>
        </p:txBody>
      </p:sp>
    </p:spTree>
    <p:extLst>
      <p:ext uri="{BB962C8B-B14F-4D97-AF65-F5344CB8AC3E}">
        <p14:creationId xmlns:p14="http://schemas.microsoft.com/office/powerpoint/2010/main" val="227692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85</a:t>
            </a:fld>
            <a:endParaRPr lang="en-US"/>
          </a:p>
        </p:txBody>
      </p:sp>
    </p:spTree>
    <p:extLst>
      <p:ext uri="{BB962C8B-B14F-4D97-AF65-F5344CB8AC3E}">
        <p14:creationId xmlns:p14="http://schemas.microsoft.com/office/powerpoint/2010/main" val="1965654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86</a:t>
            </a:fld>
            <a:endParaRPr lang="en-US"/>
          </a:p>
        </p:txBody>
      </p:sp>
    </p:spTree>
    <p:extLst>
      <p:ext uri="{BB962C8B-B14F-4D97-AF65-F5344CB8AC3E}">
        <p14:creationId xmlns:p14="http://schemas.microsoft.com/office/powerpoint/2010/main" val="2869202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87</a:t>
            </a:fld>
            <a:endParaRPr lang="en-US"/>
          </a:p>
        </p:txBody>
      </p:sp>
    </p:spTree>
    <p:extLst>
      <p:ext uri="{BB962C8B-B14F-4D97-AF65-F5344CB8AC3E}">
        <p14:creationId xmlns:p14="http://schemas.microsoft.com/office/powerpoint/2010/main" val="2719164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88</a:t>
            </a:fld>
            <a:endParaRPr lang="en-US"/>
          </a:p>
        </p:txBody>
      </p:sp>
    </p:spTree>
    <p:extLst>
      <p:ext uri="{BB962C8B-B14F-4D97-AF65-F5344CB8AC3E}">
        <p14:creationId xmlns:p14="http://schemas.microsoft.com/office/powerpoint/2010/main" val="3656660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89</a:t>
            </a:fld>
            <a:endParaRPr lang="en-US"/>
          </a:p>
        </p:txBody>
      </p:sp>
    </p:spTree>
    <p:extLst>
      <p:ext uri="{BB962C8B-B14F-4D97-AF65-F5344CB8AC3E}">
        <p14:creationId xmlns:p14="http://schemas.microsoft.com/office/powerpoint/2010/main" val="3015348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90</a:t>
            </a:fld>
            <a:endParaRPr lang="en-US"/>
          </a:p>
        </p:txBody>
      </p:sp>
    </p:spTree>
    <p:extLst>
      <p:ext uri="{BB962C8B-B14F-4D97-AF65-F5344CB8AC3E}">
        <p14:creationId xmlns:p14="http://schemas.microsoft.com/office/powerpoint/2010/main" val="2385475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91</a:t>
            </a:fld>
            <a:endParaRPr lang="en-US"/>
          </a:p>
        </p:txBody>
      </p:sp>
    </p:spTree>
    <p:extLst>
      <p:ext uri="{BB962C8B-B14F-4D97-AF65-F5344CB8AC3E}">
        <p14:creationId xmlns:p14="http://schemas.microsoft.com/office/powerpoint/2010/main" val="1648657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92</a:t>
            </a:fld>
            <a:endParaRPr lang="en-US"/>
          </a:p>
        </p:txBody>
      </p:sp>
    </p:spTree>
    <p:extLst>
      <p:ext uri="{BB962C8B-B14F-4D97-AF65-F5344CB8AC3E}">
        <p14:creationId xmlns:p14="http://schemas.microsoft.com/office/powerpoint/2010/main" val="2823143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93</a:t>
            </a:fld>
            <a:endParaRPr lang="en-US"/>
          </a:p>
        </p:txBody>
      </p:sp>
    </p:spTree>
    <p:extLst>
      <p:ext uri="{BB962C8B-B14F-4D97-AF65-F5344CB8AC3E}">
        <p14:creationId xmlns:p14="http://schemas.microsoft.com/office/powerpoint/2010/main" val="168118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109604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94</a:t>
            </a:fld>
            <a:endParaRPr lang="en-US"/>
          </a:p>
        </p:txBody>
      </p:sp>
    </p:spTree>
    <p:extLst>
      <p:ext uri="{BB962C8B-B14F-4D97-AF65-F5344CB8AC3E}">
        <p14:creationId xmlns:p14="http://schemas.microsoft.com/office/powerpoint/2010/main" val="2754578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246621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96</a:t>
            </a:fld>
            <a:endParaRPr lang="en-US"/>
          </a:p>
        </p:txBody>
      </p:sp>
    </p:spTree>
    <p:extLst>
      <p:ext uri="{BB962C8B-B14F-4D97-AF65-F5344CB8AC3E}">
        <p14:creationId xmlns:p14="http://schemas.microsoft.com/office/powerpoint/2010/main" val="3583615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906630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170404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99</a:t>
            </a:fld>
            <a:endParaRPr lang="en-US"/>
          </a:p>
        </p:txBody>
      </p:sp>
    </p:spTree>
    <p:extLst>
      <p:ext uri="{BB962C8B-B14F-4D97-AF65-F5344CB8AC3E}">
        <p14:creationId xmlns:p14="http://schemas.microsoft.com/office/powerpoint/2010/main" val="29206916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7" name="Google Shape;147;p6: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507536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40337932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659412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E966D-85F6-48F9-899A-051ACE2CE987}" type="slidenum">
              <a:rPr lang="en-US" smtClean="0"/>
              <a:t>104</a:t>
            </a:fld>
            <a:endParaRPr lang="en-US"/>
          </a:p>
        </p:txBody>
      </p:sp>
    </p:spTree>
    <p:extLst>
      <p:ext uri="{BB962C8B-B14F-4D97-AF65-F5344CB8AC3E}">
        <p14:creationId xmlns:p14="http://schemas.microsoft.com/office/powerpoint/2010/main" val="264158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384373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08" name="Google Shape;108;p7: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08" name="Google Shape;108;p7: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060043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08" name="Google Shape;108;p7: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9016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579759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3813625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1784182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2993721"/>
            <a:ext cx="5486400" cy="5520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41" name="Google Shape;141;p5:notes"/>
          <p:cNvSpPr>
            <a:spLocks noGrp="1" noRot="1" noChangeAspect="1"/>
          </p:cNvSpPr>
          <p:nvPr>
            <p:ph type="sldImg" idx="2"/>
          </p:nvPr>
        </p:nvSpPr>
        <p:spPr>
          <a:xfrm>
            <a:off x="685800" y="630238"/>
            <a:ext cx="3778250" cy="2125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A5A5A5"/>
            </a:solidFill>
            <a:prstDash val="solid"/>
            <a:round/>
            <a:headEnd type="none" w="sm" len="sm"/>
            <a:tailEnd type="none" w="sm" len="sm"/>
          </a:ln>
        </p:spPr>
      </p:sp>
    </p:spTree>
    <p:extLst>
      <p:ext uri="{BB962C8B-B14F-4D97-AF65-F5344CB8AC3E}">
        <p14:creationId xmlns:p14="http://schemas.microsoft.com/office/powerpoint/2010/main" val="274377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257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588121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2854187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3315130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000206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8/25/2023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6501041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8/25/2023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826535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810427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525951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Firs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6E9E33-E057-4A6F-9659-AD275C64899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 y="-7874"/>
            <a:ext cx="12191807" cy="6865874"/>
          </a:xfrm>
          <a:prstGeom prst="rect">
            <a:avLst/>
          </a:prstGeom>
        </p:spPr>
      </p:pic>
      <p:sp>
        <p:nvSpPr>
          <p:cNvPr id="2" name="Title"/>
          <p:cNvSpPr>
            <a:spLocks noGrp="1"/>
          </p:cNvSpPr>
          <p:nvPr>
            <p:ph type="ctrTitle" hasCustomPrompt="1"/>
          </p:nvPr>
        </p:nvSpPr>
        <p:spPr>
          <a:xfrm>
            <a:off x="5646420" y="1168663"/>
            <a:ext cx="6104302" cy="2387600"/>
          </a:xfrm>
        </p:spPr>
        <p:txBody>
          <a:bodyPr anchor="b"/>
          <a:lstStyle>
            <a:lvl1pPr algn="l">
              <a:defRPr sz="4800" baseline="0">
                <a:solidFill>
                  <a:schemeClr val="bg1"/>
                </a:solidFill>
              </a:defRPr>
            </a:lvl1pPr>
          </a:lstStyle>
          <a:p>
            <a:r>
              <a:rPr lang="en-US" dirty="0"/>
              <a:t>Chapter Number</a:t>
            </a:r>
          </a:p>
        </p:txBody>
      </p:sp>
      <p:sp>
        <p:nvSpPr>
          <p:cNvPr id="3" name="Subtitle 2"/>
          <p:cNvSpPr>
            <a:spLocks noGrp="1"/>
          </p:cNvSpPr>
          <p:nvPr>
            <p:ph type="subTitle" idx="1" hasCustomPrompt="1"/>
          </p:nvPr>
        </p:nvSpPr>
        <p:spPr>
          <a:xfrm>
            <a:off x="5646420" y="3809720"/>
            <a:ext cx="6104302" cy="1424930"/>
          </a:xfrm>
          <a:noFill/>
        </p:spPr>
        <p:txBody>
          <a:bodyPr anchor="t"/>
          <a:lstStyle>
            <a:lvl1pPr marL="0" indent="0" algn="l">
              <a:lnSpc>
                <a:spcPct val="100000"/>
              </a:lnSpc>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Name</a:t>
            </a:r>
          </a:p>
        </p:txBody>
      </p:sp>
      <p:sp>
        <p:nvSpPr>
          <p:cNvPr id="12" name="Picture Placeholder 11">
            <a:extLst>
              <a:ext uri="{FF2B5EF4-FFF2-40B4-BE49-F238E27FC236}">
                <a16:creationId xmlns:a16="http://schemas.microsoft.com/office/drawing/2014/main" id="{7BF6BBBC-452C-48FA-A1E1-E851567E5383}"/>
              </a:ext>
            </a:extLst>
          </p:cNvPr>
          <p:cNvSpPr>
            <a:spLocks noGrp="1"/>
          </p:cNvSpPr>
          <p:nvPr>
            <p:ph type="pic" sz="quarter" idx="11" hasCustomPrompt="1"/>
          </p:nvPr>
        </p:nvSpPr>
        <p:spPr>
          <a:xfrm>
            <a:off x="475250" y="808037"/>
            <a:ext cx="4713288" cy="5241925"/>
          </a:xfrm>
        </p:spPr>
        <p:txBody>
          <a:bodyPr/>
          <a:lstStyle>
            <a:lvl1pPr marL="0" indent="0">
              <a:buNone/>
              <a:defRPr b="1">
                <a:solidFill>
                  <a:schemeClr val="bg1"/>
                </a:solidFill>
              </a:defRPr>
            </a:lvl1pPr>
          </a:lstStyle>
          <a:p>
            <a:r>
              <a:rPr lang="en-US" dirty="0"/>
              <a:t>Add Image Here</a:t>
            </a:r>
          </a:p>
        </p:txBody>
      </p:sp>
      <p:pic>
        <p:nvPicPr>
          <p:cNvPr id="14" name="Picture 7">
            <a:extLst>
              <a:ext uri="{FF2B5EF4-FFF2-40B4-BE49-F238E27FC236}">
                <a16:creationId xmlns:a16="http://schemas.microsoft.com/office/drawing/2014/main" id="{367956C9-0A63-4A7F-B986-4D823905D53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6B326DFF-C872-4426-8563-39BC58624663}"/>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1"/>
                </a:solidFill>
                <a:latin typeface="+mn-lt"/>
              </a:rPr>
              <a:pPr/>
              <a:t>‹#›</a:t>
            </a:fld>
            <a:endParaRPr lang="en-US" sz="1100" dirty="0">
              <a:solidFill>
                <a:schemeClr val="bg1"/>
              </a:solidFill>
              <a:latin typeface="+mn-lt"/>
            </a:endParaRPr>
          </a:p>
        </p:txBody>
      </p:sp>
      <p:sp>
        <p:nvSpPr>
          <p:cNvPr id="13" name="TextBox 12">
            <a:extLst>
              <a:ext uri="{FF2B5EF4-FFF2-40B4-BE49-F238E27FC236}">
                <a16:creationId xmlns:a16="http://schemas.microsoft.com/office/drawing/2014/main" id="{77AADFB3-9319-4157-8329-593847279042}"/>
              </a:ext>
            </a:extLst>
          </p:cNvPr>
          <p:cNvSpPr txBox="1"/>
          <p:nvPr userDrawn="1"/>
        </p:nvSpPr>
        <p:spPr>
          <a:xfrm>
            <a:off x="2111399" y="6338398"/>
            <a:ext cx="827085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baseline="0" dirty="0">
                <a:solidFill>
                  <a:schemeClr val="lt1"/>
                </a:solidFill>
                <a:latin typeface="Arial" panose="020B0604020202020204" pitchFamily="34" charset="0"/>
                <a:ea typeface="Calibri"/>
                <a:cs typeface="Calibri"/>
                <a:sym typeface="Calibri"/>
              </a:rPr>
              <a:t>Coon, Introduction to Psychology, 16th Edition. © 2022 Cengage. All Rights Reserved. May not be scanned, copied or duplicated, or posted to a publicly accessible website, in whole or in part.</a:t>
            </a:r>
          </a:p>
        </p:txBody>
      </p:sp>
    </p:spTree>
    <p:custDataLst>
      <p:tags r:id="rId1"/>
    </p:custDataLst>
    <p:extLst>
      <p:ext uri="{BB962C8B-B14F-4D97-AF65-F5344CB8AC3E}">
        <p14:creationId xmlns:p14="http://schemas.microsoft.com/office/powerpoint/2010/main" val="2021252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2453D6-AC12-45CC-BE0D-504F54815B6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 y="-7874"/>
            <a:ext cx="12191807" cy="6865874"/>
          </a:xfrm>
          <a:prstGeom prst="rect">
            <a:avLst/>
          </a:prstGeom>
        </p:spPr>
      </p:pic>
      <p:sp>
        <p:nvSpPr>
          <p:cNvPr id="2" name="Title"/>
          <p:cNvSpPr>
            <a:spLocks noGrp="1"/>
          </p:cNvSpPr>
          <p:nvPr>
            <p:ph type="ctrTitle" hasCustomPrompt="1"/>
          </p:nvPr>
        </p:nvSpPr>
        <p:spPr>
          <a:xfrm>
            <a:off x="914400" y="1153123"/>
            <a:ext cx="10424160" cy="2387600"/>
          </a:xfrm>
        </p:spPr>
        <p:txBody>
          <a:bodyPr anchor="b"/>
          <a:lstStyle>
            <a:lvl1pPr algn="ctr">
              <a:defRPr sz="5400" baseline="0">
                <a:solidFill>
                  <a:schemeClr val="bg1"/>
                </a:solidFill>
              </a:defRPr>
            </a:lvl1pPr>
          </a:lstStyle>
          <a:p>
            <a:r>
              <a:rPr lang="en-US" dirty="0"/>
              <a:t>Title </a:t>
            </a:r>
          </a:p>
        </p:txBody>
      </p:sp>
      <p:sp>
        <p:nvSpPr>
          <p:cNvPr id="3" name="Subtitle 2"/>
          <p:cNvSpPr>
            <a:spLocks noGrp="1"/>
          </p:cNvSpPr>
          <p:nvPr>
            <p:ph type="subTitle" idx="1" hasCustomPrompt="1"/>
          </p:nvPr>
        </p:nvSpPr>
        <p:spPr>
          <a:xfrm>
            <a:off x="914400" y="3809720"/>
            <a:ext cx="10424160" cy="1424930"/>
          </a:xfrm>
          <a:noFill/>
        </p:spPr>
        <p:txBody>
          <a:bodyPr anchor="t"/>
          <a:lstStyle>
            <a:lvl1pPr marL="0" indent="0" algn="ctr">
              <a:lnSpc>
                <a:spcPct val="100000"/>
              </a:lnSpc>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p>
        </p:txBody>
      </p:sp>
      <p:sp>
        <p:nvSpPr>
          <p:cNvPr id="11" name="Copyright">
            <a:extLst>
              <a:ext uri="{FF2B5EF4-FFF2-40B4-BE49-F238E27FC236}">
                <a16:creationId xmlns:a16="http://schemas.microsoft.com/office/drawing/2014/main" id="{09216FC3-84E9-4B73-9DA8-CF771043770B}"/>
              </a:ext>
              <a:ext uri="{C183D7F6-B498-43B3-948B-1728B52AA6E4}">
                <adec:decorative xmlns:adec="http://schemas.microsoft.com/office/drawing/2017/decorative" val="0"/>
              </a:ext>
            </a:extLst>
          </p:cNvPr>
          <p:cNvSpPr txBox="1"/>
          <p:nvPr userDrawn="1"/>
        </p:nvSpPr>
        <p:spPr>
          <a:xfrm>
            <a:off x="2111399" y="6331852"/>
            <a:ext cx="8308951"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baseline="0" dirty="0">
                <a:solidFill>
                  <a:schemeClr val="lt1"/>
                </a:solidFill>
                <a:latin typeface="Arial" panose="020B0604020202020204" pitchFamily="34" charset="0"/>
                <a:ea typeface="Calibri"/>
                <a:cs typeface="Calibri"/>
                <a:sym typeface="Calibri"/>
              </a:rPr>
              <a:t>Coon, Introduction to Psychology, 16th Edition. © 2022 Cengage. All Rights Reserved. May not be scanned, copied or duplicated, or posted to a publicly accessible website, in whole or in part.</a:t>
            </a:r>
          </a:p>
          <a:p>
            <a:endParaRPr lang="en-US" sz="1100" kern="1200" dirty="0">
              <a:solidFill>
                <a:schemeClr val="bg1"/>
              </a:solidFill>
              <a:latin typeface="+mn-lt"/>
              <a:ea typeface="+mn-ea"/>
              <a:cs typeface="+mn-cs"/>
            </a:endParaRPr>
          </a:p>
        </p:txBody>
      </p:sp>
      <p:pic>
        <p:nvPicPr>
          <p:cNvPr id="14" name="Picture 7">
            <a:extLst>
              <a:ext uri="{FF2B5EF4-FFF2-40B4-BE49-F238E27FC236}">
                <a16:creationId xmlns:a16="http://schemas.microsoft.com/office/drawing/2014/main" id="{367956C9-0A63-4A7F-B986-4D823905D53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a:extLst>
              <a:ext uri="{FF2B5EF4-FFF2-40B4-BE49-F238E27FC236}">
                <a16:creationId xmlns:a16="http://schemas.microsoft.com/office/drawing/2014/main" id="{8D6FEA2F-362B-4EAB-BFA4-233A863C0DE7}"/>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1"/>
                </a:solidFill>
                <a:latin typeface="+mn-lt"/>
              </a:rPr>
              <a:pPr/>
              <a:t>‹#›</a:t>
            </a:fld>
            <a:endParaRPr lang="en-US" sz="1100" dirty="0">
              <a:solidFill>
                <a:schemeClr val="bg1"/>
              </a:solidFill>
              <a:latin typeface="+mn-lt"/>
            </a:endParaRPr>
          </a:p>
        </p:txBody>
      </p:sp>
    </p:spTree>
    <p:custDataLst>
      <p:tags r:id="rId1"/>
    </p:custDataLst>
    <p:extLst>
      <p:ext uri="{BB962C8B-B14F-4D97-AF65-F5344CB8AC3E}">
        <p14:creationId xmlns:p14="http://schemas.microsoft.com/office/powerpoint/2010/main" val="407736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BE1D723-8F53-4F53-90B0-1982A396982E}"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916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p:cNvSpPr>
            <a:spLocks noGrp="1"/>
          </p:cNvSpPr>
          <p:nvPr>
            <p:ph idx="1" hasCustomPrompt="1"/>
          </p:nvPr>
        </p:nvSpPr>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1739324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5" name="Content Placeholder 2">
            <a:extLst>
              <a:ext uri="{FF2B5EF4-FFF2-40B4-BE49-F238E27FC236}">
                <a16:creationId xmlns:a16="http://schemas.microsoft.com/office/drawing/2014/main" id="{E746DB13-92A9-47C2-9058-218A0E2EDCFC}"/>
              </a:ext>
            </a:extLst>
          </p:cNvPr>
          <p:cNvSpPr>
            <a:spLocks noGrp="1"/>
          </p:cNvSpPr>
          <p:nvPr>
            <p:ph idx="10"/>
          </p:nvPr>
        </p:nvSpPr>
        <p:spPr>
          <a:xfrm>
            <a:off x="476843"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3" name="Content Placeholder Left"/>
          <p:cNvSpPr>
            <a:spLocks noGrp="1"/>
          </p:cNvSpPr>
          <p:nvPr>
            <p:ph sz="half" idx="1" hasCustomPrompt="1"/>
          </p:nvPr>
        </p:nvSpPr>
        <p:spPr>
          <a:xfrm>
            <a:off x="476843" y="2473693"/>
            <a:ext cx="5542957" cy="3703270"/>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6" name="Content Placeholder 2">
            <a:extLst>
              <a:ext uri="{FF2B5EF4-FFF2-40B4-BE49-F238E27FC236}">
                <a16:creationId xmlns:a16="http://schemas.microsoft.com/office/drawing/2014/main" id="{25D6101F-D933-4709-A0BA-1CB69D3DC64B}"/>
              </a:ext>
            </a:extLst>
          </p:cNvPr>
          <p:cNvSpPr>
            <a:spLocks noGrp="1"/>
          </p:cNvSpPr>
          <p:nvPr>
            <p:ph idx="11"/>
          </p:nvPr>
        </p:nvSpPr>
        <p:spPr>
          <a:xfrm>
            <a:off x="6172200" y="1825625"/>
            <a:ext cx="5542956" cy="492443"/>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Content Placeholder Right"/>
          <p:cNvSpPr>
            <a:spLocks noGrp="1"/>
          </p:cNvSpPr>
          <p:nvPr>
            <p:ph sz="half" idx="2" hasCustomPrompt="1"/>
          </p:nvPr>
        </p:nvSpPr>
        <p:spPr>
          <a:xfrm>
            <a:off x="6172200" y="2473691"/>
            <a:ext cx="5542956" cy="3703271"/>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3141849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76843" y="473246"/>
            <a:ext cx="11241915" cy="909670"/>
          </a:xfrm>
        </p:spPr>
        <p:txBody>
          <a:bodyPr/>
          <a:lstStyle>
            <a:lvl1pPr>
              <a:defRPr/>
            </a:lvl1pPr>
          </a:lstStyle>
          <a:p>
            <a:r>
              <a:rPr lang="en-US" dirty="0"/>
              <a:t>Slide Title</a:t>
            </a:r>
          </a:p>
        </p:txBody>
      </p:sp>
      <p:sp>
        <p:nvSpPr>
          <p:cNvPr id="6" name="Content Placeholder 2">
            <a:extLst>
              <a:ext uri="{FF2B5EF4-FFF2-40B4-BE49-F238E27FC236}">
                <a16:creationId xmlns:a16="http://schemas.microsoft.com/office/drawing/2014/main" id="{72EB7A33-D6FD-4ACA-9D6B-0B6FF455A81D}"/>
              </a:ext>
            </a:extLst>
          </p:cNvPr>
          <p:cNvSpPr>
            <a:spLocks noGrp="1"/>
          </p:cNvSpPr>
          <p:nvPr>
            <p:ph idx="11"/>
          </p:nvPr>
        </p:nvSpPr>
        <p:spPr>
          <a:xfrm>
            <a:off x="476844" y="1582938"/>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3" name="Content Placeholder Left"/>
          <p:cNvSpPr>
            <a:spLocks noGrp="1"/>
          </p:cNvSpPr>
          <p:nvPr>
            <p:ph sz="half" idx="1" hasCustomPrompt="1"/>
          </p:nvPr>
        </p:nvSpPr>
        <p:spPr>
          <a:xfrm>
            <a:off x="476844" y="2583180"/>
            <a:ext cx="3344530" cy="3593782"/>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7" name="Content Placeholder 2">
            <a:extLst>
              <a:ext uri="{FF2B5EF4-FFF2-40B4-BE49-F238E27FC236}">
                <a16:creationId xmlns:a16="http://schemas.microsoft.com/office/drawing/2014/main" id="{7FA33BDC-54C4-45B0-9977-6AD260A7B844}"/>
              </a:ext>
            </a:extLst>
          </p:cNvPr>
          <p:cNvSpPr>
            <a:spLocks noGrp="1"/>
          </p:cNvSpPr>
          <p:nvPr>
            <p:ph idx="12"/>
          </p:nvPr>
        </p:nvSpPr>
        <p:spPr>
          <a:xfrm>
            <a:off x="4423735" y="1582937"/>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5" name="Content Placeholder Middle">
            <a:extLst>
              <a:ext uri="{FF2B5EF4-FFF2-40B4-BE49-F238E27FC236}">
                <a16:creationId xmlns:a16="http://schemas.microsoft.com/office/drawing/2014/main" id="{1D13BCCE-AB68-426C-9401-BABA201385F3}"/>
              </a:ext>
            </a:extLst>
          </p:cNvPr>
          <p:cNvSpPr>
            <a:spLocks noGrp="1"/>
          </p:cNvSpPr>
          <p:nvPr>
            <p:ph sz="half" idx="10" hasCustomPrompt="1"/>
          </p:nvPr>
        </p:nvSpPr>
        <p:spPr>
          <a:xfrm>
            <a:off x="4423735" y="2583179"/>
            <a:ext cx="3344530" cy="3597195"/>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8" name="Content Placeholder 2">
            <a:extLst>
              <a:ext uri="{FF2B5EF4-FFF2-40B4-BE49-F238E27FC236}">
                <a16:creationId xmlns:a16="http://schemas.microsoft.com/office/drawing/2014/main" id="{9F912163-109E-42CF-B7A9-36D05095C5E3}"/>
              </a:ext>
            </a:extLst>
          </p:cNvPr>
          <p:cNvSpPr>
            <a:spLocks noGrp="1"/>
          </p:cNvSpPr>
          <p:nvPr>
            <p:ph idx="13"/>
          </p:nvPr>
        </p:nvSpPr>
        <p:spPr>
          <a:xfrm>
            <a:off x="8366760" y="1588654"/>
            <a:ext cx="3344530" cy="800219"/>
          </a:xfrm>
          <a:solidFill>
            <a:schemeClr val="bg1"/>
          </a:solidFill>
          <a:effectLst>
            <a:outerShdw dist="12700" dir="5400000" algn="t" rotWithShape="0">
              <a:prstClr val="black"/>
            </a:outerShdw>
          </a:effectLst>
        </p:spPr>
        <p:txBody>
          <a:bodyPr wrap="square"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dirty="0"/>
              <a:t>Click to edit Master text styles</a:t>
            </a:r>
          </a:p>
        </p:txBody>
      </p:sp>
      <p:sp>
        <p:nvSpPr>
          <p:cNvPr id="4" name="Content Placeholder Right"/>
          <p:cNvSpPr>
            <a:spLocks noGrp="1"/>
          </p:cNvSpPr>
          <p:nvPr>
            <p:ph sz="half" idx="2" hasCustomPrompt="1"/>
          </p:nvPr>
        </p:nvSpPr>
        <p:spPr>
          <a:xfrm>
            <a:off x="8370626" y="2579767"/>
            <a:ext cx="3344530" cy="3597195"/>
          </a:xfrm>
        </p:spPr>
        <p:txBody>
          <a:bodyPr/>
          <a:lstStyle>
            <a:lvl1pPr>
              <a:spcAft>
                <a:spcPts val="800"/>
              </a:spcAft>
              <a:defRPr sz="240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714500" marR="0"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a:p>
            <a:pPr lvl="2"/>
            <a:endParaRPr lang="en-US" dirty="0"/>
          </a:p>
        </p:txBody>
      </p:sp>
    </p:spTree>
    <p:custDataLst>
      <p:tags r:id="rId1"/>
    </p:custDataLst>
    <p:extLst>
      <p:ext uri="{BB962C8B-B14F-4D97-AF65-F5344CB8AC3E}">
        <p14:creationId xmlns:p14="http://schemas.microsoft.com/office/powerpoint/2010/main" val="4234346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476843" y="473245"/>
            <a:ext cx="11241915" cy="1217447"/>
          </a:xfrm>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8767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2621900"/>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10" name="Content Placeholder Bottom"/>
          <p:cNvSpPr>
            <a:spLocks noGrp="1"/>
          </p:cNvSpPr>
          <p:nvPr>
            <p:ph type="body" sz="quarter" idx="13" hasCustomPrompt="1"/>
          </p:nvPr>
        </p:nvSpPr>
        <p:spPr>
          <a:xfrm>
            <a:off x="476844" y="5395327"/>
            <a:ext cx="11241914" cy="951787"/>
          </a:xfrm>
        </p:spPr>
        <p:txBody>
          <a:bodyPr/>
          <a:lstStyle>
            <a:lvl1pPr marL="112713" indent="-112713">
              <a:defRPr sz="900" b="0">
                <a:solidFill>
                  <a:srgbClr val="000000"/>
                </a:solidFill>
              </a:defRPr>
            </a:lvl1pPr>
            <a:lvl2pPr marL="336550" indent="-112713">
              <a:defRPr sz="900" b="0">
                <a:solidFill>
                  <a:srgbClr val="000000"/>
                </a:solidFill>
              </a:defRPr>
            </a:lvl2pPr>
            <a:lvl3pPr marL="685800" indent="-168275">
              <a:defRPr sz="900" b="0">
                <a:solidFill>
                  <a:srgbClr val="000000"/>
                </a:solidFill>
              </a:defRPr>
            </a:lvl3pPr>
            <a:lvl4pPr>
              <a:defRPr sz="900" b="0"/>
            </a:lvl4pPr>
            <a:lvl5pPr>
              <a:defRPr sz="900" b="0"/>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853154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Subtitle/Images">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476843" y="368315"/>
            <a:ext cx="11241915" cy="1217447"/>
          </a:xfrm>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5769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1505492"/>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stStyle>
          <a:p>
            <a:pPr lvl="0"/>
            <a:r>
              <a:rPr lang="en-US" dirty="0"/>
              <a:t>First Level</a:t>
            </a:r>
          </a:p>
          <a:p>
            <a:pPr lvl="1"/>
            <a:r>
              <a:rPr lang="en-US" dirty="0"/>
              <a:t>Second level</a:t>
            </a:r>
          </a:p>
          <a:p>
            <a:pPr lvl="2"/>
            <a:r>
              <a:rPr lang="en-US" dirty="0"/>
              <a:t>Third level</a:t>
            </a:r>
          </a:p>
        </p:txBody>
      </p:sp>
      <p:sp>
        <p:nvSpPr>
          <p:cNvPr id="6" name="Content Placeholder 1">
            <a:extLst>
              <a:ext uri="{FF2B5EF4-FFF2-40B4-BE49-F238E27FC236}">
                <a16:creationId xmlns:a16="http://schemas.microsoft.com/office/drawing/2014/main" id="{B7E0CC24-A3CA-45F3-BF2B-B8EB09000563}"/>
              </a:ext>
            </a:extLst>
          </p:cNvPr>
          <p:cNvSpPr>
            <a:spLocks noGrp="1"/>
          </p:cNvSpPr>
          <p:nvPr>
            <p:ph idx="10" hasCustomPrompt="1"/>
          </p:nvPr>
        </p:nvSpPr>
        <p:spPr>
          <a:xfrm>
            <a:off x="476844" y="4310385"/>
            <a:ext cx="2563240" cy="2024480"/>
          </a:xfrm>
        </p:spPr>
        <p:txBody>
          <a:bodyPr/>
          <a:lstStyle>
            <a:lvl1pPr marL="0" indent="0" algn="ctr">
              <a:buNone/>
              <a:defRPr>
                <a:solidFill>
                  <a:srgbClr val="000000"/>
                </a:solidFill>
              </a:defRPr>
            </a:lvl1pPr>
          </a:lstStyle>
          <a:p>
            <a:pPr lvl="0"/>
            <a:r>
              <a:rPr lang="en-US" dirty="0"/>
              <a:t>Insert here 1</a:t>
            </a:r>
          </a:p>
        </p:txBody>
      </p:sp>
      <p:sp>
        <p:nvSpPr>
          <p:cNvPr id="7" name="Content Placeholder 2">
            <a:extLst>
              <a:ext uri="{FF2B5EF4-FFF2-40B4-BE49-F238E27FC236}">
                <a16:creationId xmlns:a16="http://schemas.microsoft.com/office/drawing/2014/main" id="{0065DFA3-2F0A-45C7-8124-3D672EB9205A}"/>
              </a:ext>
            </a:extLst>
          </p:cNvPr>
          <p:cNvSpPr>
            <a:spLocks noGrp="1"/>
          </p:cNvSpPr>
          <p:nvPr>
            <p:ph idx="11" hasCustomPrompt="1"/>
          </p:nvPr>
        </p:nvSpPr>
        <p:spPr>
          <a:xfrm>
            <a:off x="3382488" y="4310385"/>
            <a:ext cx="2563240" cy="2024480"/>
          </a:xfrm>
        </p:spPr>
        <p:txBody>
          <a:bodyPr/>
          <a:lstStyle>
            <a:lvl1pPr marL="0" indent="0" algn="ctr">
              <a:buNone/>
              <a:defRPr>
                <a:solidFill>
                  <a:srgbClr val="000000"/>
                </a:solidFill>
              </a:defRPr>
            </a:lvl1pPr>
          </a:lstStyle>
          <a:p>
            <a:pPr lvl="0"/>
            <a:r>
              <a:rPr lang="en-US" dirty="0"/>
              <a:t>Insert here 2</a:t>
            </a:r>
          </a:p>
        </p:txBody>
      </p:sp>
      <p:sp>
        <p:nvSpPr>
          <p:cNvPr id="9" name="Content Placeholder 3">
            <a:extLst>
              <a:ext uri="{FF2B5EF4-FFF2-40B4-BE49-F238E27FC236}">
                <a16:creationId xmlns:a16="http://schemas.microsoft.com/office/drawing/2014/main" id="{5EAAA4B2-2F70-4899-9014-89954C200D50}"/>
              </a:ext>
            </a:extLst>
          </p:cNvPr>
          <p:cNvSpPr>
            <a:spLocks noGrp="1"/>
          </p:cNvSpPr>
          <p:nvPr>
            <p:ph idx="13" hasCustomPrompt="1"/>
          </p:nvPr>
        </p:nvSpPr>
        <p:spPr>
          <a:xfrm>
            <a:off x="6281896" y="4319291"/>
            <a:ext cx="2563240" cy="2024480"/>
          </a:xfrm>
        </p:spPr>
        <p:txBody>
          <a:bodyPr/>
          <a:lstStyle>
            <a:lvl1pPr marL="0" indent="0" algn="ctr">
              <a:buNone/>
              <a:defRPr>
                <a:solidFill>
                  <a:srgbClr val="000000"/>
                </a:solidFill>
              </a:defRPr>
            </a:lvl1pPr>
          </a:lstStyle>
          <a:p>
            <a:pPr lvl="0"/>
            <a:r>
              <a:rPr lang="en-US" dirty="0"/>
              <a:t>Insert here 3</a:t>
            </a:r>
          </a:p>
        </p:txBody>
      </p:sp>
      <p:sp>
        <p:nvSpPr>
          <p:cNvPr id="11" name="Content Placeholder 4">
            <a:extLst>
              <a:ext uri="{FF2B5EF4-FFF2-40B4-BE49-F238E27FC236}">
                <a16:creationId xmlns:a16="http://schemas.microsoft.com/office/drawing/2014/main" id="{138B1A98-C967-4B94-B1F7-E158393317F4}"/>
              </a:ext>
            </a:extLst>
          </p:cNvPr>
          <p:cNvSpPr>
            <a:spLocks noGrp="1"/>
          </p:cNvSpPr>
          <p:nvPr>
            <p:ph idx="15" hasCustomPrompt="1"/>
          </p:nvPr>
        </p:nvSpPr>
        <p:spPr>
          <a:xfrm>
            <a:off x="9151916" y="4319291"/>
            <a:ext cx="2563240" cy="2024480"/>
          </a:xfrm>
        </p:spPr>
        <p:txBody>
          <a:bodyPr/>
          <a:lstStyle>
            <a:lvl1pPr marL="0" indent="0" algn="ctr">
              <a:buNone/>
              <a:defRPr>
                <a:solidFill>
                  <a:srgbClr val="000000"/>
                </a:solidFill>
              </a:defRPr>
            </a:lvl1pPr>
          </a:lstStyle>
          <a:p>
            <a:pPr lvl="0"/>
            <a:r>
              <a:rPr lang="en-US" dirty="0"/>
              <a:t>Insert here 4</a:t>
            </a:r>
          </a:p>
        </p:txBody>
      </p:sp>
    </p:spTree>
    <p:custDataLst>
      <p:tags r:id="rId1"/>
    </p:custDataLst>
    <p:extLst>
      <p:ext uri="{BB962C8B-B14F-4D97-AF65-F5344CB8AC3E}">
        <p14:creationId xmlns:p14="http://schemas.microsoft.com/office/powerpoint/2010/main" val="745157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ulti Image/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1"/>
          <p:cNvSpPr>
            <a:spLocks noGrp="1"/>
          </p:cNvSpPr>
          <p:nvPr>
            <p:ph idx="1" hasCustomPrompt="1"/>
          </p:nvPr>
        </p:nvSpPr>
        <p:spPr>
          <a:xfrm>
            <a:off x="476844" y="1944375"/>
            <a:ext cx="2563240" cy="2024480"/>
          </a:xfrm>
        </p:spPr>
        <p:txBody>
          <a:bodyPr/>
          <a:lstStyle>
            <a:lvl1pPr marL="0" indent="0" algn="ctr">
              <a:buNone/>
              <a:defRPr>
                <a:solidFill>
                  <a:srgbClr val="000000"/>
                </a:solidFill>
              </a:defRPr>
            </a:lvl1pPr>
          </a:lstStyle>
          <a:p>
            <a:pPr lvl="0"/>
            <a:r>
              <a:rPr lang="en-US" dirty="0"/>
              <a:t>Insert here 1</a:t>
            </a:r>
          </a:p>
        </p:txBody>
      </p:sp>
      <p:sp>
        <p:nvSpPr>
          <p:cNvPr id="15" name="Content Placeholder 2">
            <a:extLst>
              <a:ext uri="{FF2B5EF4-FFF2-40B4-BE49-F238E27FC236}">
                <a16:creationId xmlns:a16="http://schemas.microsoft.com/office/drawing/2014/main" id="{A951D41C-52EA-4F3C-BC8E-A9309F4EB627}"/>
              </a:ext>
            </a:extLst>
          </p:cNvPr>
          <p:cNvSpPr>
            <a:spLocks noGrp="1"/>
          </p:cNvSpPr>
          <p:nvPr>
            <p:ph idx="11" hasCustomPrompt="1"/>
          </p:nvPr>
        </p:nvSpPr>
        <p:spPr>
          <a:xfrm>
            <a:off x="3382488" y="1944375"/>
            <a:ext cx="2563240" cy="2024480"/>
          </a:xfrm>
        </p:spPr>
        <p:txBody>
          <a:bodyPr/>
          <a:lstStyle>
            <a:lvl1pPr marL="0" indent="0" algn="ctr">
              <a:buNone/>
              <a:defRPr>
                <a:solidFill>
                  <a:srgbClr val="000000"/>
                </a:solidFill>
              </a:defRPr>
            </a:lvl1pPr>
          </a:lstStyle>
          <a:p>
            <a:pPr lvl="0"/>
            <a:r>
              <a:rPr lang="en-US" dirty="0"/>
              <a:t>Insert here 2</a:t>
            </a:r>
          </a:p>
        </p:txBody>
      </p:sp>
      <p:sp>
        <p:nvSpPr>
          <p:cNvPr id="17" name="Content Placeholder 3">
            <a:extLst>
              <a:ext uri="{FF2B5EF4-FFF2-40B4-BE49-F238E27FC236}">
                <a16:creationId xmlns:a16="http://schemas.microsoft.com/office/drawing/2014/main" id="{1CD2ACDE-E8DF-4B19-9DBB-017510EECF31}"/>
              </a:ext>
            </a:extLst>
          </p:cNvPr>
          <p:cNvSpPr>
            <a:spLocks noGrp="1"/>
          </p:cNvSpPr>
          <p:nvPr>
            <p:ph idx="13" hasCustomPrompt="1"/>
          </p:nvPr>
        </p:nvSpPr>
        <p:spPr>
          <a:xfrm>
            <a:off x="6281896" y="1953281"/>
            <a:ext cx="2563240" cy="2024480"/>
          </a:xfrm>
        </p:spPr>
        <p:txBody>
          <a:bodyPr/>
          <a:lstStyle>
            <a:lvl1pPr marL="0" indent="0" algn="ctr">
              <a:buNone/>
              <a:defRPr>
                <a:solidFill>
                  <a:srgbClr val="000000"/>
                </a:solidFill>
              </a:defRPr>
            </a:lvl1pPr>
          </a:lstStyle>
          <a:p>
            <a:pPr lvl="0"/>
            <a:r>
              <a:rPr lang="en-US" dirty="0"/>
              <a:t>Insert here 3</a:t>
            </a:r>
          </a:p>
        </p:txBody>
      </p:sp>
      <p:sp>
        <p:nvSpPr>
          <p:cNvPr id="19" name="Content Placeholder 4">
            <a:extLst>
              <a:ext uri="{FF2B5EF4-FFF2-40B4-BE49-F238E27FC236}">
                <a16:creationId xmlns:a16="http://schemas.microsoft.com/office/drawing/2014/main" id="{F18F8C24-8F67-4A0C-8E2F-54E8026EAD00}"/>
              </a:ext>
            </a:extLst>
          </p:cNvPr>
          <p:cNvSpPr>
            <a:spLocks noGrp="1"/>
          </p:cNvSpPr>
          <p:nvPr>
            <p:ph idx="15" hasCustomPrompt="1"/>
          </p:nvPr>
        </p:nvSpPr>
        <p:spPr>
          <a:xfrm>
            <a:off x="9151916" y="1953281"/>
            <a:ext cx="2563240" cy="2024480"/>
          </a:xfrm>
        </p:spPr>
        <p:txBody>
          <a:bodyPr/>
          <a:lstStyle>
            <a:lvl1pPr marL="0" indent="0" algn="ctr">
              <a:buNone/>
              <a:defRPr>
                <a:solidFill>
                  <a:srgbClr val="000000"/>
                </a:solidFill>
              </a:defRPr>
            </a:lvl1pPr>
          </a:lstStyle>
          <a:p>
            <a:pPr lvl="0"/>
            <a:r>
              <a:rPr lang="en-US" dirty="0"/>
              <a:t>Insert here 4</a:t>
            </a:r>
          </a:p>
        </p:txBody>
      </p:sp>
      <p:sp>
        <p:nvSpPr>
          <p:cNvPr id="9" name="Content Placeholder 5">
            <a:extLst>
              <a:ext uri="{FF2B5EF4-FFF2-40B4-BE49-F238E27FC236}">
                <a16:creationId xmlns:a16="http://schemas.microsoft.com/office/drawing/2014/main" id="{1950DDEC-E898-4F6D-A7F2-930A23B3C11F}"/>
              </a:ext>
            </a:extLst>
          </p:cNvPr>
          <p:cNvSpPr>
            <a:spLocks noGrp="1"/>
          </p:cNvSpPr>
          <p:nvPr>
            <p:ph idx="10" hasCustomPrompt="1"/>
          </p:nvPr>
        </p:nvSpPr>
        <p:spPr>
          <a:xfrm>
            <a:off x="476843" y="4128059"/>
            <a:ext cx="2563241" cy="2024480"/>
          </a:xfrm>
        </p:spPr>
        <p:txBody>
          <a:bodyPr/>
          <a:lstStyle>
            <a:lvl1pPr marL="0" indent="0" algn="ctr">
              <a:buNone/>
              <a:defRPr>
                <a:solidFill>
                  <a:srgbClr val="000000"/>
                </a:solidFill>
              </a:defRPr>
            </a:lvl1pPr>
          </a:lstStyle>
          <a:p>
            <a:pPr lvl="0"/>
            <a:r>
              <a:rPr lang="en-US" dirty="0"/>
              <a:t>Insert here 5</a:t>
            </a:r>
          </a:p>
        </p:txBody>
      </p:sp>
      <p:sp>
        <p:nvSpPr>
          <p:cNvPr id="16" name="Content Placeholder 6">
            <a:extLst>
              <a:ext uri="{FF2B5EF4-FFF2-40B4-BE49-F238E27FC236}">
                <a16:creationId xmlns:a16="http://schemas.microsoft.com/office/drawing/2014/main" id="{B7548D5A-3DFF-4FF5-A587-74246B76C1A7}"/>
              </a:ext>
            </a:extLst>
          </p:cNvPr>
          <p:cNvSpPr>
            <a:spLocks noGrp="1"/>
          </p:cNvSpPr>
          <p:nvPr>
            <p:ph idx="12" hasCustomPrompt="1"/>
          </p:nvPr>
        </p:nvSpPr>
        <p:spPr>
          <a:xfrm>
            <a:off x="3382487" y="4128059"/>
            <a:ext cx="2563241" cy="2024480"/>
          </a:xfrm>
        </p:spPr>
        <p:txBody>
          <a:bodyPr/>
          <a:lstStyle>
            <a:lvl1pPr marL="0" indent="0" algn="ctr">
              <a:buNone/>
              <a:defRPr>
                <a:solidFill>
                  <a:srgbClr val="000000"/>
                </a:solidFill>
              </a:defRPr>
            </a:lvl1pPr>
          </a:lstStyle>
          <a:p>
            <a:pPr lvl="0"/>
            <a:r>
              <a:rPr lang="en-US" dirty="0"/>
              <a:t>Insert here 6</a:t>
            </a:r>
          </a:p>
        </p:txBody>
      </p:sp>
      <p:sp>
        <p:nvSpPr>
          <p:cNvPr id="18" name="Content Placeholder 7">
            <a:extLst>
              <a:ext uri="{FF2B5EF4-FFF2-40B4-BE49-F238E27FC236}">
                <a16:creationId xmlns:a16="http://schemas.microsoft.com/office/drawing/2014/main" id="{A24E382A-7ED1-49CB-8053-85276CAEB9B2}"/>
              </a:ext>
            </a:extLst>
          </p:cNvPr>
          <p:cNvSpPr>
            <a:spLocks noGrp="1"/>
          </p:cNvSpPr>
          <p:nvPr>
            <p:ph idx="14" hasCustomPrompt="1"/>
          </p:nvPr>
        </p:nvSpPr>
        <p:spPr>
          <a:xfrm>
            <a:off x="6281895" y="4136965"/>
            <a:ext cx="2563241" cy="2024480"/>
          </a:xfrm>
        </p:spPr>
        <p:txBody>
          <a:bodyPr/>
          <a:lstStyle>
            <a:lvl1pPr marL="0" indent="0" algn="ctr">
              <a:buNone/>
              <a:defRPr>
                <a:solidFill>
                  <a:srgbClr val="000000"/>
                </a:solidFill>
              </a:defRPr>
            </a:lvl1pPr>
          </a:lstStyle>
          <a:p>
            <a:pPr lvl="0"/>
            <a:r>
              <a:rPr lang="en-US" dirty="0"/>
              <a:t>Insert here 7</a:t>
            </a:r>
          </a:p>
        </p:txBody>
      </p:sp>
      <p:sp>
        <p:nvSpPr>
          <p:cNvPr id="20" name="Content Placeholder 8">
            <a:extLst>
              <a:ext uri="{FF2B5EF4-FFF2-40B4-BE49-F238E27FC236}">
                <a16:creationId xmlns:a16="http://schemas.microsoft.com/office/drawing/2014/main" id="{AC6187B3-59CD-4356-83E5-962B5ACC4AEB}"/>
              </a:ext>
            </a:extLst>
          </p:cNvPr>
          <p:cNvSpPr>
            <a:spLocks noGrp="1"/>
          </p:cNvSpPr>
          <p:nvPr>
            <p:ph idx="16" hasCustomPrompt="1"/>
          </p:nvPr>
        </p:nvSpPr>
        <p:spPr>
          <a:xfrm>
            <a:off x="9151915" y="4136965"/>
            <a:ext cx="2563241" cy="2024480"/>
          </a:xfrm>
        </p:spPr>
        <p:txBody>
          <a:bodyPr/>
          <a:lstStyle>
            <a:lvl1pPr marL="0" indent="0" algn="ctr">
              <a:buNone/>
              <a:defRPr>
                <a:solidFill>
                  <a:srgbClr val="000000"/>
                </a:solidFill>
              </a:defRPr>
            </a:lvl1pPr>
          </a:lstStyle>
          <a:p>
            <a:pPr lvl="0"/>
            <a:r>
              <a:rPr lang="en-US" dirty="0"/>
              <a:t>Insert here 8</a:t>
            </a:r>
          </a:p>
        </p:txBody>
      </p:sp>
    </p:spTree>
    <p:custDataLst>
      <p:tags r:id="rId1"/>
    </p:custDataLst>
    <p:extLst>
      <p:ext uri="{BB962C8B-B14F-4D97-AF65-F5344CB8AC3E}">
        <p14:creationId xmlns:p14="http://schemas.microsoft.com/office/powerpoint/2010/main" val="1123707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Image/On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9" name="Content Placeholder"/>
          <p:cNvSpPr>
            <a:spLocks noGrp="1"/>
          </p:cNvSpPr>
          <p:nvPr>
            <p:ph sz="half" idx="2" hasCustomPrompt="1"/>
          </p:nvPr>
        </p:nvSpPr>
        <p:spPr>
          <a:xfrm>
            <a:off x="3624200" y="1825625"/>
            <a:ext cx="8090957" cy="435133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1261560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Imag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204572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6" name="Content Placeholder Bottom">
            <a:extLst>
              <a:ext uri="{FF2B5EF4-FFF2-40B4-BE49-F238E27FC236}">
                <a16:creationId xmlns:a16="http://schemas.microsoft.com/office/drawing/2014/main" id="{4003AB72-C071-4875-8D31-00FB47092143}"/>
              </a:ext>
            </a:extLst>
          </p:cNvPr>
          <p:cNvSpPr>
            <a:spLocks noGrp="1"/>
          </p:cNvSpPr>
          <p:nvPr>
            <p:ph sz="half" idx="15" hasCustomPrompt="1"/>
          </p:nvPr>
        </p:nvSpPr>
        <p:spPr>
          <a:xfrm>
            <a:off x="3624199" y="4136860"/>
            <a:ext cx="8090957" cy="2045728"/>
          </a:xfrm>
        </p:spPr>
        <p:txBody>
          <a:bodyPr/>
          <a:lstStyle>
            <a:lvl1pPr>
              <a:spcAft>
                <a:spcPts val="800"/>
              </a:spcAft>
              <a:defRPr sz="2400" b="0">
                <a:solidFill>
                  <a:srgbClr val="000000"/>
                </a:solidFill>
              </a:defRPr>
            </a:lvl1pPr>
            <a:lvl2pPr>
              <a:spcAft>
                <a:spcPts val="800"/>
              </a:spcAft>
              <a:defRPr sz="2400" b="0">
                <a:solidFill>
                  <a:srgbClr val="000000"/>
                </a:solidFill>
              </a:defRPr>
            </a:lvl2pPr>
            <a:lvl3pPr>
              <a:spcAft>
                <a:spcPts val="800"/>
              </a:spcAft>
              <a:defRPr sz="2400" b="0">
                <a:solidFill>
                  <a:srgbClr val="000000"/>
                </a:solidFill>
              </a:defRPr>
            </a:lvl3pPr>
            <a:lvl4pPr marL="1371600" marR="0" indent="0"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solidFill>
                  <a:srgbClr val="000000"/>
                </a:solidFill>
              </a:defRPr>
            </a:lvl4pPr>
          </a:lstStyle>
          <a:p>
            <a:pPr lvl="0"/>
            <a:r>
              <a:rPr lang="en-US" dirty="0"/>
              <a:t>First Level</a:t>
            </a:r>
          </a:p>
          <a:p>
            <a:pPr lvl="1"/>
            <a:r>
              <a:rPr lang="en-US" dirty="0"/>
              <a:t>Second level</a:t>
            </a:r>
          </a:p>
          <a:p>
            <a:pPr lvl="2"/>
            <a:r>
              <a:rPr lang="en-US" dirty="0"/>
              <a:t>Third level</a:t>
            </a:r>
          </a:p>
          <a:p>
            <a:pPr marL="1714500" marR="0" lvl="3" indent="-342900"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r>
              <a:rPr lang="en-US" dirty="0"/>
              <a:t>Fourth Level</a:t>
            </a:r>
          </a:p>
          <a:p>
            <a:pPr lvl="3"/>
            <a:endParaRPr lang="en-US" dirty="0"/>
          </a:p>
        </p:txBody>
      </p:sp>
    </p:spTree>
    <p:custDataLst>
      <p:tags r:id="rId1"/>
    </p:custDataLst>
    <p:extLst>
      <p:ext uri="{BB962C8B-B14F-4D97-AF65-F5344CB8AC3E}">
        <p14:creationId xmlns:p14="http://schemas.microsoft.com/office/powerpoint/2010/main" val="1187148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Imag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121744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1217450"/>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solidFill>
                  <a:srgbClr val="000000"/>
                </a:solidFill>
              </a:defRPr>
            </a:lvl3pPr>
          </a:lstStyle>
          <a:p>
            <a:pPr lvl="0"/>
            <a:r>
              <a:rPr lang="en-US" dirty="0"/>
              <a:t>First Level</a:t>
            </a:r>
          </a:p>
          <a:p>
            <a:pPr lvl="1"/>
            <a:r>
              <a:rPr lang="en-US" dirty="0"/>
              <a:t>Second level</a:t>
            </a:r>
          </a:p>
          <a:p>
            <a:pPr lvl="2"/>
            <a:r>
              <a:rPr lang="en-US" dirty="0"/>
              <a:t>Third level</a:t>
            </a:r>
          </a:p>
        </p:txBody>
      </p:sp>
      <p:sp>
        <p:nvSpPr>
          <p:cNvPr id="14" name="Image Placeholder 2">
            <a:extLst>
              <a:ext uri="{FF2B5EF4-FFF2-40B4-BE49-F238E27FC236}">
                <a16:creationId xmlns:a16="http://schemas.microsoft.com/office/drawing/2014/main" id="{329BB347-70F5-49B3-A1D7-9C05C8ED5028}"/>
              </a:ext>
            </a:extLst>
          </p:cNvPr>
          <p:cNvSpPr>
            <a:spLocks noGrp="1"/>
          </p:cNvSpPr>
          <p:nvPr>
            <p:ph sz="half" idx="14" hasCustomPrompt="1"/>
          </p:nvPr>
        </p:nvSpPr>
        <p:spPr>
          <a:xfrm>
            <a:off x="479343" y="3207219"/>
            <a:ext cx="2875957" cy="121744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15" name="Content Placeholder Middle">
            <a:extLst>
              <a:ext uri="{FF2B5EF4-FFF2-40B4-BE49-F238E27FC236}">
                <a16:creationId xmlns:a16="http://schemas.microsoft.com/office/drawing/2014/main" id="{E344C337-1A6E-4BE6-8E9E-7076FBBEEFAC}"/>
              </a:ext>
            </a:extLst>
          </p:cNvPr>
          <p:cNvSpPr>
            <a:spLocks noGrp="1"/>
          </p:cNvSpPr>
          <p:nvPr>
            <p:ph sz="half" idx="15" hasCustomPrompt="1"/>
          </p:nvPr>
        </p:nvSpPr>
        <p:spPr>
          <a:xfrm>
            <a:off x="3626700" y="3207216"/>
            <a:ext cx="8090957" cy="1217450"/>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solidFill>
                  <a:srgbClr val="000000"/>
                </a:solidFill>
              </a:defRPr>
            </a:lvl3pPr>
          </a:lstStyle>
          <a:p>
            <a:pPr lvl="0"/>
            <a:r>
              <a:rPr lang="en-US" dirty="0"/>
              <a:t>First Level</a:t>
            </a:r>
          </a:p>
          <a:p>
            <a:pPr lvl="1"/>
            <a:r>
              <a:rPr lang="en-US" dirty="0"/>
              <a:t>Second level</a:t>
            </a:r>
          </a:p>
          <a:p>
            <a:pPr lvl="2"/>
            <a:r>
              <a:rPr lang="en-US" dirty="0"/>
              <a:t>Third level</a:t>
            </a:r>
          </a:p>
        </p:txBody>
      </p:sp>
      <p:sp>
        <p:nvSpPr>
          <p:cNvPr id="16" name="Image Placeholder 3">
            <a:extLst>
              <a:ext uri="{FF2B5EF4-FFF2-40B4-BE49-F238E27FC236}">
                <a16:creationId xmlns:a16="http://schemas.microsoft.com/office/drawing/2014/main" id="{A70ED764-0931-4273-A125-CE2D6E0F8A8D}"/>
              </a:ext>
            </a:extLst>
          </p:cNvPr>
          <p:cNvSpPr>
            <a:spLocks noGrp="1"/>
          </p:cNvSpPr>
          <p:nvPr>
            <p:ph sz="half" idx="16" hasCustomPrompt="1"/>
          </p:nvPr>
        </p:nvSpPr>
        <p:spPr>
          <a:xfrm>
            <a:off x="479343" y="4631282"/>
            <a:ext cx="2875957" cy="1217447"/>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3</a:t>
            </a:r>
          </a:p>
        </p:txBody>
      </p:sp>
      <p:sp>
        <p:nvSpPr>
          <p:cNvPr id="17" name="Content Placeholder Bottom">
            <a:extLst>
              <a:ext uri="{FF2B5EF4-FFF2-40B4-BE49-F238E27FC236}">
                <a16:creationId xmlns:a16="http://schemas.microsoft.com/office/drawing/2014/main" id="{1A924411-097F-4689-AC4D-9173B40A69F2}"/>
              </a:ext>
            </a:extLst>
          </p:cNvPr>
          <p:cNvSpPr>
            <a:spLocks noGrp="1"/>
          </p:cNvSpPr>
          <p:nvPr>
            <p:ph sz="half" idx="17" hasCustomPrompt="1"/>
          </p:nvPr>
        </p:nvSpPr>
        <p:spPr>
          <a:xfrm>
            <a:off x="3626700" y="4631279"/>
            <a:ext cx="8090957" cy="1217450"/>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solidFill>
                  <a:srgbClr val="000000"/>
                </a:solidFill>
              </a:defRPr>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798341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Image/Four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1</a:t>
            </a:r>
          </a:p>
        </p:txBody>
      </p:sp>
      <p:sp>
        <p:nvSpPr>
          <p:cNvPr id="9" name="Content Placeholder 1"/>
          <p:cNvSpPr>
            <a:spLocks noGrp="1"/>
          </p:cNvSpPr>
          <p:nvPr>
            <p:ph sz="half" idx="2" hasCustomPrompt="1"/>
          </p:nvPr>
        </p:nvSpPr>
        <p:spPr>
          <a:xfrm>
            <a:off x="3624200" y="1825625"/>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
        <p:nvSpPr>
          <p:cNvPr id="10" name="Image Placeholder 2">
            <a:extLst>
              <a:ext uri="{FF2B5EF4-FFF2-40B4-BE49-F238E27FC236}">
                <a16:creationId xmlns:a16="http://schemas.microsoft.com/office/drawing/2014/main" id="{02C25FD2-E251-4DC4-8F30-3EDA9A61D7DC}"/>
              </a:ext>
            </a:extLst>
          </p:cNvPr>
          <p:cNvSpPr>
            <a:spLocks noGrp="1"/>
          </p:cNvSpPr>
          <p:nvPr>
            <p:ph sz="half" idx="14" hasCustomPrompt="1"/>
          </p:nvPr>
        </p:nvSpPr>
        <p:spPr>
          <a:xfrm>
            <a:off x="476843" y="2941438"/>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2</a:t>
            </a:r>
          </a:p>
        </p:txBody>
      </p:sp>
      <p:sp>
        <p:nvSpPr>
          <p:cNvPr id="11" name="Content Placeholder 2">
            <a:extLst>
              <a:ext uri="{FF2B5EF4-FFF2-40B4-BE49-F238E27FC236}">
                <a16:creationId xmlns:a16="http://schemas.microsoft.com/office/drawing/2014/main" id="{6FFE322F-E595-4582-997C-0A06F238C8D3}"/>
              </a:ext>
            </a:extLst>
          </p:cNvPr>
          <p:cNvSpPr>
            <a:spLocks noGrp="1"/>
          </p:cNvSpPr>
          <p:nvPr>
            <p:ph sz="half" idx="15" hasCustomPrompt="1"/>
          </p:nvPr>
        </p:nvSpPr>
        <p:spPr>
          <a:xfrm>
            <a:off x="3624200" y="2941435"/>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
        <p:nvSpPr>
          <p:cNvPr id="12" name="Image Placeholder 3">
            <a:extLst>
              <a:ext uri="{FF2B5EF4-FFF2-40B4-BE49-F238E27FC236}">
                <a16:creationId xmlns:a16="http://schemas.microsoft.com/office/drawing/2014/main" id="{647E63CA-E745-4DE2-B25A-D398F113EFA6}"/>
              </a:ext>
            </a:extLst>
          </p:cNvPr>
          <p:cNvSpPr>
            <a:spLocks noGrp="1"/>
          </p:cNvSpPr>
          <p:nvPr>
            <p:ph sz="half" idx="16" hasCustomPrompt="1"/>
          </p:nvPr>
        </p:nvSpPr>
        <p:spPr>
          <a:xfrm>
            <a:off x="480444" y="4065961"/>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3</a:t>
            </a:r>
          </a:p>
        </p:txBody>
      </p:sp>
      <p:sp>
        <p:nvSpPr>
          <p:cNvPr id="13" name="Content Placeholder 3">
            <a:extLst>
              <a:ext uri="{FF2B5EF4-FFF2-40B4-BE49-F238E27FC236}">
                <a16:creationId xmlns:a16="http://schemas.microsoft.com/office/drawing/2014/main" id="{EFE66096-5B65-4DD6-9AD6-9E55675E34CD}"/>
              </a:ext>
            </a:extLst>
          </p:cNvPr>
          <p:cNvSpPr>
            <a:spLocks noGrp="1"/>
          </p:cNvSpPr>
          <p:nvPr>
            <p:ph sz="half" idx="17" hasCustomPrompt="1"/>
          </p:nvPr>
        </p:nvSpPr>
        <p:spPr>
          <a:xfrm>
            <a:off x="3627801" y="4065958"/>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
        <p:nvSpPr>
          <p:cNvPr id="14" name="Image Placeholder 4">
            <a:extLst>
              <a:ext uri="{FF2B5EF4-FFF2-40B4-BE49-F238E27FC236}">
                <a16:creationId xmlns:a16="http://schemas.microsoft.com/office/drawing/2014/main" id="{765390A9-B975-43C8-86E6-45E636A649C5}"/>
              </a:ext>
            </a:extLst>
          </p:cNvPr>
          <p:cNvSpPr>
            <a:spLocks noGrp="1"/>
          </p:cNvSpPr>
          <p:nvPr>
            <p:ph sz="half" idx="18" hasCustomPrompt="1"/>
          </p:nvPr>
        </p:nvSpPr>
        <p:spPr>
          <a:xfrm>
            <a:off x="480444" y="5181771"/>
            <a:ext cx="2875957" cy="899814"/>
          </a:xfrm>
        </p:spPr>
        <p:txBody>
          <a:bodyPr/>
          <a:lstStyle>
            <a:lvl1pPr marL="0" indent="0" algn="l">
              <a:buNone/>
              <a:defRPr>
                <a:solidFill>
                  <a:srgbClr val="000000"/>
                </a:solidFill>
              </a:defRPr>
            </a:lvl1pPr>
            <a:lvl2pPr marL="457200" indent="0">
              <a:buNone/>
              <a:defRPr/>
            </a:lvl2pPr>
            <a:lvl3pPr marL="914400" indent="0">
              <a:buNone/>
              <a:defRPr/>
            </a:lvl3pPr>
          </a:lstStyle>
          <a:p>
            <a:pPr lvl="0"/>
            <a:r>
              <a:rPr lang="en-US" dirty="0"/>
              <a:t>Image 4</a:t>
            </a:r>
          </a:p>
        </p:txBody>
      </p:sp>
      <p:sp>
        <p:nvSpPr>
          <p:cNvPr id="15" name="Content Placeholder 4">
            <a:extLst>
              <a:ext uri="{FF2B5EF4-FFF2-40B4-BE49-F238E27FC236}">
                <a16:creationId xmlns:a16="http://schemas.microsoft.com/office/drawing/2014/main" id="{04B6F74B-2775-4949-A70C-BCBBFE20C3A2}"/>
              </a:ext>
            </a:extLst>
          </p:cNvPr>
          <p:cNvSpPr>
            <a:spLocks noGrp="1"/>
          </p:cNvSpPr>
          <p:nvPr>
            <p:ph sz="half" idx="19" hasCustomPrompt="1"/>
          </p:nvPr>
        </p:nvSpPr>
        <p:spPr>
          <a:xfrm>
            <a:off x="3627801" y="5181768"/>
            <a:ext cx="8090957" cy="895515"/>
          </a:xfrm>
        </p:spPr>
        <p:txBody>
          <a:bodyPr/>
          <a:lstStyle>
            <a:lvl1pPr>
              <a:spcAft>
                <a:spcPts val="800"/>
              </a:spcAft>
              <a:defRPr sz="1800" b="0">
                <a:solidFill>
                  <a:srgbClr val="000000"/>
                </a:solidFill>
              </a:defRPr>
            </a:lvl1pPr>
            <a:lvl2pPr>
              <a:spcAft>
                <a:spcPts val="800"/>
              </a:spcAft>
              <a:defRPr sz="1800" b="0">
                <a:solidFill>
                  <a:srgbClr val="000000"/>
                </a:solidFill>
              </a:defRPr>
            </a:lvl2pPr>
            <a:lvl3pPr>
              <a:spcAft>
                <a:spcPts val="800"/>
              </a:spcAft>
              <a:defRPr sz="1800" b="0"/>
            </a:lvl3pPr>
          </a:lstStyle>
          <a:p>
            <a:pPr lvl="0"/>
            <a:r>
              <a:rPr lang="en-US" dirty="0"/>
              <a:t>First Level</a:t>
            </a:r>
          </a:p>
          <a:p>
            <a:pPr lvl="1"/>
            <a:r>
              <a:rPr lang="en-US" dirty="0"/>
              <a:t>Second level</a:t>
            </a:r>
          </a:p>
        </p:txBody>
      </p:sp>
    </p:spTree>
    <p:custDataLst>
      <p:tags r:id="rId1"/>
    </p:custDataLst>
    <p:extLst>
      <p:ext uri="{BB962C8B-B14F-4D97-AF65-F5344CB8AC3E}">
        <p14:creationId xmlns:p14="http://schemas.microsoft.com/office/powerpoint/2010/main" val="76361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9600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302E-3CB5-42AD-B464-F6B07B511A7B}"/>
              </a:ext>
            </a:extLst>
          </p:cNvPr>
          <p:cNvSpPr>
            <a:spLocks noGrp="1"/>
          </p:cNvSpPr>
          <p:nvPr>
            <p:ph type="title"/>
          </p:nvPr>
        </p:nvSpPr>
        <p:spPr/>
        <p:txBody>
          <a:bodyPr/>
          <a:lstStyle/>
          <a:p>
            <a:r>
              <a:rPr lang="en-US"/>
              <a:t>Click to edit Master title style</a:t>
            </a:r>
          </a:p>
        </p:txBody>
      </p:sp>
      <p:sp>
        <p:nvSpPr>
          <p:cNvPr id="4" name="Media Placeholder 3">
            <a:extLst>
              <a:ext uri="{FF2B5EF4-FFF2-40B4-BE49-F238E27FC236}">
                <a16:creationId xmlns:a16="http://schemas.microsoft.com/office/drawing/2014/main" id="{50C3DAD5-7018-41AE-A45F-20014BF27990}"/>
              </a:ext>
            </a:extLst>
          </p:cNvPr>
          <p:cNvSpPr>
            <a:spLocks noGrp="1"/>
          </p:cNvSpPr>
          <p:nvPr>
            <p:ph type="media" sz="quarter" idx="10"/>
          </p:nvPr>
        </p:nvSpPr>
        <p:spPr>
          <a:xfrm>
            <a:off x="476250" y="2120900"/>
            <a:ext cx="6361113" cy="3683000"/>
          </a:xfrm>
        </p:spPr>
        <p:txBody>
          <a:bodyPr/>
          <a:lstStyle>
            <a:lvl1pPr marL="0" indent="0">
              <a:buNone/>
              <a:defRPr/>
            </a:lvl1pPr>
          </a:lstStyle>
          <a:p>
            <a:endParaRPr lang="en-US" dirty="0"/>
          </a:p>
        </p:txBody>
      </p:sp>
      <p:sp>
        <p:nvSpPr>
          <p:cNvPr id="9" name="Text Placeholder 8">
            <a:extLst>
              <a:ext uri="{FF2B5EF4-FFF2-40B4-BE49-F238E27FC236}">
                <a16:creationId xmlns:a16="http://schemas.microsoft.com/office/drawing/2014/main" id="{AD03E3FD-A040-4AA5-BC67-8F46FFA45485}"/>
              </a:ext>
            </a:extLst>
          </p:cNvPr>
          <p:cNvSpPr>
            <a:spLocks noGrp="1"/>
          </p:cNvSpPr>
          <p:nvPr>
            <p:ph type="body" sz="quarter" idx="11" hasCustomPrompt="1"/>
          </p:nvPr>
        </p:nvSpPr>
        <p:spPr>
          <a:xfrm>
            <a:off x="7646988" y="3962401"/>
            <a:ext cx="3922712" cy="1841500"/>
          </a:xfrm>
        </p:spPr>
        <p:txBody>
          <a:bodyPr/>
          <a:lstStyle>
            <a:lvl1pPr marL="0" indent="0">
              <a:buNone/>
              <a:defRPr sz="1800"/>
            </a:lvl1pPr>
            <a:lvl5pPr>
              <a:defRPr sz="2400" b="0">
                <a:solidFill>
                  <a:srgbClr val="000000"/>
                </a:solidFill>
              </a:defRPr>
            </a:lvl5pPr>
          </a:lstStyle>
          <a:p>
            <a:pPr lvl="0"/>
            <a:r>
              <a:rPr lang="en-US" dirty="0"/>
              <a:t>Click to add caption to accompany content. </a:t>
            </a:r>
          </a:p>
        </p:txBody>
      </p:sp>
    </p:spTree>
    <p:extLst>
      <p:ext uri="{BB962C8B-B14F-4D97-AF65-F5344CB8AC3E}">
        <p14:creationId xmlns:p14="http://schemas.microsoft.com/office/powerpoint/2010/main" val="2178347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First Slide)" preserve="1">
  <p:cSld name="1_Title (First Slide)">
    <p:spTree>
      <p:nvGrpSpPr>
        <p:cNvPr id="1" name="Shape 14"/>
        <p:cNvGrpSpPr/>
        <p:nvPr/>
      </p:nvGrpSpPr>
      <p:grpSpPr>
        <a:xfrm>
          <a:off x="0" y="0"/>
          <a:ext cx="0" cy="0"/>
          <a:chOff x="0" y="0"/>
          <a:chExt cx="0" cy="0"/>
        </a:xfrm>
      </p:grpSpPr>
      <p:sp>
        <p:nvSpPr>
          <p:cNvPr id="16" name="Google Shape;16;p9"/>
          <p:cNvSpPr txBox="1">
            <a:spLocks noGrp="1"/>
          </p:cNvSpPr>
          <p:nvPr>
            <p:ph type="ctrTitle"/>
          </p:nvPr>
        </p:nvSpPr>
        <p:spPr>
          <a:xfrm>
            <a:off x="5646420" y="1168663"/>
            <a:ext cx="6104302" cy="2387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5646420" y="3809720"/>
            <a:ext cx="6104302" cy="142493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3200"/>
              <a:buNone/>
              <a:defRPr sz="3200">
                <a:solidFill>
                  <a:schemeClr val="lt1"/>
                </a:solidFill>
              </a:defRPr>
            </a:lvl1pPr>
            <a:lvl2pPr lvl="1" algn="ctr">
              <a:lnSpc>
                <a:spcPct val="100000"/>
              </a:lnSpc>
              <a:spcBef>
                <a:spcPts val="800"/>
              </a:spcBef>
              <a:spcAft>
                <a:spcPts val="0"/>
              </a:spcAft>
              <a:buSzPts val="2000"/>
              <a:buNone/>
              <a:defRPr sz="2000"/>
            </a:lvl2pPr>
            <a:lvl3pPr lvl="2" algn="ctr">
              <a:lnSpc>
                <a:spcPct val="100000"/>
              </a:lnSpc>
              <a:spcBef>
                <a:spcPts val="800"/>
              </a:spcBef>
              <a:spcAft>
                <a:spcPts val="0"/>
              </a:spcAft>
              <a:buSzPts val="1440"/>
              <a:buNone/>
              <a:defRPr sz="1800"/>
            </a:lvl3pPr>
            <a:lvl4pPr lvl="3" algn="ctr">
              <a:lnSpc>
                <a:spcPct val="90000"/>
              </a:lnSpc>
              <a:spcBef>
                <a:spcPts val="800"/>
              </a:spcBef>
              <a:spcAft>
                <a:spcPts val="0"/>
              </a:spcAft>
              <a:buClr>
                <a:srgbClr val="000000"/>
              </a:buClr>
              <a:buSzPts val="1600"/>
              <a:buNone/>
              <a:defRPr sz="1600"/>
            </a:lvl4pPr>
            <a:lvl5pPr lvl="4" algn="ctr">
              <a:lnSpc>
                <a:spcPct val="90000"/>
              </a:lnSpc>
              <a:spcBef>
                <a:spcPts val="500"/>
              </a:spcBef>
              <a:spcAft>
                <a:spcPts val="0"/>
              </a:spcAft>
              <a:buClr>
                <a:schemeClr val="accen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
          <p:cNvSpPr>
            <a:spLocks noGrp="1"/>
          </p:cNvSpPr>
          <p:nvPr>
            <p:ph type="pic" idx="2"/>
          </p:nvPr>
        </p:nvSpPr>
        <p:spPr>
          <a:xfrm>
            <a:off x="475250" y="808037"/>
            <a:ext cx="4713288" cy="52419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accent1"/>
              </a:buClr>
              <a:buSzPts val="2400"/>
              <a:buFont typeface="Arial"/>
              <a:buNone/>
              <a:defRPr sz="2400" b="1" i="0" u="none" strike="noStrike" cap="none">
                <a:solidFill>
                  <a:schemeClr val="lt1"/>
                </a:solidFill>
                <a:latin typeface="Arial"/>
                <a:ea typeface="Arial"/>
                <a:cs typeface="Arial"/>
                <a:sym typeface="Arial"/>
              </a:defRPr>
            </a:lvl1pPr>
            <a:lvl2pPr marR="0" lvl="1" algn="l" rtl="0">
              <a:lnSpc>
                <a:spcPct val="100000"/>
              </a:lnSpc>
              <a:spcBef>
                <a:spcPts val="800"/>
              </a:spcBef>
              <a:spcAft>
                <a:spcPts val="0"/>
              </a:spcAft>
              <a:buClr>
                <a:schemeClr val="accent1"/>
              </a:buClr>
              <a:buSzPts val="2400"/>
              <a:buFont typeface="Arial"/>
              <a:buChar char="−"/>
              <a:defRPr sz="2400" b="0" i="0" u="none" strike="noStrike" cap="none">
                <a:solidFill>
                  <a:srgbClr val="000000"/>
                </a:solidFill>
                <a:latin typeface="Arial"/>
                <a:ea typeface="Arial"/>
                <a:cs typeface="Arial"/>
                <a:sym typeface="Arial"/>
              </a:defRPr>
            </a:lvl2pPr>
            <a:lvl3pPr marR="0" lvl="2" algn="l" rtl="0">
              <a:lnSpc>
                <a:spcPct val="100000"/>
              </a:lnSpc>
              <a:spcBef>
                <a:spcPts val="800"/>
              </a:spcBef>
              <a:spcAft>
                <a:spcPts val="0"/>
              </a:spcAft>
              <a:buClr>
                <a:schemeClr val="accent1"/>
              </a:buClr>
              <a:buSzPts val="1920"/>
              <a:buFont typeface="Noto Sans Symbols"/>
              <a:buChar char="▪"/>
              <a:defRPr sz="2400" b="0" i="0" u="none" strike="noStrike" cap="none">
                <a:solidFill>
                  <a:srgbClr val="000000"/>
                </a:solidFill>
                <a:latin typeface="Arial"/>
                <a:ea typeface="Arial"/>
                <a:cs typeface="Arial"/>
                <a:sym typeface="Arial"/>
              </a:defRPr>
            </a:lvl3pPr>
            <a:lvl4pPr marR="0" lvl="3" algn="l" rtl="0">
              <a:lnSpc>
                <a:spcPct val="90000"/>
              </a:lnSpc>
              <a:spcBef>
                <a:spcPts val="80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4pPr>
            <a:lvl5pPr marR="0" lvl="4" algn="l" rtl="0">
              <a:lnSpc>
                <a:spcPct val="90000"/>
              </a:lnSpc>
              <a:spcBef>
                <a:spcPts val="500"/>
              </a:spcBef>
              <a:spcAft>
                <a:spcPts val="0"/>
              </a:spcAft>
              <a:buClr>
                <a:schemeClr val="accent1"/>
              </a:buClr>
              <a:buSzPts val="3200"/>
              <a:buFont typeface="Arial"/>
              <a:buChar char="•"/>
              <a:defRPr sz="3200" b="1" i="0" u="none" strike="noStrike" cap="none">
                <a:solidFill>
                  <a:schemeClr val="accent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6886256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ree Content" preserve="1">
  <p:cSld name="1_Three Content">
    <p:spTree>
      <p:nvGrpSpPr>
        <p:cNvPr id="1" name="Shape 38"/>
        <p:cNvGrpSpPr/>
        <p:nvPr/>
      </p:nvGrpSpPr>
      <p:grpSpPr>
        <a:xfrm>
          <a:off x="0" y="0"/>
          <a:ext cx="0" cy="0"/>
          <a:chOff x="0" y="0"/>
          <a:chExt cx="0" cy="0"/>
        </a:xfrm>
      </p:grpSpPr>
      <p:sp>
        <p:nvSpPr>
          <p:cNvPr id="39" name="Google Shape;39;p27"/>
          <p:cNvSpPr txBox="1">
            <a:spLocks noGrp="1"/>
          </p:cNvSpPr>
          <p:nvPr>
            <p:ph type="title"/>
          </p:nvPr>
        </p:nvSpPr>
        <p:spPr>
          <a:xfrm>
            <a:off x="476843" y="473246"/>
            <a:ext cx="11241915" cy="90967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1"/>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7"/>
          <p:cNvSpPr txBox="1">
            <a:spLocks noGrp="1"/>
          </p:cNvSpPr>
          <p:nvPr>
            <p:ph type="body" idx="1"/>
          </p:nvPr>
        </p:nvSpPr>
        <p:spPr>
          <a:xfrm>
            <a:off x="476844" y="1582938"/>
            <a:ext cx="3344530" cy="800219"/>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7"/>
          <p:cNvSpPr txBox="1">
            <a:spLocks noGrp="1"/>
          </p:cNvSpPr>
          <p:nvPr>
            <p:ph type="body" idx="2"/>
          </p:nvPr>
        </p:nvSpPr>
        <p:spPr>
          <a:xfrm>
            <a:off x="476844" y="2583180"/>
            <a:ext cx="3344530" cy="3593782"/>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7"/>
          <p:cNvSpPr txBox="1">
            <a:spLocks noGrp="1"/>
          </p:cNvSpPr>
          <p:nvPr>
            <p:ph type="body" idx="3"/>
          </p:nvPr>
        </p:nvSpPr>
        <p:spPr>
          <a:xfrm>
            <a:off x="4423735" y="1582937"/>
            <a:ext cx="3344530" cy="800219"/>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7"/>
          <p:cNvSpPr txBox="1">
            <a:spLocks noGrp="1"/>
          </p:cNvSpPr>
          <p:nvPr>
            <p:ph type="body" idx="4"/>
          </p:nvPr>
        </p:nvSpPr>
        <p:spPr>
          <a:xfrm>
            <a:off x="4423735" y="2583179"/>
            <a:ext cx="3344530" cy="359719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5"/>
          </p:nvPr>
        </p:nvSpPr>
        <p:spPr>
          <a:xfrm>
            <a:off x="8366760" y="1588654"/>
            <a:ext cx="3344530" cy="800219"/>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7"/>
          <p:cNvSpPr txBox="1">
            <a:spLocks noGrp="1"/>
          </p:cNvSpPr>
          <p:nvPr>
            <p:ph type="body" idx="6"/>
          </p:nvPr>
        </p:nvSpPr>
        <p:spPr>
          <a:xfrm>
            <a:off x="8370626" y="2579767"/>
            <a:ext cx="3344530" cy="359719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15964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reserve="1">
  <p:cSld name="1_Two Content">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476843" y="473245"/>
            <a:ext cx="11241915" cy="1217447"/>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accent1"/>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6"/>
          <p:cNvSpPr txBox="1">
            <a:spLocks noGrp="1"/>
          </p:cNvSpPr>
          <p:nvPr>
            <p:ph type="body" idx="1"/>
          </p:nvPr>
        </p:nvSpPr>
        <p:spPr>
          <a:xfrm>
            <a:off x="476843" y="1825625"/>
            <a:ext cx="5542956" cy="492443"/>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6"/>
          <p:cNvSpPr txBox="1">
            <a:spLocks noGrp="1"/>
          </p:cNvSpPr>
          <p:nvPr>
            <p:ph type="body" idx="2"/>
          </p:nvPr>
        </p:nvSpPr>
        <p:spPr>
          <a:xfrm>
            <a:off x="476843" y="2473693"/>
            <a:ext cx="5542957" cy="370327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3"/>
          </p:nvPr>
        </p:nvSpPr>
        <p:spPr>
          <a:xfrm>
            <a:off x="6172200" y="1825625"/>
            <a:ext cx="5542956" cy="492443"/>
          </a:xfrm>
          <a:prstGeom prst="rect">
            <a:avLst/>
          </a:prstGeom>
          <a:solidFill>
            <a:schemeClr val="lt1"/>
          </a:solidFill>
          <a:ln>
            <a:noFill/>
          </a:ln>
          <a:effectLst>
            <a:outerShdw dist="12700" dir="5400000" algn="t" rotWithShape="0">
              <a:srgbClr val="000000"/>
            </a:outerShdw>
          </a:effectLst>
        </p:spPr>
        <p:txBody>
          <a:bodyPr spcFirstLastPara="1" wrap="square" lIns="91425" tIns="91425" rIns="91425" bIns="91425" anchor="b" anchorCtr="0">
            <a:spAutoFit/>
          </a:bodyPr>
          <a:lstStyle>
            <a:lvl1pPr marL="457200" lvl="0" indent="-228600" algn="ctr">
              <a:lnSpc>
                <a:spcPct val="100000"/>
              </a:lnSpc>
              <a:spcBef>
                <a:spcPts val="0"/>
              </a:spcBef>
              <a:spcAft>
                <a:spcPts val="0"/>
              </a:spcAft>
              <a:buSzPts val="2000"/>
              <a:buNone/>
              <a:defRPr sz="2000" b="1">
                <a:solidFill>
                  <a:srgbClr val="006298"/>
                </a:solidFill>
              </a:defRPr>
            </a:lvl1pPr>
            <a:lvl2pPr marL="914400" lvl="1" indent="-381000" algn="l">
              <a:lnSpc>
                <a:spcPct val="100000"/>
              </a:lnSpc>
              <a:spcBef>
                <a:spcPts val="800"/>
              </a:spcBef>
              <a:spcAft>
                <a:spcPts val="0"/>
              </a:spcAft>
              <a:buSzPts val="2400"/>
              <a:buChar char="−"/>
              <a:defRPr>
                <a:solidFill>
                  <a:schemeClr val="dk1"/>
                </a:solidFill>
              </a:defRPr>
            </a:lvl2pPr>
            <a:lvl3pPr marL="1371600" lvl="2" indent="-350519" algn="l">
              <a:lnSpc>
                <a:spcPct val="100000"/>
              </a:lnSpc>
              <a:spcBef>
                <a:spcPts val="800"/>
              </a:spcBef>
              <a:spcAft>
                <a:spcPts val="0"/>
              </a:spcAft>
              <a:buSzPts val="1920"/>
              <a:buChar char="▪"/>
              <a:defRPr>
                <a:solidFill>
                  <a:schemeClr val="dk1"/>
                </a:solidFill>
              </a:defRPr>
            </a:lvl3pPr>
            <a:lvl4pPr marL="1828800" lvl="3" indent="-342900" algn="l">
              <a:lnSpc>
                <a:spcPct val="90000"/>
              </a:lnSpc>
              <a:spcBef>
                <a:spcPts val="800"/>
              </a:spcBef>
              <a:spcAft>
                <a:spcPts val="0"/>
              </a:spcAft>
              <a:buClr>
                <a:srgbClr val="000000"/>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body" idx="4"/>
          </p:nvPr>
        </p:nvSpPr>
        <p:spPr>
          <a:xfrm>
            <a:off x="6172200" y="2473691"/>
            <a:ext cx="5542956" cy="3703271"/>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sz="2400">
                <a:solidFill>
                  <a:srgbClr val="000000"/>
                </a:solidFill>
              </a:defRPr>
            </a:lvl1pPr>
            <a:lvl2pPr marL="914400" lvl="1" indent="-381000" algn="l">
              <a:lnSpc>
                <a:spcPct val="100000"/>
              </a:lnSpc>
              <a:spcBef>
                <a:spcPts val="800"/>
              </a:spcBef>
              <a:spcAft>
                <a:spcPts val="0"/>
              </a:spcAft>
              <a:buSzPts val="2400"/>
              <a:buChar char="−"/>
              <a:defRPr sz="2400" b="0">
                <a:solidFill>
                  <a:srgbClr val="000000"/>
                </a:solidFill>
              </a:defRPr>
            </a:lvl2pPr>
            <a:lvl3pPr marL="1371600" lvl="2" indent="-350519" algn="l">
              <a:lnSpc>
                <a:spcPct val="100000"/>
              </a:lnSpc>
              <a:spcBef>
                <a:spcPts val="800"/>
              </a:spcBef>
              <a:spcAft>
                <a:spcPts val="0"/>
              </a:spcAft>
              <a:buSzPts val="1920"/>
              <a:buChar char="▪"/>
              <a:defRPr sz="2400" b="0">
                <a:solidFill>
                  <a:srgbClr val="000000"/>
                </a:solidFill>
              </a:defRPr>
            </a:lvl3pPr>
            <a:lvl4pPr marL="1828800" marR="0" lvl="3" indent="-381000" algn="l">
              <a:lnSpc>
                <a:spcPct val="90000"/>
              </a:lnSpc>
              <a:spcBef>
                <a:spcPts val="800"/>
              </a:spcBef>
              <a:spcAft>
                <a:spcPts val="0"/>
              </a:spcAft>
              <a:buClr>
                <a:srgbClr val="000000"/>
              </a:buClr>
              <a:buSzPts val="2400"/>
              <a:buFont typeface="Arial"/>
              <a:buChar char="•"/>
              <a:defRPr>
                <a:solidFill>
                  <a:srgbClr val="000000"/>
                </a:solidFill>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4102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6914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8/25/2023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0962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775B394-D9F9-4F0C-B15D-605F45CB9E9F}" type="datetime1">
              <a:rPr lang="en-US" smtClean="0"/>
              <a:t>8/25/2023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8989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9667345-2558-425A-8533-9BFDBCE15005}" type="datetime1">
              <a:rPr lang="en-US" smtClean="0"/>
              <a:t>8/25/2023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4343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2BEA474-078D-4E9B-9B14-09A87B19DC46}" type="datetime1">
              <a:rPr lang="en-US" smtClean="0"/>
              <a:t>8/25/2023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80175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8/25/2023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301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ags" Target="../tags/tag1.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6.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2D6E202-B606-4609-B914-27C9371A1F6D}" type="datetime1">
              <a:rPr lang="en-US" smtClean="0"/>
              <a:t>8/25/2023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426662286"/>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3CEB08-7511-4ACD-A0D7-6D08EF1B42A9}"/>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100" smtClean="0">
                <a:solidFill>
                  <a:schemeClr val="bg2">
                    <a:lumMod val="10000"/>
                  </a:schemeClr>
                </a:solidFill>
                <a:latin typeface="+mn-lt"/>
              </a:rPr>
              <a:pPr/>
              <a:t>‹#›</a:t>
            </a:fld>
            <a:endParaRPr lang="en-US" sz="1100" dirty="0">
              <a:solidFill>
                <a:schemeClr val="bg2">
                  <a:lumMod val="10000"/>
                </a:schemeClr>
              </a:solidFill>
              <a:latin typeface="+mn-lt"/>
            </a:endParaRPr>
          </a:p>
        </p:txBody>
      </p:sp>
      <p:sp>
        <p:nvSpPr>
          <p:cNvPr id="2" name="Title Placeholder"/>
          <p:cNvSpPr>
            <a:spLocks noGrp="1"/>
          </p:cNvSpPr>
          <p:nvPr>
            <p:ph type="title"/>
          </p:nvPr>
        </p:nvSpPr>
        <p:spPr>
          <a:xfrm>
            <a:off x="476843" y="473245"/>
            <a:ext cx="11241915" cy="1217447"/>
          </a:xfrm>
          <a:prstGeom prst="rect">
            <a:avLst/>
          </a:prstGeom>
        </p:spPr>
        <p:txBody>
          <a:bodyPr vert="horz" lIns="91440" tIns="45720" rIns="91440" bIns="45720" rtlCol="0" anchor="t">
            <a:noAutofit/>
          </a:bodyPr>
          <a:lstStyle/>
          <a:p>
            <a:r>
              <a:rPr lang="en-US" dirty="0"/>
              <a:t>Slide Title</a:t>
            </a:r>
            <a:br>
              <a:rPr lang="en-US" dirty="0"/>
            </a:br>
            <a:endParaRPr lang="en-US" dirty="0"/>
          </a:p>
        </p:txBody>
      </p:sp>
      <p:sp>
        <p:nvSpPr>
          <p:cNvPr id="3" name="Text Placeholder 2"/>
          <p:cNvSpPr>
            <a:spLocks noGrp="1"/>
          </p:cNvSpPr>
          <p:nvPr>
            <p:ph type="body" idx="1"/>
          </p:nvPr>
        </p:nvSpPr>
        <p:spPr>
          <a:xfrm>
            <a:off x="476843" y="1825625"/>
            <a:ext cx="11241915" cy="4351338"/>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a:p>
            <a:pPr lvl="3"/>
            <a:r>
              <a:rPr lang="en-US" dirty="0"/>
              <a:t>Fourth Level</a:t>
            </a:r>
          </a:p>
        </p:txBody>
      </p:sp>
      <p:pic>
        <p:nvPicPr>
          <p:cNvPr id="5" name="Logo">
            <a:extLst>
              <a:ext uri="{FF2B5EF4-FFF2-40B4-BE49-F238E27FC236}">
                <a16:creationId xmlns:a16="http://schemas.microsoft.com/office/drawing/2014/main" id="{7D9DE7A7-3324-4B9D-A406-42B62C5A8F9E}"/>
              </a:ext>
              <a:ext uri="{C183D7F6-B498-43B3-948B-1728B52AA6E4}">
                <adec:decorative xmlns:adec="http://schemas.microsoft.com/office/drawing/2017/decorative" val="1"/>
              </a:ext>
            </a:extLst>
          </p:cNvPr>
          <p:cNvPicPr>
            <a:picLocks noChangeAspect="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22286" y="6444088"/>
            <a:ext cx="1262321" cy="2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pyright">
            <a:extLst>
              <a:ext uri="{FF2B5EF4-FFF2-40B4-BE49-F238E27FC236}">
                <a16:creationId xmlns:a16="http://schemas.microsoft.com/office/drawing/2014/main" id="{0E6636BF-D3CC-4DFC-A057-41CF18719446}"/>
              </a:ext>
              <a:ext uri="{C183D7F6-B498-43B3-948B-1728B52AA6E4}">
                <adec:decorative xmlns:adec="http://schemas.microsoft.com/office/drawing/2017/decorative" val="1"/>
              </a:ext>
            </a:extLst>
          </p:cNvPr>
          <p:cNvSpPr txBox="1"/>
          <p:nvPr userDrawn="1"/>
        </p:nvSpPr>
        <p:spPr>
          <a:xfrm>
            <a:off x="2103120" y="6355080"/>
            <a:ext cx="8288655" cy="600164"/>
          </a:xfrm>
          <a:prstGeom prst="rect">
            <a:avLst/>
          </a:prstGeom>
          <a:noFill/>
        </p:spPr>
        <p:txBody>
          <a:bodyPr wrap="square" rtlCol="0">
            <a:spAutoFit/>
          </a:bodyPr>
          <a:lstStyle/>
          <a:p>
            <a:r>
              <a:rPr lang="en-US" sz="1100" dirty="0">
                <a:solidFill>
                  <a:schemeClr val="accent1"/>
                </a:solidFill>
                <a:latin typeface="+mn-lt"/>
              </a:rPr>
              <a:t>Coon, Introduction to Psychology, 16th Edition. © 2022 Cengage. All Rights Reserved. May not be scanned, copied or duplicated, or posted to a publicly accessible website, in whole or in part.</a:t>
            </a:r>
          </a:p>
          <a:p>
            <a:endParaRPr lang="en-US" sz="1100" dirty="0">
              <a:solidFill>
                <a:schemeClr val="accent1"/>
              </a:solidFill>
              <a:latin typeface="+mn-lt"/>
            </a:endParaRPr>
          </a:p>
        </p:txBody>
      </p:sp>
    </p:spTree>
    <p:custDataLst>
      <p:tags r:id="rId18"/>
    </p:custDataLst>
    <p:extLst>
      <p:ext uri="{BB962C8B-B14F-4D97-AF65-F5344CB8AC3E}">
        <p14:creationId xmlns:p14="http://schemas.microsoft.com/office/powerpoint/2010/main" val="176958310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p:hf hdr="0" ftr="0" dt="0"/>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b="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spcAft>
          <a:spcPts val="800"/>
        </a:spcAft>
        <a:buClr>
          <a:schemeClr val="accent1"/>
        </a:buClr>
        <a:buFont typeface="Arial" panose="020B0604020202020204" pitchFamily="34" charset="0"/>
        <a:buChar char="−"/>
        <a:defRPr sz="2400" b="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spcAft>
          <a:spcPts val="800"/>
        </a:spcAft>
        <a:buClr>
          <a:schemeClr val="accent1"/>
        </a:buClr>
        <a:buSzPct val="80000"/>
        <a:buFont typeface="Wingdings" panose="05000000000000000000" pitchFamily="2" charset="2"/>
        <a:buChar char="§"/>
        <a:defRPr sz="2400" b="0" kern="1200">
          <a:solidFill>
            <a:srgbClr val="000000"/>
          </a:solidFill>
          <a:latin typeface="+mn-lt"/>
          <a:ea typeface="+mn-ea"/>
          <a:cs typeface="+mn-cs"/>
        </a:defRPr>
      </a:lvl3pPr>
      <a:lvl4pPr marL="1714500" indent="-342900" algn="l" defTabSz="914400" rtl="0" eaLnBrk="1" latinLnBrk="0" hangingPunct="1">
        <a:lnSpc>
          <a:spcPct val="90000"/>
        </a:lnSpc>
        <a:spcBef>
          <a:spcPts val="500"/>
        </a:spcBef>
        <a:buSzPct val="100000"/>
        <a:buFont typeface="Arial" panose="020B0604020202020204" pitchFamily="34" charset="0"/>
        <a:buChar char="•"/>
        <a:defRPr sz="2400" b="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hyperlink" Target="https://neuron.illinois.edu/games/brain-quiz"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hyperlink" Target="https://www.simplypsychology.org/neuron.html"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hopkinsmedicine.org/healthlibrary/conditions/adult/radiology/x-rays_85,p01283/"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hyperlink" Target="https://www.simplypsychology.org/wernickes-area.html" TargetMode="External"/><Relationship Id="rId2" Type="http://schemas.openxmlformats.org/officeDocument/2006/relationships/hyperlink" Target="https://www.simplypsychology.org/broca-area.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hyperlink" Target="https://www.mentalup.co/blog/brain-puzzle-games"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www.mentalup.co/blog/improve-attention-span" TargetMode="External"/><Relationship Id="rId4" Type="http://schemas.openxmlformats.org/officeDocument/2006/relationships/hyperlink" Target="https://www.mentalup.co/blog/what-is-logic-how-to-develop"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kidshealth.org/en/parents/central-nervous-system.html"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my.clevelandclinic.org/health/body/24628-parietal-lob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hyperlink" Target="https://my.clevelandclinic.org/health/body/16799-temporal-lobe"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hyperlink" Target="https://my.clevelandclinic.org/health/body/24498-occipital-lob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my.clevelandclinic.org/health/articles/23073-cerebral-cortex"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simplypsychology.org/central-nervous-system.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simplypsychology.org/what-is-the-cerebellum.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hyperlink" Target="https://www.simplypsychology.org/what-is-the-cerebral-cortex.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simplypsychology.org/12-cranial-nerves.html" TargetMode="External"/><Relationship Id="rId4" Type="http://schemas.openxmlformats.org/officeDocument/2006/relationships/image" Target="../media/image3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www.simplypsychology.org/motor-cortex.html" TargetMode="External"/><Relationship Id="rId4" Type="http://schemas.openxmlformats.org/officeDocument/2006/relationships/image" Target="../media/image37.jpeg"/></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simplypsychology.org/12-cranial-nerves.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hyperlink" Target="https://neuron.illinois.edu/videos/video-the-endocrine-system"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201839" y="1454964"/>
            <a:ext cx="3342460" cy="3308840"/>
          </a:xfrm>
        </p:spPr>
        <p:txBody>
          <a:bodyPr>
            <a:normAutofit/>
          </a:bodyPr>
          <a:lstStyle/>
          <a:p>
            <a:r>
              <a:rPr lang="en-US" sz="4200"/>
              <a:t>Psychology</a:t>
            </a:r>
            <a:br>
              <a:rPr lang="en-US" sz="4200"/>
            </a:br>
            <a:r>
              <a:rPr lang="en-US" sz="4200"/>
              <a:t>132</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201839" y="4763803"/>
            <a:ext cx="3342460" cy="1464378"/>
          </a:xfrm>
        </p:spPr>
        <p:txBody>
          <a:bodyPr>
            <a:normAutofit/>
          </a:bodyPr>
          <a:lstStyle/>
          <a:p>
            <a:r>
              <a:rPr lang="en-US" sz="1800" dirty="0"/>
              <a:t>M. Hines</a:t>
            </a:r>
          </a:p>
          <a:p>
            <a:r>
              <a:rPr lang="en-US" sz="1800" dirty="0"/>
              <a:t>Professor of Psychology</a:t>
            </a:r>
          </a:p>
          <a:p>
            <a:r>
              <a:rPr lang="en-US" sz="1800" dirty="0"/>
              <a:t>Chapter 2</a:t>
            </a:r>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5516" r="-2" b="13683"/>
          <a:stretch/>
        </p:blipFill>
        <p:spPr>
          <a:xfrm>
            <a:off x="-1" y="10"/>
            <a:ext cx="7554140" cy="6857990"/>
          </a:xfrm>
          <a:prstGeom prst="rect">
            <a:avLst/>
          </a:prstGeom>
        </p:spPr>
      </p:pic>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normAutofit/>
          </a:bodyPr>
          <a:lstStyle/>
          <a:p>
            <a:r>
              <a:rPr lang="en-US" dirty="0"/>
              <a:t>Branches of the Nervous System</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idx="1"/>
          </p:nvPr>
        </p:nvSpPr>
        <p:spPr>
          <a:xfrm>
            <a:off x="1103312" y="2052918"/>
            <a:ext cx="8802688" cy="4195481"/>
          </a:xfrm>
        </p:spPr>
        <p:txBody>
          <a:bodyPr anchor="ctr">
            <a:normAutofit fontScale="92500" lnSpcReduction="20000"/>
          </a:bodyPr>
          <a:lstStyle/>
          <a:p>
            <a:pPr marL="0" indent="0">
              <a:buNone/>
            </a:pPr>
            <a:r>
              <a:rPr lang="en-US" b="1" dirty="0"/>
              <a:t>     Neurons </a:t>
            </a:r>
          </a:p>
          <a:p>
            <a:r>
              <a:rPr lang="en-US" dirty="0"/>
              <a:t>Neurons are the building blocks of the central nervous system. Billions of these nerve cells can be found throughout the body and communicate with one another to produce physical responses and actions.</a:t>
            </a:r>
          </a:p>
          <a:p>
            <a:endParaRPr lang="en-US" dirty="0"/>
          </a:p>
          <a:p>
            <a:r>
              <a:rPr lang="en-US" sz="2200" dirty="0"/>
              <a:t>Most neurons are divided into three basic sections: dendrites, cell body, and axon. These cells also differ in terms of function. The three types of neurons are afferent neurons, efferent neurons, and interneurons.  </a:t>
            </a:r>
          </a:p>
          <a:p>
            <a:r>
              <a:rPr lang="en-US" sz="2200" dirty="0"/>
              <a:t>Efferent neurons are motor neurons that carry signals from the brain to the peripheral nervous system. Afferent neurons are sensory neurons that bring information from the senses to the brain. Interneurons are association neurons that connect efferent and afferent neurons to the central nervous system. </a:t>
            </a:r>
          </a:p>
          <a:p>
            <a:endParaRPr lang="en-US" dirty="0"/>
          </a:p>
          <a:p>
            <a:endParaRPr lang="en-US" sz="1800" dirty="0"/>
          </a:p>
        </p:txBody>
      </p:sp>
    </p:spTree>
    <p:extLst>
      <p:ext uri="{BB962C8B-B14F-4D97-AF65-F5344CB8AC3E}">
        <p14:creationId xmlns:p14="http://schemas.microsoft.com/office/powerpoint/2010/main" val="484373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The Endocrine System </a:t>
            </a:r>
            <a:endParaRPr sz="4400" dirty="0"/>
          </a:p>
        </p:txBody>
      </p:sp>
      <p:sp>
        <p:nvSpPr>
          <p:cNvPr id="150" name="Google Shape;150;p6"/>
          <p:cNvSpPr txBox="1">
            <a:spLocks noGrp="1"/>
          </p:cNvSpPr>
          <p:nvPr>
            <p:ph idx="1"/>
          </p:nvPr>
        </p:nvSpPr>
        <p:spPr>
          <a:xfrm>
            <a:off x="476844" y="1825625"/>
            <a:ext cx="6088344" cy="4351338"/>
          </a:xfrm>
          <a:prstGeom prst="rect">
            <a:avLst/>
          </a:prstGeom>
          <a:noFill/>
          <a:ln>
            <a:noFill/>
          </a:ln>
        </p:spPr>
        <p:txBody>
          <a:bodyPr spcFirstLastPara="1" wrap="square" lIns="91425" tIns="45700" rIns="91425" bIns="45700" anchor="t" anchorCtr="0">
            <a:noAutofit/>
          </a:bodyPr>
          <a:lstStyle/>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It is made up of glands that secrete hormones directly into the bloodstream or lymphatic system.</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Hormones affect internal activities and visible behaviors such as puberty and personality.</a:t>
            </a:r>
          </a:p>
          <a:p>
            <a:pPr marL="228600" lvl="0" indent="-76200" algn="l" rtl="0">
              <a:lnSpc>
                <a:spcPct val="100000"/>
              </a:lnSpc>
              <a:spcBef>
                <a:spcPts val="0"/>
              </a:spcBef>
              <a:spcAft>
                <a:spcPts val="0"/>
              </a:spcAft>
              <a:buSzPts val="2400"/>
              <a:buNone/>
            </a:pPr>
            <a:endParaRPr dirty="0"/>
          </a:p>
        </p:txBody>
      </p:sp>
      <p:pic>
        <p:nvPicPr>
          <p:cNvPr id="2" name="Picture 1" descr="An illustration of a female on the left and a male on the left revealing the glands that make up the endocrine system. Lines lead from the glands that are common to both and show the functions of the gland at the end. The glands, their location, and functions are as follows: pineal gland, brain, helps regulate body rhythms and sleep cycles; pituitary gland, brain,  influences growth and lactation; also regulates the activity of other glands; thyroid gland, throat, regulates the rate of metabolism in the body; adrenal glands that are triangular and located on top of both kidneys, secrete hormones that arouse the body, help with adjustment to stress, regulate salt balance, and affect sexual functioning; pancreas, behind the stomach, releases insulin to regulate blood sugar and hunger. The glands unique to each sex are as follows: male: a pair of testes, inside the scrotum, secrete testosterone, which influences male sexual function; female: a pair of ovaries, located on either side of the uterus, (secrete estrogen, which influences female sexual function).">
            <a:extLst>
              <a:ext uri="{FF2B5EF4-FFF2-40B4-BE49-F238E27FC236}">
                <a16:creationId xmlns:a16="http://schemas.microsoft.com/office/drawing/2014/main" id="{2B167452-B7F6-4ED8-B41D-2AE95168E7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9864" y="1523730"/>
            <a:ext cx="4755292" cy="4785775"/>
          </a:xfrm>
          <a:prstGeom prst="rect">
            <a:avLst/>
          </a:prstGeom>
        </p:spPr>
      </p:pic>
    </p:spTree>
    <p:extLst>
      <p:ext uri="{BB962C8B-B14F-4D97-AF65-F5344CB8AC3E}">
        <p14:creationId xmlns:p14="http://schemas.microsoft.com/office/powerpoint/2010/main" val="11282462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6E06-8506-82CF-385C-46D6158073C9}"/>
              </a:ext>
            </a:extLst>
          </p:cNvPr>
          <p:cNvSpPr>
            <a:spLocks noGrp="1"/>
          </p:cNvSpPr>
          <p:nvPr>
            <p:ph type="title"/>
          </p:nvPr>
        </p:nvSpPr>
        <p:spPr/>
        <p:txBody>
          <a:bodyPr/>
          <a:lstStyle/>
          <a:p>
            <a:r>
              <a:rPr lang="en-US" dirty="0"/>
              <a:t>Glands:</a:t>
            </a:r>
          </a:p>
        </p:txBody>
      </p:sp>
      <p:sp>
        <p:nvSpPr>
          <p:cNvPr id="3" name="Content Placeholder 2">
            <a:extLst>
              <a:ext uri="{FF2B5EF4-FFF2-40B4-BE49-F238E27FC236}">
                <a16:creationId xmlns:a16="http://schemas.microsoft.com/office/drawing/2014/main" id="{F05075E4-01DA-0018-76A1-D1939F22C2A5}"/>
              </a:ext>
            </a:extLst>
          </p:cNvPr>
          <p:cNvSpPr>
            <a:spLocks noGrp="1"/>
          </p:cNvSpPr>
          <p:nvPr>
            <p:ph idx="1"/>
          </p:nvPr>
        </p:nvSpPr>
        <p:spPr/>
        <p:txBody>
          <a:bodyPr/>
          <a:lstStyle/>
          <a:p>
            <a:r>
              <a:rPr lang="en-US" dirty="0"/>
              <a:t>Pituitary Gland: regulates growth</a:t>
            </a:r>
          </a:p>
          <a:p>
            <a:r>
              <a:rPr lang="en-US" dirty="0"/>
              <a:t>Pineal Gland: releases melatonin (helps with sleep)</a:t>
            </a:r>
          </a:p>
          <a:p>
            <a:r>
              <a:rPr lang="en-US" dirty="0"/>
              <a:t>Thyroid Gland:  regulates metabolism</a:t>
            </a:r>
          </a:p>
          <a:p>
            <a:r>
              <a:rPr lang="en-US" dirty="0"/>
              <a:t>Adrenal Gland:  produces stress hormones</a:t>
            </a:r>
          </a:p>
          <a:p>
            <a:endParaRPr lang="en-US" dirty="0"/>
          </a:p>
        </p:txBody>
      </p:sp>
    </p:spTree>
    <p:extLst>
      <p:ext uri="{BB962C8B-B14F-4D97-AF65-F5344CB8AC3E}">
        <p14:creationId xmlns:p14="http://schemas.microsoft.com/office/powerpoint/2010/main" val="24782592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Endocrine System </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Pituitary gland: </a:t>
            </a:r>
            <a:r>
              <a:rPr kumimoji="0" lang="en-US" b="0" i="0" u="none" strike="noStrike" kern="1200" cap="none" spc="0" normalizeH="0" baseline="0" noProof="0" dirty="0">
                <a:ln>
                  <a:noFill/>
                </a:ln>
                <a:solidFill>
                  <a:srgbClr val="000000"/>
                </a:solidFill>
                <a:effectLst/>
                <a:uLnTx/>
                <a:uFillTx/>
                <a:latin typeface="Arial" charset="0"/>
                <a:cs typeface="Arial" charset="0"/>
              </a:rPr>
              <a:t>Master gland; influences other endocrine glands</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Regulates body processes such as metabolism, stress responses, and reproduction</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Regulates growth by releasing growth hormone</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Pineal gland: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Releases melatonin in response to variations in light</a:t>
            </a: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Thyroid gland: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Regulates metabolism</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17821756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The Endocrine System </a:t>
            </a:r>
            <a:endParaRPr sz="4800"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Adrenal glands</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Adrenal medulla: </a:t>
            </a:r>
            <a:r>
              <a:rPr kumimoji="0" lang="en-US" b="0" i="0" u="none" strike="noStrike" kern="1200" cap="none" spc="0" normalizeH="0" baseline="0" noProof="0" dirty="0">
                <a:ln>
                  <a:noFill/>
                </a:ln>
                <a:solidFill>
                  <a:srgbClr val="000000"/>
                </a:solidFill>
                <a:effectLst/>
                <a:uLnTx/>
                <a:uFillTx/>
                <a:latin typeface="Arial" charset="0"/>
                <a:cs typeface="Arial" charset="0"/>
              </a:rPr>
              <a:t>Source of epinephrine and norepinephrine</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Epinephrine (adrenaline): </a:t>
            </a:r>
            <a:r>
              <a:rPr kumimoji="0" lang="en-US" b="0" i="0" u="none" strike="noStrike" kern="1200" cap="none" spc="0" normalizeH="0" baseline="0" noProof="0" dirty="0">
                <a:ln>
                  <a:noFill/>
                </a:ln>
                <a:solidFill>
                  <a:srgbClr val="000000"/>
                </a:solidFill>
                <a:effectLst/>
                <a:uLnTx/>
                <a:uFillTx/>
                <a:latin typeface="Arial" charset="0"/>
                <a:cs typeface="Arial" charset="0"/>
              </a:rPr>
              <a:t>Associates with fear and arouses the body</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Norepinephrine (noradrenaline): </a:t>
            </a:r>
            <a:r>
              <a:rPr kumimoji="0" lang="en-US" i="0" u="none" strike="noStrike" kern="1200" cap="none" spc="0" normalizeH="0" baseline="0" noProof="0" dirty="0">
                <a:ln>
                  <a:noFill/>
                </a:ln>
                <a:solidFill>
                  <a:srgbClr val="000000"/>
                </a:solidFill>
                <a:effectLst/>
                <a:uLnTx/>
                <a:uFillTx/>
                <a:latin typeface="Arial" charset="0"/>
                <a:cs typeface="Arial" charset="0"/>
              </a:rPr>
              <a:t>Functions</a:t>
            </a:r>
            <a:r>
              <a:rPr kumimoji="0" lang="en-US" b="0" i="0" u="none" strike="noStrike" kern="1200" cap="none" spc="0" normalizeH="0" baseline="0" noProof="0" dirty="0">
                <a:ln>
                  <a:noFill/>
                </a:ln>
                <a:solidFill>
                  <a:srgbClr val="000000"/>
                </a:solidFill>
                <a:effectLst/>
                <a:uLnTx/>
                <a:uFillTx/>
                <a:latin typeface="Arial" charset="0"/>
                <a:cs typeface="Arial" charset="0"/>
              </a:rPr>
              <a:t> as a neurotransmitter in the brain, linked with anger</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Together prepares body for “fight or flight”</a:t>
            </a: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Anabolic steroids: </a:t>
            </a:r>
            <a:r>
              <a:rPr kumimoji="0" lang="en-US" b="0" i="0" u="none" strike="noStrike" kern="1200" cap="none" spc="0" normalizeH="0" baseline="0" noProof="0" dirty="0">
                <a:ln>
                  <a:noFill/>
                </a:ln>
                <a:solidFill>
                  <a:srgbClr val="000000"/>
                </a:solidFill>
                <a:effectLst/>
                <a:uLnTx/>
                <a:uFillTx/>
                <a:latin typeface="Arial" charset="0"/>
                <a:cs typeface="Arial" charset="0"/>
              </a:rPr>
              <a:t>Supplied in small amounts by adrenal glands</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4301608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6E06-8506-82CF-385C-46D6158073C9}"/>
              </a:ext>
            </a:extLst>
          </p:cNvPr>
          <p:cNvSpPr>
            <a:spLocks noGrp="1"/>
          </p:cNvSpPr>
          <p:nvPr>
            <p:ph type="title"/>
          </p:nvPr>
        </p:nvSpPr>
        <p:spPr/>
        <p:txBody>
          <a:bodyPr/>
          <a:lstStyle/>
          <a:p>
            <a:r>
              <a:rPr lang="en-US" dirty="0"/>
              <a:t>Endocrine System:  How Does it Work?</a:t>
            </a:r>
          </a:p>
        </p:txBody>
      </p:sp>
      <p:sp>
        <p:nvSpPr>
          <p:cNvPr id="3" name="Content Placeholder 2">
            <a:extLst>
              <a:ext uri="{FF2B5EF4-FFF2-40B4-BE49-F238E27FC236}">
                <a16:creationId xmlns:a16="http://schemas.microsoft.com/office/drawing/2014/main" id="{F05075E4-01DA-0018-76A1-D1939F22C2A5}"/>
              </a:ext>
            </a:extLst>
          </p:cNvPr>
          <p:cNvSpPr>
            <a:spLocks noGrp="1"/>
          </p:cNvSpPr>
          <p:nvPr>
            <p:ph idx="1"/>
          </p:nvPr>
        </p:nvSpPr>
        <p:spPr/>
        <p:txBody>
          <a:bodyPr/>
          <a:lstStyle/>
          <a:p>
            <a:endParaRPr lang="en-US" dirty="0"/>
          </a:p>
          <a:p>
            <a:r>
              <a:rPr lang="en-US" dirty="0"/>
              <a:t>Your endocrine system continuously monitors the number of hormones in your blood. Hormones deliver their messages by locking into the cells they target so they can relay the message. </a:t>
            </a:r>
          </a:p>
          <a:p>
            <a:endParaRPr lang="en-US" dirty="0"/>
          </a:p>
          <a:p>
            <a:r>
              <a:rPr lang="en-US" dirty="0"/>
              <a:t>The pituitary gland senses when your hormone levels rise and tells other glands to stop producing and releasing hormones. When hormone levels dip below a certain point, the pituitary gland can instruct other glands to produce and release more. This process, called homeostasis, works similarly to the thermostat in your house. Hormones affect nearly every process in your body, including:</a:t>
            </a:r>
          </a:p>
          <a:p>
            <a:pPr marL="0" indent="0">
              <a:buNone/>
            </a:pPr>
            <a:endParaRPr lang="en-US" dirty="0"/>
          </a:p>
        </p:txBody>
      </p:sp>
    </p:spTree>
    <p:extLst>
      <p:ext uri="{BB962C8B-B14F-4D97-AF65-F5344CB8AC3E}">
        <p14:creationId xmlns:p14="http://schemas.microsoft.com/office/powerpoint/2010/main" val="18489737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6E06-8506-82CF-385C-46D6158073C9}"/>
              </a:ext>
            </a:extLst>
          </p:cNvPr>
          <p:cNvSpPr>
            <a:spLocks noGrp="1"/>
          </p:cNvSpPr>
          <p:nvPr>
            <p:ph type="title"/>
          </p:nvPr>
        </p:nvSpPr>
        <p:spPr/>
        <p:txBody>
          <a:bodyPr/>
          <a:lstStyle/>
          <a:p>
            <a:r>
              <a:rPr lang="en-US" dirty="0"/>
              <a:t>Including…</a:t>
            </a:r>
          </a:p>
        </p:txBody>
      </p:sp>
      <p:sp>
        <p:nvSpPr>
          <p:cNvPr id="3" name="Content Placeholder 2">
            <a:extLst>
              <a:ext uri="{FF2B5EF4-FFF2-40B4-BE49-F238E27FC236}">
                <a16:creationId xmlns:a16="http://schemas.microsoft.com/office/drawing/2014/main" id="{F05075E4-01DA-0018-76A1-D1939F22C2A5}"/>
              </a:ext>
            </a:extLst>
          </p:cNvPr>
          <p:cNvSpPr>
            <a:spLocks noGrp="1"/>
          </p:cNvSpPr>
          <p:nvPr>
            <p:ph idx="1"/>
          </p:nvPr>
        </p:nvSpPr>
        <p:spPr>
          <a:xfrm>
            <a:off x="1103312" y="1259174"/>
            <a:ext cx="8946541" cy="4989225"/>
          </a:xfrm>
        </p:spPr>
        <p:txBody>
          <a:bodyPr>
            <a:normAutofit/>
          </a:bodyPr>
          <a:lstStyle/>
          <a:p>
            <a:pPr>
              <a:buFont typeface="Arial" panose="020B0604020202020204" pitchFamily="34" charset="0"/>
              <a:buChar char="•"/>
            </a:pPr>
            <a:r>
              <a:rPr lang="en-US" dirty="0"/>
              <a:t>Metabolism (the way you break down food and get energy from nutrients).</a:t>
            </a:r>
          </a:p>
          <a:p>
            <a:pPr>
              <a:buFont typeface="Arial" panose="020B0604020202020204" pitchFamily="34" charset="0"/>
              <a:buChar char="•"/>
            </a:pPr>
            <a:r>
              <a:rPr lang="en-US" dirty="0"/>
              <a:t>Growth and development.</a:t>
            </a:r>
          </a:p>
          <a:p>
            <a:pPr>
              <a:buFont typeface="Arial" panose="020B0604020202020204" pitchFamily="34" charset="0"/>
              <a:buChar char="•"/>
            </a:pPr>
            <a:r>
              <a:rPr lang="en-US" dirty="0"/>
              <a:t>Emotions and mood.</a:t>
            </a:r>
          </a:p>
          <a:p>
            <a:pPr>
              <a:buFont typeface="Arial" panose="020B0604020202020204" pitchFamily="34" charset="0"/>
              <a:buChar char="•"/>
            </a:pPr>
            <a:r>
              <a:rPr lang="en-US" dirty="0"/>
              <a:t>Fertility and sexual function.</a:t>
            </a:r>
          </a:p>
          <a:p>
            <a:pPr>
              <a:buFont typeface="Arial" panose="020B0604020202020204" pitchFamily="34" charset="0"/>
              <a:buChar char="•"/>
            </a:pPr>
            <a:r>
              <a:rPr lang="en-US" dirty="0"/>
              <a:t>Sleep.</a:t>
            </a:r>
          </a:p>
          <a:p>
            <a:pPr>
              <a:buFont typeface="Arial" panose="020B0604020202020204" pitchFamily="34" charset="0"/>
              <a:buChar char="•"/>
            </a:pPr>
            <a:r>
              <a:rPr lang="en-US" dirty="0"/>
              <a:t>Blood pressure.</a:t>
            </a:r>
          </a:p>
          <a:p>
            <a:r>
              <a:rPr lang="en-US" dirty="0"/>
              <a:t>Sometimes glands produce too much or not enough of a hormone. This imbalance can cause health problems, such as weight gain, high blood pressure and changes in sleep, mood and behavior. Many things can affect how your body creates and releases hormones. Illness, stress and certain medications can cause a hormone imbalance.</a:t>
            </a:r>
          </a:p>
        </p:txBody>
      </p:sp>
    </p:spTree>
    <p:extLst>
      <p:ext uri="{BB962C8B-B14F-4D97-AF65-F5344CB8AC3E}">
        <p14:creationId xmlns:p14="http://schemas.microsoft.com/office/powerpoint/2010/main" val="37092781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4FA4-FD48-E77E-9866-BAA2ED25FBAF}"/>
              </a:ext>
            </a:extLst>
          </p:cNvPr>
          <p:cNvSpPr>
            <a:spLocks noGrp="1"/>
          </p:cNvSpPr>
          <p:nvPr>
            <p:ph type="title"/>
          </p:nvPr>
        </p:nvSpPr>
        <p:spPr/>
        <p:txBody>
          <a:bodyPr/>
          <a:lstStyle/>
          <a:p>
            <a:r>
              <a:rPr lang="en-US" dirty="0"/>
              <a:t>Name the Parts of the Brain</a:t>
            </a:r>
          </a:p>
        </p:txBody>
      </p:sp>
      <p:sp>
        <p:nvSpPr>
          <p:cNvPr id="3" name="Content Placeholder 2">
            <a:extLst>
              <a:ext uri="{FF2B5EF4-FFF2-40B4-BE49-F238E27FC236}">
                <a16:creationId xmlns:a16="http://schemas.microsoft.com/office/drawing/2014/main" id="{3FDD7BC6-D751-245B-ECC5-A3D9B0DAC0D1}"/>
              </a:ext>
            </a:extLst>
          </p:cNvPr>
          <p:cNvSpPr>
            <a:spLocks noGrp="1"/>
          </p:cNvSpPr>
          <p:nvPr>
            <p:ph idx="1"/>
          </p:nvPr>
        </p:nvSpPr>
        <p:spPr/>
        <p:txBody>
          <a:bodyPr/>
          <a:lstStyle/>
          <a:p>
            <a:r>
              <a:rPr lang="en-US" dirty="0">
                <a:hlinkClick r:id="rId2"/>
              </a:rPr>
              <a:t>https://neuron.illinois.edu/games/brain-quiz</a:t>
            </a:r>
            <a:endParaRPr lang="en-US" dirty="0"/>
          </a:p>
        </p:txBody>
      </p:sp>
    </p:spTree>
    <p:extLst>
      <p:ext uri="{BB962C8B-B14F-4D97-AF65-F5344CB8AC3E}">
        <p14:creationId xmlns:p14="http://schemas.microsoft.com/office/powerpoint/2010/main" val="38691620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979079-2DD5-AB86-40BA-21005A7ECB48}"/>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4400" dirty="0">
                <a:solidFill>
                  <a:srgbClr val="EBEBEB"/>
                </a:solidFill>
              </a:rPr>
              <a:t>Review</a:t>
            </a:r>
          </a:p>
        </p:txBody>
      </p:sp>
      <p:pic>
        <p:nvPicPr>
          <p:cNvPr id="7" name="Picture 6">
            <a:extLst>
              <a:ext uri="{FF2B5EF4-FFF2-40B4-BE49-F238E27FC236}">
                <a16:creationId xmlns:a16="http://schemas.microsoft.com/office/drawing/2014/main" id="{BCEDAFF1-1034-598D-7344-A5C173171C57}"/>
              </a:ext>
            </a:extLst>
          </p:cNvPr>
          <p:cNvPicPr>
            <a:picLocks noChangeAspect="1"/>
          </p:cNvPicPr>
          <p:nvPr/>
        </p:nvPicPr>
        <p:blipFill rotWithShape="1">
          <a:blip r:embed="rId2"/>
          <a:srcRect t="3634" r="1" b="7990"/>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Tree>
    <p:extLst>
      <p:ext uri="{BB962C8B-B14F-4D97-AF65-F5344CB8AC3E}">
        <p14:creationId xmlns:p14="http://schemas.microsoft.com/office/powerpoint/2010/main" val="338216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Summary (1 of 3)</a:t>
            </a:r>
            <a:endParaRPr dirty="0"/>
          </a:p>
        </p:txBody>
      </p:sp>
      <p:sp>
        <p:nvSpPr>
          <p:cNvPr id="111" name="Google Shape;111;p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Now that the lesson has ended, you should have learned how to:</a:t>
            </a:r>
            <a:endParaRPr dirty="0"/>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Outline the major divisions of the nervous system.</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Identify the important parts of a neuron.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Describe how neurons operate and communicate with each other.</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Distinguish between neuroplasticity and neurogenesis.</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Identify three methods that scientists use to understand the structures of the brain.</a:t>
            </a:r>
          </a:p>
          <a:p>
            <a:pPr marL="228600" lvl="0" indent="-76200" algn="l" rtl="0">
              <a:lnSpc>
                <a:spcPct val="100000"/>
              </a:lnSpc>
              <a:spcBef>
                <a:spcPts val="1800"/>
              </a:spcBef>
              <a:spcAft>
                <a:spcPts val="800"/>
              </a:spcAft>
              <a:buSzPts val="2400"/>
              <a:buNone/>
            </a:pPr>
            <a:endParaRP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Summary (2 of 3)</a:t>
            </a:r>
            <a:endParaRPr dirty="0"/>
          </a:p>
        </p:txBody>
      </p:sp>
      <p:sp>
        <p:nvSpPr>
          <p:cNvPr id="111" name="Google Shape;111;p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Now that the lesson has ended, you should have learned how to:</a:t>
            </a:r>
            <a:endParaRPr dirty="0"/>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Identify four methods that scientists use to understand the function of brain structures.</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Explain how the left and right hemispheres of the cerebral cortex differ as a result of lateralization.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Name the four lobes of the cerebral cortex and describe their function.</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Name the three major regions of the subcortex, and the parts that make up each one.</a:t>
            </a:r>
          </a:p>
          <a:p>
            <a:pPr marL="228600" lvl="0" indent="-76200" algn="l" rtl="0">
              <a:lnSpc>
                <a:spcPct val="100000"/>
              </a:lnSpc>
              <a:spcBef>
                <a:spcPts val="1800"/>
              </a:spcBef>
              <a:spcAft>
                <a:spcPts val="800"/>
              </a:spcAft>
              <a:buSzPts val="2400"/>
              <a:buNone/>
            </a:pPr>
            <a:endParaRPr dirty="0"/>
          </a:p>
        </p:txBody>
      </p:sp>
    </p:spTree>
    <p:extLst>
      <p:ext uri="{BB962C8B-B14F-4D97-AF65-F5344CB8AC3E}">
        <p14:creationId xmlns:p14="http://schemas.microsoft.com/office/powerpoint/2010/main" val="3104515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Neurons: The Building Blocks of the Nervous System</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Neurons have four basic parts:</a:t>
            </a: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636587" marR="0" lvl="0" indent="-514350" algn="l" defTabSz="914400" rtl="0" eaLnBrk="1" fontAlgn="base" latinLnBrk="0" hangingPunct="1">
              <a:lnSpc>
                <a:spcPct val="100000"/>
              </a:lnSpc>
              <a:buClr>
                <a:srgbClr val="004A78"/>
              </a:buClr>
              <a:buSzTx/>
              <a:buFont typeface="+mj-lt"/>
              <a:buAutoNum type="arabicPeriod"/>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Dendrites: </a:t>
            </a:r>
            <a:r>
              <a:rPr kumimoji="0" lang="en-US" b="0" i="0" u="none" strike="noStrike" kern="1200" cap="none" spc="0" normalizeH="0" baseline="0" noProof="0" dirty="0">
                <a:ln>
                  <a:noFill/>
                </a:ln>
                <a:solidFill>
                  <a:srgbClr val="000000"/>
                </a:solidFill>
                <a:effectLst/>
                <a:uLnTx/>
                <a:uFillTx/>
                <a:latin typeface="Arial" charset="0"/>
                <a:cs typeface="Arial" charset="0"/>
              </a:rPr>
              <a:t>Neuron fibers that receive messages</a:t>
            </a:r>
          </a:p>
          <a:p>
            <a:pPr marL="636587" marR="0" lvl="0" indent="-514350" algn="l" defTabSz="914400" rtl="0" eaLnBrk="1" fontAlgn="base" latinLnBrk="0" hangingPunct="1">
              <a:lnSpc>
                <a:spcPct val="100000"/>
              </a:lnSpc>
              <a:buClr>
                <a:srgbClr val="004A78"/>
              </a:buClr>
              <a:buSzTx/>
              <a:buFont typeface="+mj-lt"/>
              <a:buAutoNum type="arabicPeriod"/>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Cell body (soma):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Receives information from dendrites</a:t>
            </a:r>
          </a:p>
          <a:p>
            <a:pPr marL="636587" marR="0" lvl="0" indent="-514350" algn="l" defTabSz="914400" rtl="0" eaLnBrk="1" fontAlgn="base" latinLnBrk="0" hangingPunct="1">
              <a:lnSpc>
                <a:spcPct val="100000"/>
              </a:lnSpc>
              <a:buClr>
                <a:srgbClr val="004A78"/>
              </a:buClr>
              <a:buSzTx/>
              <a:buFont typeface="+mj-lt"/>
              <a:buAutoNum type="arabicPeriod"/>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Axon: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Fiber that carries information from cell body of a neuron</a:t>
            </a:r>
          </a:p>
          <a:p>
            <a:pPr marL="636587" marR="0" lvl="0" indent="-514350" algn="l" defTabSz="914400" rtl="0" eaLnBrk="1" fontAlgn="base" latinLnBrk="0" hangingPunct="1">
              <a:lnSpc>
                <a:spcPct val="100000"/>
              </a:lnSpc>
              <a:buClr>
                <a:srgbClr val="004A78"/>
              </a:buClr>
              <a:buSzTx/>
              <a:buFont typeface="+mj-lt"/>
              <a:buAutoNum type="arabicPeriod"/>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Axon terminals: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Located at ends of axons to form synapses with the dendrites and cell bodies of other neurons</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9764512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Summary (3 of 3)</a:t>
            </a:r>
            <a:endParaRPr dirty="0"/>
          </a:p>
        </p:txBody>
      </p:sp>
      <p:sp>
        <p:nvSpPr>
          <p:cNvPr id="111" name="Google Shape;111;p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dirty="0"/>
              <a:t>Now that the lesson has ended, you should have learned how to:</a:t>
            </a:r>
            <a:endParaRPr dirty="0"/>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Explain how the endocrine system works. </a:t>
            </a:r>
            <a:r>
              <a:rPr lang="en-US" kern="0" dirty="0">
                <a:latin typeface="Arial"/>
                <a:cs typeface="Arial"/>
                <a:sym typeface="Arial"/>
              </a:rPr>
              <a:t>D</a:t>
            </a:r>
            <a:r>
              <a:rPr kumimoji="0" lang="en-US" sz="2400" b="0" i="0" u="none" strike="noStrike" kern="0" cap="none" spc="0" normalizeH="0" baseline="0" noProof="0" dirty="0">
                <a:ln>
                  <a:noFill/>
                </a:ln>
                <a:solidFill>
                  <a:srgbClr val="000000"/>
                </a:solidFill>
                <a:effectLst/>
                <a:uLnTx/>
                <a:uFillTx/>
                <a:latin typeface="Arial"/>
                <a:cs typeface="Arial"/>
                <a:sym typeface="Arial"/>
              </a:rPr>
              <a:t>escribe the action of four endocrine glands.</a:t>
            </a:r>
          </a:p>
          <a:p>
            <a:pPr>
              <a:spcBef>
                <a:spcPts val="1800"/>
              </a:spcBef>
              <a:spcAft>
                <a:spcPts val="0"/>
              </a:spcAft>
              <a:buClr>
                <a:srgbClr val="003865"/>
              </a:buClr>
              <a:buSzPts val="2400"/>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Define self-regulation.  Explain how it can help you in your personal and professional life.</a:t>
            </a:r>
          </a:p>
          <a:p>
            <a:pPr marL="228600" lvl="0" indent="-76200" algn="l" rtl="0">
              <a:lnSpc>
                <a:spcPct val="100000"/>
              </a:lnSpc>
              <a:spcBef>
                <a:spcPts val="1800"/>
              </a:spcBef>
              <a:spcAft>
                <a:spcPts val="800"/>
              </a:spcAft>
              <a:buSzPts val="2400"/>
              <a:buNone/>
            </a:pPr>
            <a:endParaRPr dirty="0"/>
          </a:p>
        </p:txBody>
      </p:sp>
    </p:spTree>
    <p:extLst>
      <p:ext uri="{BB962C8B-B14F-4D97-AF65-F5344CB8AC3E}">
        <p14:creationId xmlns:p14="http://schemas.microsoft.com/office/powerpoint/2010/main" val="10641610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6958-8D69-9505-C1E9-AB6A0EA0B8E5}"/>
              </a:ext>
            </a:extLst>
          </p:cNvPr>
          <p:cNvSpPr>
            <a:spLocks noGrp="1"/>
          </p:cNvSpPr>
          <p:nvPr>
            <p:ph type="title"/>
          </p:nvPr>
        </p:nvSpPr>
        <p:spPr/>
        <p:txBody>
          <a:bodyPr/>
          <a:lstStyle/>
          <a:p>
            <a:r>
              <a:rPr lang="en-US" dirty="0"/>
              <a:t>Essay Questions</a:t>
            </a:r>
            <a:br>
              <a:rPr lang="en-US" dirty="0"/>
            </a:br>
            <a:r>
              <a:rPr lang="en-US" sz="2400" dirty="0"/>
              <a:t>Answer these in your notebook.</a:t>
            </a:r>
            <a:endParaRPr lang="en-US" dirty="0"/>
          </a:p>
        </p:txBody>
      </p:sp>
      <p:sp>
        <p:nvSpPr>
          <p:cNvPr id="3" name="Content Placeholder 2">
            <a:extLst>
              <a:ext uri="{FF2B5EF4-FFF2-40B4-BE49-F238E27FC236}">
                <a16:creationId xmlns:a16="http://schemas.microsoft.com/office/drawing/2014/main" id="{84B07689-7B0D-267F-41CE-BA2A37E24D09}"/>
              </a:ext>
            </a:extLst>
          </p:cNvPr>
          <p:cNvSpPr>
            <a:spLocks noGrp="1"/>
          </p:cNvSpPr>
          <p:nvPr>
            <p:ph idx="1"/>
          </p:nvPr>
        </p:nvSpPr>
        <p:spPr/>
        <p:txBody>
          <a:bodyPr/>
          <a:lstStyle/>
          <a:p>
            <a:pPr marL="342900" marR="0" lvl="0" indent="-342900" fontAlgn="base">
              <a:lnSpc>
                <a:spcPct val="107000"/>
              </a:lnSpc>
              <a:spcBef>
                <a:spcPts val="625"/>
              </a:spcBef>
              <a:spcAft>
                <a:spcPts val="0"/>
              </a:spcAft>
              <a:buFont typeface="+mj-lt"/>
              <a:buAutoNum type="arabicPeriod"/>
            </a:pPr>
            <a:r>
              <a:rPr lang="en-US" sz="1800" b="1" kern="1200" dirty="0">
                <a:effectLst/>
                <a:latin typeface="Georgia" panose="02040502050405020303" pitchFamily="18" charset="0"/>
                <a:ea typeface="+mn-ea"/>
                <a:cs typeface="Arial" panose="020B0604020202020204" pitchFamily="34" charset="0"/>
              </a:rPr>
              <a:t>Which part of the brain is responsible for controlling the dexterity of our hands, such as our ability to hold a pencil or play a musical instrument?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fontAlgn="base">
              <a:lnSpc>
                <a:spcPct val="107000"/>
              </a:lnSpc>
              <a:spcBef>
                <a:spcPts val="625"/>
              </a:spcBef>
              <a:spcAft>
                <a:spcPts val="0"/>
              </a:spcAft>
              <a:buNone/>
            </a:pPr>
            <a:r>
              <a:rPr lang="en-US" sz="1800" b="1" kern="1200" dirty="0">
                <a:effectLst/>
                <a:latin typeface="Georgia" panose="02040502050405020303" pitchFamily="18" charset="0"/>
                <a:ea typeface="+mn-ea"/>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lphaLcPeriod"/>
              <a:tabLst>
                <a:tab pos="457200" algn="l"/>
              </a:tabLst>
            </a:pPr>
            <a:r>
              <a:rPr lang="en-US" sz="1800" b="1" kern="1200" dirty="0">
                <a:effectLst/>
                <a:latin typeface="Georgia" panose="02040502050405020303" pitchFamily="18" charset="0"/>
                <a:ea typeface="+mn-ea"/>
                <a:cs typeface="Arial" panose="020B0604020202020204" pitchFamily="34" charset="0"/>
              </a:rPr>
              <a:t>Frontal lobe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lphaLcPeriod"/>
              <a:tabLst>
                <a:tab pos="457200" algn="l"/>
              </a:tabLst>
            </a:pPr>
            <a:r>
              <a:rPr lang="en-US" sz="1800" b="1" kern="1200" dirty="0">
                <a:effectLst/>
                <a:latin typeface="Georgia" panose="02040502050405020303" pitchFamily="18" charset="0"/>
                <a:ea typeface="+mn-ea"/>
                <a:cs typeface="Arial" panose="020B0604020202020204" pitchFamily="34" charset="0"/>
              </a:rPr>
              <a:t>Parietal lobe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lphaLcPeriod"/>
              <a:tabLst>
                <a:tab pos="457200" algn="l"/>
              </a:tabLst>
            </a:pPr>
            <a:r>
              <a:rPr lang="en-US" sz="1800" b="1" kern="1200" dirty="0">
                <a:effectLst/>
                <a:latin typeface="Georgia" panose="02040502050405020303" pitchFamily="18" charset="0"/>
                <a:ea typeface="+mn-ea"/>
                <a:cs typeface="Arial" panose="020B0604020202020204" pitchFamily="34" charset="0"/>
              </a:rPr>
              <a:t>Temporal lobe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lphaLcPeriod"/>
              <a:tabLst>
                <a:tab pos="457200" algn="l"/>
              </a:tabLst>
            </a:pPr>
            <a:r>
              <a:rPr lang="en-US" sz="1800" b="1" kern="1200" dirty="0">
                <a:effectLst/>
                <a:latin typeface="Georgia" panose="02040502050405020303" pitchFamily="18" charset="0"/>
                <a:ea typeface="+mn-ea"/>
                <a:cs typeface="Arial" panose="020B0604020202020204" pitchFamily="34" charset="0"/>
              </a:rPr>
              <a:t>Occipital lobe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800"/>
              </a:spcAft>
            </a:pPr>
            <a:r>
              <a:rPr lang="en-US" sz="1800" kern="0" dirty="0">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pPr>
            <a:r>
              <a:rPr lang="en-US" sz="1800" b="1" kern="0" dirty="0">
                <a:effectLst/>
                <a:latin typeface="Georgia" panose="02040502050405020303" pitchFamily="18" charset="0"/>
                <a:ea typeface="Times New Roman" panose="02020603050405020304" pitchFamily="18" charset="0"/>
                <a:cs typeface="Times New Roman" panose="02020603050405020304" pitchFamily="18" charset="0"/>
              </a:rPr>
              <a:t>Define Hemispheric Lateralization.  Identify the tasks associated with each hemisphere.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kern="100" spc="50" dirty="0">
                <a:ln>
                  <a:noFill/>
                </a:ln>
                <a:solidFill>
                  <a:srgbClr val="000000"/>
                </a:solidFill>
                <a:effectLst>
                  <a:outerShdw blurRad="63500" dist="50800" dir="13500000" sx="0" sy="0">
                    <a:srgbClr val="000000">
                      <a:alpha val="50000"/>
                    </a:srgbClr>
                  </a:outerShdw>
                </a:effectLst>
                <a:latin typeface="Georgia" panose="02040502050405020303"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5015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979079-2DD5-AB86-40BA-21005A7ECB48}"/>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4800" dirty="0">
                <a:solidFill>
                  <a:srgbClr val="EBEBEB"/>
                </a:solidFill>
              </a:rPr>
              <a:t>End of Chapter 2</a:t>
            </a:r>
          </a:p>
        </p:txBody>
      </p:sp>
      <p:pic>
        <p:nvPicPr>
          <p:cNvPr id="7" name="Picture 6">
            <a:extLst>
              <a:ext uri="{FF2B5EF4-FFF2-40B4-BE49-F238E27FC236}">
                <a16:creationId xmlns:a16="http://schemas.microsoft.com/office/drawing/2014/main" id="{BCEDAFF1-1034-598D-7344-A5C173171C57}"/>
              </a:ext>
            </a:extLst>
          </p:cNvPr>
          <p:cNvPicPr>
            <a:picLocks noChangeAspect="1"/>
          </p:cNvPicPr>
          <p:nvPr/>
        </p:nvPicPr>
        <p:blipFill rotWithShape="1">
          <a:blip r:embed="rId2"/>
          <a:srcRect l="5157" r="16508"/>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Tree>
    <p:extLst>
      <p:ext uri="{BB962C8B-B14F-4D97-AF65-F5344CB8AC3E}">
        <p14:creationId xmlns:p14="http://schemas.microsoft.com/office/powerpoint/2010/main" val="310066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How Neurons Work: Action Potentials (1 of 2)</a:t>
            </a:r>
            <a:endParaRPr dirty="0"/>
          </a:p>
        </p:txBody>
      </p:sp>
      <p:sp>
        <p:nvSpPr>
          <p:cNvPr id="144" name="Google Shape;144;p5"/>
          <p:cNvSpPr txBox="1">
            <a:spLocks noGrp="1"/>
          </p:cNvSpPr>
          <p:nvPr>
            <p:ph idx="1"/>
          </p:nvPr>
        </p:nvSpPr>
        <p:spPr>
          <a:xfrm>
            <a:off x="476843" y="1825625"/>
            <a:ext cx="5516333" cy="4351338"/>
          </a:xfrm>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Electrically charged molecules (ions) found in and outside of each neuron</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Some have positive charge, others negative</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When neuron is inactive, more positive charges exist outside the neuron and more negative charges exist inside </a:t>
            </a:r>
          </a:p>
          <a:p>
            <a:pPr marL="228600" lvl="0" indent="-76200" algn="l" rtl="0">
              <a:lnSpc>
                <a:spcPct val="100000"/>
              </a:lnSpc>
              <a:spcBef>
                <a:spcPts val="0"/>
              </a:spcBef>
              <a:spcAft>
                <a:spcPts val="0"/>
              </a:spcAft>
              <a:buSzPts val="2400"/>
              <a:buNone/>
            </a:pPr>
            <a:endParaRPr dirty="0"/>
          </a:p>
        </p:txBody>
      </p:sp>
      <p:pic>
        <p:nvPicPr>
          <p:cNvPr id="2" name="Picture 1" descr="An illustration shows the four parts of a neuron.  The circular soma (cell body), the axon or nerve cell fiber (a long slender projection from the soma), dendrites (root-like structures along the circumference of the soma), and bulb-shaped axon terminals that are the ends of thin fibers branching out from the axon. The axon branches into axon collateral and shows myelin sheath running along its inner length. The outer covering of the axon and axon collateral is labeled neurilemma. Nerve impulses are shown to travel along the length of the axon from one neuron to another, that is from the cell body and dendrites to the branching ends. The site of transmission of electric nerve impulses between two nerve cells, near the axon terminals is labeled synapse.">
            <a:extLst>
              <a:ext uri="{FF2B5EF4-FFF2-40B4-BE49-F238E27FC236}">
                <a16:creationId xmlns:a16="http://schemas.microsoft.com/office/drawing/2014/main" id="{8BD2610A-8014-4B96-983A-E4C1D92886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5823" y="1690692"/>
            <a:ext cx="4688230" cy="4334632"/>
          </a:xfrm>
          <a:prstGeom prst="rect">
            <a:avLst/>
          </a:prstGeom>
        </p:spPr>
      </p:pic>
    </p:spTree>
    <p:extLst>
      <p:ext uri="{BB962C8B-B14F-4D97-AF65-F5344CB8AC3E}">
        <p14:creationId xmlns:p14="http://schemas.microsoft.com/office/powerpoint/2010/main" val="2452569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kumimoji="0" lang="en-US" b="1" i="0" u="none" strike="noStrike" kern="1200" cap="none" spc="0" normalizeH="0" baseline="0" noProof="0" dirty="0">
                <a:ln>
                  <a:noFill/>
                </a:ln>
                <a:solidFill>
                  <a:srgbClr val="004A78"/>
                </a:solidFill>
                <a:effectLst/>
                <a:uLnTx/>
                <a:uFillTx/>
                <a:latin typeface="Arial" charset="0"/>
                <a:cs typeface="Arial" charset="0"/>
              </a:rPr>
              <a:t>How Neurons Work: Action Potentials (2 of 2)</a:t>
            </a:r>
            <a:endParaRPr sz="4400" dirty="0"/>
          </a:p>
        </p:txBody>
      </p:sp>
      <p:sp>
        <p:nvSpPr>
          <p:cNvPr id="3" name="Content Placeholder 2">
            <a:extLst>
              <a:ext uri="{FF2B5EF4-FFF2-40B4-BE49-F238E27FC236}">
                <a16:creationId xmlns:a16="http://schemas.microsoft.com/office/drawing/2014/main" id="{3DE13EA0-0485-4A43-807F-DCAFA03A5EBD}"/>
              </a:ext>
            </a:extLst>
          </p:cNvPr>
          <p:cNvSpPr>
            <a:spLocks noGrp="1"/>
          </p:cNvSpPr>
          <p:nvPr>
            <p:ph idx="1"/>
          </p:nvPr>
        </p:nvSpPr>
        <p:spPr/>
        <p:txBody>
          <a:bodyPr/>
          <a:lstStyle/>
          <a:p>
            <a:pPr marL="0" indent="0">
              <a:buNone/>
            </a:pPr>
            <a:r>
              <a:rPr lang="en-US" b="1" dirty="0"/>
              <a:t>Myelin sheath</a:t>
            </a:r>
            <a:r>
              <a:rPr lang="en-US" dirty="0"/>
              <a:t>: Insulating material that coats some axons to help neurons move rapidly down the axon</a:t>
            </a:r>
          </a:p>
          <a:p>
            <a:pPr marL="0" indent="0">
              <a:buNone/>
            </a:pPr>
            <a:r>
              <a:rPr lang="en-US" b="1" dirty="0"/>
              <a:t>Ion channel</a:t>
            </a:r>
            <a:r>
              <a:rPr lang="en-US" dirty="0"/>
              <a:t>: Functions like tiny gate in the axon membrane</a:t>
            </a:r>
          </a:p>
          <a:p>
            <a:endParaRPr lang="en-US" dirty="0"/>
          </a:p>
          <a:p>
            <a:r>
              <a:rPr lang="en-US" dirty="0"/>
              <a:t>Resting potential</a:t>
            </a:r>
          </a:p>
          <a:p>
            <a:r>
              <a:rPr lang="en-US" dirty="0"/>
              <a:t>Threshold</a:t>
            </a:r>
          </a:p>
          <a:p>
            <a:r>
              <a:rPr lang="en-US" dirty="0"/>
              <a:t>Action potential</a:t>
            </a:r>
          </a:p>
          <a:p>
            <a:endParaRPr lang="en-US" dirty="0"/>
          </a:p>
        </p:txBody>
      </p:sp>
      <p:pic>
        <p:nvPicPr>
          <p:cNvPr id="2" name="Picture 1" descr="A line graph and an illustration of measuring electrical activity in a neuron. The line graph plots membrane potential over time. The horizontal axis shows time, and the vertical axis shows membrane potential from negative 70 to 30. The line begins at negative 60 at the left end and remains parallel to the horizontal axis for a while. This part of the line is labeled Resting potential. It then rises to negative 50, and later bounds up to a peak membrane potential of 30 (labeled Action potential), a little to the left of the midpoint of the horizontal axis. Thereafter, the line falls steeply to negative 70, a little to the right of the midpoint of the horizontal axis. Then, it rises a bit, forming a trough that is labeled Negative after-potential. After rising to negative 60, it runs flat and parallel to the horizontal axis, up to its right extreme. The threshold is shown as a flat line at negative 50. The illustration shows two microelectrodes placed inside and outside a cylindrical axon to  measure activity. The inside shows negative charge indicated by several negative signs along the length of the axon. The outside shows positive charge indicated by several plus signs along the length of the axon.">
            <a:extLst>
              <a:ext uri="{FF2B5EF4-FFF2-40B4-BE49-F238E27FC236}">
                <a16:creationId xmlns:a16="http://schemas.microsoft.com/office/drawing/2014/main" id="{5B4B39EE-DE80-4574-97BC-5EE61F7430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5825" y="3571152"/>
            <a:ext cx="5688061" cy="2426418"/>
          </a:xfrm>
          <a:prstGeom prst="rect">
            <a:avLst/>
          </a:prstGeom>
        </p:spPr>
      </p:pic>
    </p:spTree>
    <p:extLst>
      <p:ext uri="{BB962C8B-B14F-4D97-AF65-F5344CB8AC3E}">
        <p14:creationId xmlns:p14="http://schemas.microsoft.com/office/powerpoint/2010/main" val="182555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Action Potential</a:t>
            </a:r>
            <a:endParaRPr dirty="0"/>
          </a:p>
        </p:txBody>
      </p:sp>
      <p:pic>
        <p:nvPicPr>
          <p:cNvPr id="3" name="Picture 2" descr="An illustration explains action potential in four sequential stages. Each stage shows a cylindrical axon. The description of the stages and the negative and positive signs indicating charge along the length of the axon are as follows: 1. In its resting state, the axon has a negatively charged interior. The inside of the axon shows several negative signs along the length. The outside of the axon shows several plus signs along the length of the axon. 2. During an action potential, positively charged atoms (ions) rush into the axon. This briey changes the electrical charge inside the axon from negative to positive. Simultaneously, the charge outside the axon becomes negative. The inside of the axons shows a few plus signs at the left end; the remaining signs along the length of the axon up to its right end are all negative. The plus signs are bracketed and labeled Action potential. Corresponding to the plus signs at the left end, the outside of the axon at the left end shows negative signs; the remaining signs along the outside length of the axon up to the right end are all plus signs. 3.The action potential advances as positive and negative charges reverse in a moving zone of electrical activity that sweeps down the axon. The plus signs (labeled action potential) are now in the middle of the axon’s length on the inside; on either end are negative signs along the inside length. Corresponding to the plus signs on the inside, are negative signs in the middle of the axon’s length, on the outside; the remaining signs on either end are plus signs along the outside length. 4. After an action potential passes, positive ions rapidly ow out of the axon to quickly restore its negative charge. An outward ow of additional positive ions returns the axon to its resting state. The plus signs (labeled action potential) are now at the right end of the axon’s length on the inside; the signs on the left are all negative along the inside length. Corresponding to the plus signs on the inside, are negative signs at the right end of the axon’s length, on the outside; the remaining signs on the left are plus signs along the outside length.">
            <a:extLst>
              <a:ext uri="{FF2B5EF4-FFF2-40B4-BE49-F238E27FC236}">
                <a16:creationId xmlns:a16="http://schemas.microsoft.com/office/drawing/2014/main" id="{C39F8E81-5C47-4004-AD8C-6A9139B7FE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6222" y="1405073"/>
            <a:ext cx="5999555" cy="4741935"/>
          </a:xfrm>
          <a:prstGeom prst="rect">
            <a:avLst/>
          </a:prstGeom>
        </p:spPr>
      </p:pic>
    </p:spTree>
    <p:extLst>
      <p:ext uri="{BB962C8B-B14F-4D97-AF65-F5344CB8AC3E}">
        <p14:creationId xmlns:p14="http://schemas.microsoft.com/office/powerpoint/2010/main" val="2120841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Neurotransmitters</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Can change likelihood of action potential by exciting or inhibiting neurons</a:t>
            </a: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Variations in function may be related to temperament differences in infancy and personality differences in adulthood.</a:t>
            </a: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Neuropeptides: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Regulate activity of other neurons</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Affect memory pain, emotion, and other basic processes</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Enkephalins: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Neural regulators that relieve pain and stress</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Endorphins: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Released by pituitary gland to reduce pain</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275470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normAutofit/>
          </a:bodyPr>
          <a:lstStyle/>
          <a:p>
            <a:r>
              <a:rPr lang="en-US" dirty="0"/>
              <a:t>Branches of the Nervous System</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idx="1"/>
          </p:nvPr>
        </p:nvSpPr>
        <p:spPr>
          <a:xfrm>
            <a:off x="1103312" y="2052918"/>
            <a:ext cx="8802688" cy="4195481"/>
          </a:xfrm>
        </p:spPr>
        <p:txBody>
          <a:bodyPr anchor="ctr">
            <a:normAutofit/>
          </a:bodyPr>
          <a:lstStyle/>
          <a:p>
            <a:r>
              <a:rPr lang="en-US" sz="1800" dirty="0"/>
              <a:t>Peripheral Nervous System:  </a:t>
            </a:r>
          </a:p>
          <a:p>
            <a:pPr lvl="1"/>
            <a:r>
              <a:rPr lang="en-US" dirty="0"/>
              <a:t>Nervous systems outside of the brain and spinal cord</a:t>
            </a:r>
          </a:p>
          <a:p>
            <a:pPr lvl="2"/>
            <a:r>
              <a:rPr lang="en-US" sz="1800" dirty="0"/>
              <a:t>Somatic Nervous System </a:t>
            </a:r>
          </a:p>
          <a:p>
            <a:pPr lvl="3"/>
            <a:r>
              <a:rPr lang="en-US" sz="1600" dirty="0"/>
              <a:t>Connects the spinal cord with sense organs.</a:t>
            </a:r>
          </a:p>
          <a:p>
            <a:pPr lvl="3"/>
            <a:r>
              <a:rPr lang="en-US" sz="1600" dirty="0"/>
              <a:t>Controls voluntary behavior</a:t>
            </a:r>
          </a:p>
          <a:p>
            <a:pPr lvl="1"/>
            <a:r>
              <a:rPr lang="en-US" dirty="0"/>
              <a:t>Nerves inside the Spinal Cord:</a:t>
            </a:r>
          </a:p>
          <a:p>
            <a:pPr lvl="2"/>
            <a:r>
              <a:rPr lang="en-US" sz="1800" dirty="0"/>
              <a:t>Column of spinal nerves</a:t>
            </a:r>
          </a:p>
          <a:p>
            <a:pPr lvl="2"/>
            <a:r>
              <a:rPr lang="en-US" sz="1800" dirty="0"/>
              <a:t>Carries messages from the brain to the rest of the body</a:t>
            </a:r>
          </a:p>
          <a:p>
            <a:endParaRPr lang="en-US" sz="1800" dirty="0"/>
          </a:p>
        </p:txBody>
      </p:sp>
    </p:spTree>
    <p:extLst>
      <p:ext uri="{BB962C8B-B14F-4D97-AF65-F5344CB8AC3E}">
        <p14:creationId xmlns:p14="http://schemas.microsoft.com/office/powerpoint/2010/main" val="1934582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normAutofit/>
          </a:bodyPr>
          <a:lstStyle/>
          <a:p>
            <a:r>
              <a:rPr lang="en-US" dirty="0"/>
              <a:t>Branches of the Nervous System</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idx="1"/>
          </p:nvPr>
        </p:nvSpPr>
        <p:spPr>
          <a:xfrm>
            <a:off x="1103312" y="2052918"/>
            <a:ext cx="8802688" cy="4195481"/>
          </a:xfrm>
        </p:spPr>
        <p:txBody>
          <a:bodyPr anchor="ctr">
            <a:normAutofit/>
          </a:bodyPr>
          <a:lstStyle/>
          <a:p>
            <a:r>
              <a:rPr lang="en-US" dirty="0"/>
              <a:t>Your peripheral nervous system (PNS) is one of two main parts of your body’s nervous system. </a:t>
            </a:r>
          </a:p>
          <a:p>
            <a:r>
              <a:rPr lang="en-US" dirty="0"/>
              <a:t>Your PNS feeds information into your brain from most of your senses. It carries signals that allow you to move your muscles. </a:t>
            </a:r>
          </a:p>
          <a:p>
            <a:r>
              <a:rPr lang="en-US" dirty="0"/>
              <a:t>Your PNS also delivers signals that your brain uses to control vital, unconscious processes like your heartbeat and breathing.</a:t>
            </a:r>
          </a:p>
        </p:txBody>
      </p:sp>
    </p:spTree>
    <p:extLst>
      <p:ext uri="{BB962C8B-B14F-4D97-AF65-F5344CB8AC3E}">
        <p14:creationId xmlns:p14="http://schemas.microsoft.com/office/powerpoint/2010/main" val="1102420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normAutofit/>
          </a:bodyPr>
          <a:lstStyle/>
          <a:p>
            <a:r>
              <a:rPr lang="en-US" dirty="0"/>
              <a:t>Branches of the Nervous System</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idx="1"/>
          </p:nvPr>
        </p:nvSpPr>
        <p:spPr>
          <a:xfrm>
            <a:off x="1103312" y="2052918"/>
            <a:ext cx="8802688" cy="4195481"/>
          </a:xfrm>
        </p:spPr>
        <p:txBody>
          <a:bodyPr anchor="ctr">
            <a:normAutofit/>
          </a:bodyPr>
          <a:lstStyle/>
          <a:p>
            <a:r>
              <a:rPr lang="en-US" b="1" dirty="0"/>
              <a:t>What does the peripheral nervous system do?</a:t>
            </a:r>
          </a:p>
          <a:p>
            <a:r>
              <a:rPr lang="en-US" dirty="0"/>
              <a:t>Your peripheral nervous system has two main subsystems: autonomic and somatic.</a:t>
            </a:r>
          </a:p>
          <a:p>
            <a:pPr>
              <a:buFont typeface="Arial" panose="020B0604020202020204" pitchFamily="34" charset="0"/>
              <a:buChar char="•"/>
            </a:pPr>
            <a:r>
              <a:rPr lang="en-US" b="1" dirty="0"/>
              <a:t>Autonomic</a:t>
            </a:r>
            <a:r>
              <a:rPr lang="en-US" dirty="0"/>
              <a:t>: These are nervous system processes your brain runs automatically and without you thinking about them.</a:t>
            </a:r>
          </a:p>
          <a:p>
            <a:pPr>
              <a:buFont typeface="Arial" panose="020B0604020202020204" pitchFamily="34" charset="0"/>
              <a:buChar char="•"/>
            </a:pPr>
            <a:r>
              <a:rPr lang="en-US" b="1" dirty="0"/>
              <a:t>Somatic</a:t>
            </a:r>
            <a:r>
              <a:rPr lang="en-US" dirty="0"/>
              <a:t>: These are functions you manage by thinking about them.</a:t>
            </a:r>
          </a:p>
          <a:p>
            <a:endParaRPr lang="en-US" dirty="0"/>
          </a:p>
        </p:txBody>
      </p:sp>
    </p:spTree>
    <p:extLst>
      <p:ext uri="{BB962C8B-B14F-4D97-AF65-F5344CB8AC3E}">
        <p14:creationId xmlns:p14="http://schemas.microsoft.com/office/powerpoint/2010/main" val="29164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normAutofit/>
          </a:bodyPr>
          <a:lstStyle/>
          <a:p>
            <a:r>
              <a:rPr lang="en-US" dirty="0"/>
              <a:t>Branches of the Nervous System</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idx="1"/>
          </p:nvPr>
        </p:nvSpPr>
        <p:spPr>
          <a:xfrm>
            <a:off x="1103312" y="2052918"/>
            <a:ext cx="8802688" cy="4195481"/>
          </a:xfrm>
        </p:spPr>
        <p:txBody>
          <a:bodyPr anchor="ctr">
            <a:normAutofit/>
          </a:bodyPr>
          <a:lstStyle/>
          <a:p>
            <a:r>
              <a:rPr lang="en-US" dirty="0"/>
              <a:t>Those two subsystems are how your peripheral nervous system does its three main jobs:</a:t>
            </a:r>
          </a:p>
          <a:p>
            <a:pPr>
              <a:buFont typeface="Arial" panose="020B0604020202020204" pitchFamily="34" charset="0"/>
              <a:buChar char="•"/>
            </a:pPr>
            <a:r>
              <a:rPr lang="en-US" b="1" dirty="0"/>
              <a:t>Senses</a:t>
            </a:r>
            <a:r>
              <a:rPr lang="en-US" dirty="0"/>
              <a:t>: Your PNS is a key part of how your brain gets information about the world around you. This job falls under the somatic nervous system.</a:t>
            </a:r>
          </a:p>
          <a:p>
            <a:pPr>
              <a:buFont typeface="Arial" panose="020B0604020202020204" pitchFamily="34" charset="0"/>
              <a:buChar char="•"/>
            </a:pPr>
            <a:r>
              <a:rPr lang="en-US" b="1" dirty="0"/>
              <a:t>Movement</a:t>
            </a:r>
            <a:r>
              <a:rPr lang="en-US" dirty="0"/>
              <a:t>: Your peripheral nerves deliver command signals to all the muscles in your body that you can consciously control. This job also falls under the somatic nervous system.</a:t>
            </a:r>
          </a:p>
          <a:p>
            <a:pPr>
              <a:buFont typeface="Arial" panose="020B0604020202020204" pitchFamily="34" charset="0"/>
              <a:buChar char="•"/>
            </a:pPr>
            <a:r>
              <a:rPr lang="en-US" b="1" dirty="0"/>
              <a:t>Unconscious processes</a:t>
            </a:r>
            <a:r>
              <a:rPr lang="en-US" dirty="0"/>
              <a:t>: This is how your brain runs critical processes that don’t depend on your thinking about them. Examples of this include heartbeat and blood pressure. This job depends on your autonomic nervous system.</a:t>
            </a:r>
          </a:p>
          <a:p>
            <a:endParaRPr lang="en-US" dirty="0"/>
          </a:p>
        </p:txBody>
      </p:sp>
    </p:spTree>
    <p:extLst>
      <p:ext uri="{BB962C8B-B14F-4D97-AF65-F5344CB8AC3E}">
        <p14:creationId xmlns:p14="http://schemas.microsoft.com/office/powerpoint/2010/main" val="3567537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C3B5A8-DCD6-8FBB-3BAA-BE14066DA061}"/>
              </a:ext>
            </a:extLst>
          </p:cNvPr>
          <p:cNvSpPr>
            <a:spLocks noGrp="1"/>
          </p:cNvSpPr>
          <p:nvPr>
            <p:ph type="title"/>
          </p:nvPr>
        </p:nvSpPr>
        <p:spPr>
          <a:xfrm>
            <a:off x="6325849" y="1454964"/>
            <a:ext cx="5621311" cy="3308840"/>
          </a:xfrm>
        </p:spPr>
        <p:txBody>
          <a:bodyPr vert="horz" lIns="91440" tIns="45720" rIns="91440" bIns="45720" rtlCol="0" anchor="b">
            <a:normAutofit/>
          </a:bodyPr>
          <a:lstStyle/>
          <a:p>
            <a:pPr>
              <a:lnSpc>
                <a:spcPct val="90000"/>
              </a:lnSpc>
            </a:pPr>
            <a:r>
              <a:rPr lang="en-US" sz="5600" dirty="0"/>
              <a:t>Brain and Behavior</a:t>
            </a:r>
          </a:p>
        </p:txBody>
      </p:sp>
      <p:pic>
        <p:nvPicPr>
          <p:cNvPr id="6" name="Picture 5" descr="A hand touching a human brain&#10;&#10;Description automatically generated with low confidence">
            <a:extLst>
              <a:ext uri="{FF2B5EF4-FFF2-40B4-BE49-F238E27FC236}">
                <a16:creationId xmlns:a16="http://schemas.microsoft.com/office/drawing/2014/main" id="{A0A16E40-4A77-3C35-6423-B98A961B9918}"/>
              </a:ext>
            </a:extLst>
          </p:cNvPr>
          <p:cNvPicPr>
            <a:picLocks noChangeAspect="1"/>
          </p:cNvPicPr>
          <p:nvPr/>
        </p:nvPicPr>
        <p:blipFill rotWithShape="1">
          <a:blip r:embed="rId2"/>
          <a:srcRect l="18059" r="32621"/>
          <a:stretch/>
        </p:blipFill>
        <p:spPr>
          <a:xfrm>
            <a:off x="-1" y="10"/>
            <a:ext cx="6094407" cy="6857990"/>
          </a:xfrm>
          <a:prstGeom prst="rect">
            <a:avLst/>
          </a:prstGeom>
        </p:spPr>
      </p:pic>
    </p:spTree>
    <p:extLst>
      <p:ext uri="{BB962C8B-B14F-4D97-AF65-F5344CB8AC3E}">
        <p14:creationId xmlns:p14="http://schemas.microsoft.com/office/powerpoint/2010/main" val="3523584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normAutofit/>
          </a:bodyPr>
          <a:lstStyle/>
          <a:p>
            <a:r>
              <a:rPr lang="en-US" dirty="0"/>
              <a:t>Branches of the Nervous System</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idx="1"/>
          </p:nvPr>
        </p:nvSpPr>
        <p:spPr>
          <a:xfrm>
            <a:off x="1103312" y="2052918"/>
            <a:ext cx="8802688" cy="4195481"/>
          </a:xfrm>
        </p:spPr>
        <p:txBody>
          <a:bodyPr anchor="ctr">
            <a:normAutofit fontScale="92500" lnSpcReduction="10000"/>
          </a:bodyPr>
          <a:lstStyle/>
          <a:p>
            <a:r>
              <a:rPr lang="en-US" b="1" dirty="0"/>
              <a:t>Senses</a:t>
            </a:r>
          </a:p>
          <a:p>
            <a:r>
              <a:rPr lang="en-US" dirty="0"/>
              <a:t>Your peripheral nervous system is how your brain gets information about the outside world. Most of your peripheral nervous system travel to the rest of your body by exiting or entering your spinal cord. Your cranial nerves are unlike other peripheral nerves in that these very special nerves connect directly to your brain. These nerves carry signals from your nose, ears and mouth, as well as many other organs. Your cranial nerves also give you a sense of touch in the skin of your face, head and neck.</a:t>
            </a:r>
          </a:p>
          <a:p>
            <a:r>
              <a:rPr lang="en-US" dirty="0"/>
              <a:t>Other peripheral nerves intertwine throughout every part of your body. They stretch out everywhere, including to the tips of your fingers and toes. The sensory nerves in your hands and feet are also part of your brain’s ability to get information from the outside world. The motor nerves allow you to move various parts of your body.</a:t>
            </a:r>
          </a:p>
          <a:p>
            <a:endParaRPr lang="en-US" dirty="0"/>
          </a:p>
        </p:txBody>
      </p:sp>
    </p:spTree>
    <p:extLst>
      <p:ext uri="{BB962C8B-B14F-4D97-AF65-F5344CB8AC3E}">
        <p14:creationId xmlns:p14="http://schemas.microsoft.com/office/powerpoint/2010/main" val="3269276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normAutofit/>
          </a:bodyPr>
          <a:lstStyle/>
          <a:p>
            <a:r>
              <a:rPr lang="en-US" dirty="0"/>
              <a:t>Branches of the Nervous System</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idx="1"/>
          </p:nvPr>
        </p:nvSpPr>
        <p:spPr>
          <a:xfrm>
            <a:off x="1103312" y="2052918"/>
            <a:ext cx="8802688" cy="4195481"/>
          </a:xfrm>
        </p:spPr>
        <p:txBody>
          <a:bodyPr anchor="ctr">
            <a:normAutofit/>
          </a:bodyPr>
          <a:lstStyle/>
          <a:p>
            <a:r>
              <a:rPr lang="en-US" b="1" dirty="0"/>
              <a:t>Movement</a:t>
            </a:r>
          </a:p>
          <a:p>
            <a:r>
              <a:rPr lang="en-US" dirty="0"/>
              <a:t>Your peripheral nerves that branch outward throughout your body deliver command signals from your brain to your muscles. That allows you to move around and do all kinds of tasks, ranging from simple ones, like scratching your nose, to complicated ones, like juggling.</a:t>
            </a:r>
          </a:p>
          <a:p>
            <a:endParaRPr lang="en-US" dirty="0"/>
          </a:p>
        </p:txBody>
      </p:sp>
    </p:spTree>
    <p:extLst>
      <p:ext uri="{BB962C8B-B14F-4D97-AF65-F5344CB8AC3E}">
        <p14:creationId xmlns:p14="http://schemas.microsoft.com/office/powerpoint/2010/main" val="3773932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normAutofit/>
          </a:bodyPr>
          <a:lstStyle/>
          <a:p>
            <a:r>
              <a:rPr lang="en-US" dirty="0"/>
              <a:t>Branches of the Nervous System</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idx="1"/>
          </p:nvPr>
        </p:nvSpPr>
        <p:spPr>
          <a:xfrm>
            <a:off x="1103312" y="2052918"/>
            <a:ext cx="8802688" cy="4195481"/>
          </a:xfrm>
        </p:spPr>
        <p:txBody>
          <a:bodyPr anchor="ctr">
            <a:normAutofit/>
          </a:bodyPr>
          <a:lstStyle/>
          <a:p>
            <a:r>
              <a:rPr lang="en-US" b="1" dirty="0"/>
              <a:t>Unconscious processes</a:t>
            </a:r>
          </a:p>
          <a:p>
            <a:r>
              <a:rPr lang="en-US" dirty="0"/>
              <a:t>Your autonomic nervous system functions without you thinking about it. Part of your brain is always working, managing processes that keep you alive. Your brain needs your peripheral nervous system to control those functions. Examples of these processes include your heart rate, breathing, blood pressure and your gut’s digestion of food.</a:t>
            </a:r>
          </a:p>
          <a:p>
            <a:endParaRPr lang="en-US" dirty="0"/>
          </a:p>
        </p:txBody>
      </p:sp>
    </p:spTree>
    <p:extLst>
      <p:ext uri="{BB962C8B-B14F-4D97-AF65-F5344CB8AC3E}">
        <p14:creationId xmlns:p14="http://schemas.microsoft.com/office/powerpoint/2010/main" val="3661626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Neuroplasticity and Neurogenesis</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Neuroplasticity: </a:t>
            </a:r>
            <a:r>
              <a:rPr kumimoji="0" lang="en-US" b="0" i="0" u="none" strike="noStrike" kern="1200" cap="none" spc="0" normalizeH="0" baseline="0" noProof="0" dirty="0">
                <a:ln>
                  <a:noFill/>
                </a:ln>
                <a:solidFill>
                  <a:srgbClr val="000000"/>
                </a:solidFill>
                <a:effectLst/>
                <a:uLnTx/>
                <a:uFillTx/>
                <a:latin typeface="Arial" charset="0"/>
                <a:cs typeface="Arial" charset="0"/>
              </a:rPr>
              <a:t>Capacity of nervous system to change in response to experience</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Neurogenesis: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Production of new brain cells</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New cells link up with other cells</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Involved in learning, memory, and ability to adapt to changing circumstances</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2916673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Neuroplasticity and Neurogenesis</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Neuroplasticity: </a:t>
            </a:r>
            <a:r>
              <a:rPr lang="en-US" dirty="0"/>
              <a:t>Neuroplasticity is the brain’s capacity to continue growing and evolving in response to life experiences. Plasticity is the capacity to be shaped, molded, or altered; neuroplasticity, then, is the ability for the brain to adapt or change over time, by creating new neurons and building new networks. </a:t>
            </a: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endParaRPr kumimoji="0" lang="en-US" b="1" i="0" u="none" strike="noStrike" kern="1200" cap="none" spc="0" normalizeH="0" baseline="0" noProof="0" dirty="0">
              <a:ln>
                <a:noFill/>
              </a:ln>
              <a:solidFill>
                <a:srgbClr val="000000"/>
              </a:solidFill>
              <a:effectLst/>
              <a:uLnTx/>
              <a:uFillTx/>
              <a:latin typeface="Arial" charset="0"/>
              <a:cs typeface="Arial" charset="0"/>
            </a:endParaRP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lang="en-US" dirty="0"/>
              <a:t>The importance of neuroplasticity can’t be overstated: It means that it is possible to change dysfunctional patterns of thinking and behaving and to develop new mindsets, new memories, new skills, and new abilities.</a:t>
            </a:r>
            <a:endParaRPr dirty="0"/>
          </a:p>
        </p:txBody>
      </p:sp>
    </p:spTree>
    <p:extLst>
      <p:ext uri="{BB962C8B-B14F-4D97-AF65-F5344CB8AC3E}">
        <p14:creationId xmlns:p14="http://schemas.microsoft.com/office/powerpoint/2010/main" val="2832785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Neuroplasticity and Neurogenesis</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Neurogenesis:  </a:t>
            </a:r>
            <a:r>
              <a:rPr lang="en-US" dirty="0"/>
              <a:t>Neurogenesis is the process by which new</a:t>
            </a:r>
            <a:r>
              <a:rPr lang="en-US" dirty="0">
                <a:hlinkClick r:id="rId3"/>
              </a:rPr>
              <a:t> neurons</a:t>
            </a:r>
            <a:r>
              <a:rPr lang="en-US" dirty="0"/>
              <a:t> are formed in the brain through pre-natal development and as adults.</a:t>
            </a:r>
            <a:endParaRPr lang="en-US" b="1" dirty="0">
              <a:latin typeface="Arial" charset="0"/>
              <a:cs typeface="Arial" charset="0"/>
            </a:endParaRP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endParaRPr kumimoji="0" lang="en-US" b="1" i="0" u="none" strike="noStrike" kern="1200" cap="none" spc="0" normalizeH="0" baseline="0" noProof="0" dirty="0">
              <a:ln>
                <a:noFill/>
              </a:ln>
              <a:solidFill>
                <a:srgbClr val="000000"/>
              </a:solidFill>
              <a:effectLst/>
              <a:uLnTx/>
              <a:uFillTx/>
              <a:latin typeface="Arial" charset="0"/>
              <a:cs typeface="Arial" charset="0"/>
            </a:endParaRP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 </a:t>
            </a:r>
            <a:r>
              <a:rPr lang="en-US" dirty="0"/>
              <a:t>Neurogenesis was traditionally believed to only occur during embryonic development, which is now understood not to be the case.</a:t>
            </a:r>
            <a:r>
              <a:rPr kumimoji="0" lang="en-US" b="1" i="0" u="none" strike="noStrike" kern="1200" cap="none" spc="0" normalizeH="0" baseline="0" noProof="0" dirty="0">
                <a:ln>
                  <a:noFill/>
                </a:ln>
                <a:solidFill>
                  <a:srgbClr val="000000"/>
                </a:solidFill>
                <a:effectLst/>
                <a:uLnTx/>
                <a:uFillTx/>
                <a:latin typeface="Arial" charset="0"/>
                <a:cs typeface="Arial" charset="0"/>
              </a:rPr>
              <a:t> </a:t>
            </a:r>
            <a:endParaRPr dirty="0"/>
          </a:p>
        </p:txBody>
      </p:sp>
    </p:spTree>
    <p:extLst>
      <p:ext uri="{BB962C8B-B14F-4D97-AF65-F5344CB8AC3E}">
        <p14:creationId xmlns:p14="http://schemas.microsoft.com/office/powerpoint/2010/main" val="3214807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8B11D-2A1F-1088-C780-C4EA9FB13F72}"/>
              </a:ext>
            </a:extLst>
          </p:cNvPr>
          <p:cNvSpPr>
            <a:spLocks noGrp="1"/>
          </p:cNvSpPr>
          <p:nvPr>
            <p:ph type="title"/>
          </p:nvPr>
        </p:nvSpPr>
        <p:spPr>
          <a:xfrm>
            <a:off x="650668" y="629266"/>
            <a:ext cx="6249784" cy="1641986"/>
          </a:xfrm>
        </p:spPr>
        <p:txBody>
          <a:bodyPr>
            <a:normAutofit/>
          </a:bodyPr>
          <a:lstStyle/>
          <a:p>
            <a:r>
              <a:rPr lang="en-US"/>
              <a:t>Think and Write</a:t>
            </a:r>
          </a:p>
        </p:txBody>
      </p:sp>
      <p:pic>
        <p:nvPicPr>
          <p:cNvPr id="5" name="Content Placeholder 4" descr="A pencil writing on a piece of paper&#10;&#10;Description automatically generated">
            <a:extLst>
              <a:ext uri="{FF2B5EF4-FFF2-40B4-BE49-F238E27FC236}">
                <a16:creationId xmlns:a16="http://schemas.microsoft.com/office/drawing/2014/main" id="{58E573E0-6199-7A8A-8E02-CDEEE0635868}"/>
              </a:ext>
            </a:extLst>
          </p:cNvPr>
          <p:cNvPicPr>
            <a:picLocks noChangeAspect="1"/>
          </p:cNvPicPr>
          <p:nvPr/>
        </p:nvPicPr>
        <p:blipFill rotWithShape="1">
          <a:blip r:embed="rId2"/>
          <a:srcRect l="4035" r="9377"/>
          <a:stretch/>
        </p:blipFill>
        <p:spPr>
          <a:xfrm>
            <a:off x="7548152" y="10"/>
            <a:ext cx="4646658" cy="6857990"/>
          </a:xfrm>
          <a:prstGeom prst="rect">
            <a:avLst/>
          </a:prstGeom>
        </p:spPr>
      </p:pic>
      <p:sp>
        <p:nvSpPr>
          <p:cNvPr id="9" name="Content Placeholder 8">
            <a:extLst>
              <a:ext uri="{FF2B5EF4-FFF2-40B4-BE49-F238E27FC236}">
                <a16:creationId xmlns:a16="http://schemas.microsoft.com/office/drawing/2014/main" id="{B6326CA3-F489-349A-29C4-563E1373C7C2}"/>
              </a:ext>
            </a:extLst>
          </p:cNvPr>
          <p:cNvSpPr>
            <a:spLocks noGrp="1"/>
          </p:cNvSpPr>
          <p:nvPr>
            <p:ph idx="1"/>
          </p:nvPr>
        </p:nvSpPr>
        <p:spPr>
          <a:xfrm>
            <a:off x="650668" y="2438400"/>
            <a:ext cx="6249784" cy="3809999"/>
          </a:xfrm>
        </p:spPr>
        <p:txBody>
          <a:bodyPr>
            <a:normAutofit/>
          </a:bodyPr>
          <a:lstStyle/>
          <a:p>
            <a:r>
              <a:rPr lang="en-US" dirty="0"/>
              <a:t>Describe the central and peripheral systems and what they are responsible for.</a:t>
            </a:r>
          </a:p>
        </p:txBody>
      </p:sp>
    </p:spTree>
    <p:extLst>
      <p:ext uri="{BB962C8B-B14F-4D97-AF65-F5344CB8AC3E}">
        <p14:creationId xmlns:p14="http://schemas.microsoft.com/office/powerpoint/2010/main" val="98085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2937D191-13D4-4D46-AA31-AA8157D3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4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1B796756-8CDE-44C7-BF60-022DF3B3A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02A146-6461-45FE-B52F-8F9B510D9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neuron&#10;&#10;Description automatically generated">
            <a:extLst>
              <a:ext uri="{FF2B5EF4-FFF2-40B4-BE49-F238E27FC236}">
                <a16:creationId xmlns:a16="http://schemas.microsoft.com/office/drawing/2014/main" id="{41B18B9B-5D5B-12F6-5CE1-57187B7C151F}"/>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Lst>
          </a:blip>
          <a:stretch>
            <a:fillRect/>
          </a:stretch>
        </p:blipFill>
        <p:spPr>
          <a:xfrm>
            <a:off x="1589548" y="1123527"/>
            <a:ext cx="8186311" cy="4604800"/>
          </a:xfrm>
          <a:prstGeom prst="rect">
            <a:avLst/>
          </a:prstGeom>
        </p:spPr>
      </p:pic>
      <p:sp>
        <p:nvSpPr>
          <p:cNvPr id="16" name="Rectangle 15">
            <a:extLst>
              <a:ext uri="{FF2B5EF4-FFF2-40B4-BE49-F238E27FC236}">
                <a16:creationId xmlns:a16="http://schemas.microsoft.com/office/drawing/2014/main" id="{95A115E8-EE09-4F41-9329-56DEEE8AB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98588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1B31-1D40-A5F1-24A8-573ABB96E04E}"/>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3700" dirty="0">
                <a:solidFill>
                  <a:srgbClr val="EBEBEB"/>
                </a:solidFill>
              </a:rPr>
              <a:t>Brain Research</a:t>
            </a:r>
            <a:br>
              <a:rPr lang="en-US" sz="3700" dirty="0">
                <a:solidFill>
                  <a:srgbClr val="EBEBEB"/>
                </a:solidFill>
              </a:rPr>
            </a:br>
            <a:br>
              <a:rPr lang="en-US" sz="3700" dirty="0">
                <a:solidFill>
                  <a:srgbClr val="EBEBEB"/>
                </a:solidFill>
              </a:rPr>
            </a:br>
            <a:r>
              <a:rPr lang="en-US" sz="3700" dirty="0">
                <a:solidFill>
                  <a:srgbClr val="EBEBEB"/>
                </a:solidFill>
              </a:rPr>
              <a:t>Sect. 2.2</a:t>
            </a:r>
          </a:p>
        </p:txBody>
      </p:sp>
      <p:pic>
        <p:nvPicPr>
          <p:cNvPr id="5" name="Picture 4" descr="Render of clear molecular structure">
            <a:extLst>
              <a:ext uri="{FF2B5EF4-FFF2-40B4-BE49-F238E27FC236}">
                <a16:creationId xmlns:a16="http://schemas.microsoft.com/office/drawing/2014/main" id="{8F7FBD2D-778B-6BB2-AC9B-C59F38AD4318}"/>
              </a:ext>
            </a:extLst>
          </p:cNvPr>
          <p:cNvPicPr>
            <a:picLocks noChangeAspect="1"/>
          </p:cNvPicPr>
          <p:nvPr/>
        </p:nvPicPr>
        <p:blipFill rotWithShape="1">
          <a:blip r:embed="rId3"/>
          <a:srcRect l="8333" r="28019"/>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Tree>
    <p:extLst>
      <p:ext uri="{BB962C8B-B14F-4D97-AF65-F5344CB8AC3E}">
        <p14:creationId xmlns:p14="http://schemas.microsoft.com/office/powerpoint/2010/main" val="4059356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B1AA-29D0-BC22-18CF-7F37A55978C1}"/>
              </a:ext>
            </a:extLst>
          </p:cNvPr>
          <p:cNvSpPr>
            <a:spLocks noGrp="1"/>
          </p:cNvSpPr>
          <p:nvPr>
            <p:ph type="title"/>
          </p:nvPr>
        </p:nvSpPr>
        <p:spPr/>
        <p:txBody>
          <a:bodyPr/>
          <a:lstStyle/>
          <a:p>
            <a:r>
              <a:rPr lang="en-US" dirty="0"/>
              <a:t>Brain Research</a:t>
            </a:r>
          </a:p>
        </p:txBody>
      </p:sp>
      <p:sp>
        <p:nvSpPr>
          <p:cNvPr id="3" name="Content Placeholder 2">
            <a:extLst>
              <a:ext uri="{FF2B5EF4-FFF2-40B4-BE49-F238E27FC236}">
                <a16:creationId xmlns:a16="http://schemas.microsoft.com/office/drawing/2014/main" id="{758F20F4-BCA4-D55A-01FE-EDE6100F5DA0}"/>
              </a:ext>
            </a:extLst>
          </p:cNvPr>
          <p:cNvSpPr>
            <a:spLocks noGrp="1"/>
          </p:cNvSpPr>
          <p:nvPr>
            <p:ph sz="half" idx="1"/>
          </p:nvPr>
        </p:nvSpPr>
        <p:spPr/>
        <p:txBody>
          <a:bodyPr/>
          <a:lstStyle/>
          <a:p>
            <a:r>
              <a:rPr lang="en-US" dirty="0"/>
              <a:t>CT Scans:  Takes images of the brain from different angles. </a:t>
            </a:r>
          </a:p>
          <a:p>
            <a:endParaRPr lang="en-US" dirty="0"/>
          </a:p>
          <a:p>
            <a:r>
              <a:rPr lang="en-US" dirty="0"/>
              <a:t>A CT scan is a diagnostic imaging procedure that uses a combination of </a:t>
            </a:r>
            <a:r>
              <a:rPr lang="en-US" dirty="0">
                <a:hlinkClick r:id="rId2"/>
              </a:rPr>
              <a:t>X-rays</a:t>
            </a:r>
            <a:r>
              <a:rPr lang="en-US" dirty="0"/>
              <a:t> and computer technology to produce images of the inside of the body. It shows detailed images of any part of the body, including the brain, bones, muscles, fat, organs and blood vessels.</a:t>
            </a:r>
          </a:p>
          <a:p>
            <a:endParaRPr lang="en-US" dirty="0"/>
          </a:p>
          <a:p>
            <a:endParaRPr lang="en-US" dirty="0"/>
          </a:p>
        </p:txBody>
      </p:sp>
      <p:sp>
        <p:nvSpPr>
          <p:cNvPr id="4" name="Content Placeholder 3">
            <a:extLst>
              <a:ext uri="{FF2B5EF4-FFF2-40B4-BE49-F238E27FC236}">
                <a16:creationId xmlns:a16="http://schemas.microsoft.com/office/drawing/2014/main" id="{C76E8930-9BEF-3893-7307-0A527ED51FDD}"/>
              </a:ext>
            </a:extLst>
          </p:cNvPr>
          <p:cNvSpPr>
            <a:spLocks noGrp="1"/>
          </p:cNvSpPr>
          <p:nvPr>
            <p:ph sz="half" idx="2"/>
          </p:nvPr>
        </p:nvSpPr>
        <p:spPr/>
        <p:txBody>
          <a:bodyPr/>
          <a:lstStyle/>
          <a:p>
            <a:r>
              <a:rPr lang="en-US" dirty="0"/>
              <a:t>MRI Scans:  Provides a detailed image inside the body including the brain without radiation.</a:t>
            </a:r>
          </a:p>
          <a:p>
            <a:endParaRPr lang="en-US" dirty="0"/>
          </a:p>
          <a:p>
            <a:r>
              <a:rPr lang="en-US" dirty="0"/>
              <a:t>Uses magnetic fields and computer generated radio waves.</a:t>
            </a:r>
          </a:p>
        </p:txBody>
      </p:sp>
    </p:spTree>
    <p:extLst>
      <p:ext uri="{BB962C8B-B14F-4D97-AF65-F5344CB8AC3E}">
        <p14:creationId xmlns:p14="http://schemas.microsoft.com/office/powerpoint/2010/main" val="3216652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Icebreaker</a:t>
            </a:r>
            <a:endParaRPr dirty="0"/>
          </a:p>
        </p:txBody>
      </p:sp>
      <p:sp>
        <p:nvSpPr>
          <p:cNvPr id="2" name="Content Placeholder 1">
            <a:extLst>
              <a:ext uri="{FF2B5EF4-FFF2-40B4-BE49-F238E27FC236}">
                <a16:creationId xmlns:a16="http://schemas.microsoft.com/office/drawing/2014/main" id="{49B005C4-4493-4E9E-B815-75E24FD8F2D2}"/>
              </a:ext>
            </a:extLst>
          </p:cNvPr>
          <p:cNvSpPr>
            <a:spLocks noGrp="1"/>
          </p:cNvSpPr>
          <p:nvPr>
            <p:ph idx="1"/>
          </p:nvPr>
        </p:nvSpPr>
        <p:spPr>
          <a:xfrm>
            <a:off x="476843" y="1109272"/>
            <a:ext cx="11241915" cy="5067691"/>
          </a:xfrm>
        </p:spPr>
        <p:txBody>
          <a:bodyPr/>
          <a:lstStyle/>
          <a:p>
            <a:pPr marL="0" indent="0">
              <a:buNone/>
            </a:pPr>
            <a:endParaRPr lang="en-US" dirty="0"/>
          </a:p>
          <a:p>
            <a:pPr marL="0" indent="0">
              <a:buNone/>
            </a:pPr>
            <a:endParaRPr lang="en-US" dirty="0"/>
          </a:p>
          <a:p>
            <a:pPr marL="457200" indent="-457200">
              <a:buFont typeface="+mj-lt"/>
              <a:buAutoNum type="arabicPeriod"/>
            </a:pPr>
            <a:r>
              <a:rPr lang="en-US" dirty="0"/>
              <a:t>Do you know someone who has had a concussion? More than one?</a:t>
            </a:r>
          </a:p>
          <a:p>
            <a:pPr marL="457200" indent="-457200">
              <a:buFont typeface="+mj-lt"/>
              <a:buAutoNum type="arabicPeriod"/>
            </a:pPr>
            <a:r>
              <a:rPr lang="en-US" dirty="0"/>
              <a:t>What are the long-term ramifications of repeated concussions and other brain injuries? </a:t>
            </a:r>
          </a:p>
          <a:p>
            <a:pPr marL="457200" indent="-457200">
              <a:buFont typeface="+mj-lt"/>
              <a:buAutoNum type="arabicPeriod"/>
            </a:pPr>
            <a:r>
              <a:rPr lang="en-US" dirty="0"/>
              <a:t>Do you feel the opportunity to play a professional sport is worth the chance of sustaining such an injury? Why or why not? </a:t>
            </a:r>
          </a:p>
          <a:p>
            <a:pPr marL="457200" indent="-457200">
              <a:buFont typeface="+mj-lt"/>
              <a:buAutoNum type="arabicPeriod"/>
            </a:pPr>
            <a:endParaRPr lang="en-US" dirty="0"/>
          </a:p>
          <a:p>
            <a:pPr marL="0" indent="0">
              <a:buNone/>
            </a:pPr>
            <a:endParaRPr lang="en-US" dirty="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Exploring Brain Structure</a:t>
            </a:r>
            <a:endParaRPr dirty="0"/>
          </a:p>
        </p:txBody>
      </p:sp>
      <p:sp>
        <p:nvSpPr>
          <p:cNvPr id="144" name="Google Shape;144;p5"/>
          <p:cNvSpPr txBox="1">
            <a:spLocks noGrp="1"/>
          </p:cNvSpPr>
          <p:nvPr>
            <p:ph idx="1"/>
          </p:nvPr>
        </p:nvSpPr>
        <p:spPr>
          <a:xfrm>
            <a:off x="476843" y="1487277"/>
            <a:ext cx="11241915" cy="4689686"/>
          </a:xfrm>
          <a:prstGeom prst="rect">
            <a:avLst/>
          </a:prstGeom>
          <a:noFill/>
          <a:ln>
            <a:noFill/>
          </a:ln>
        </p:spPr>
        <p:txBody>
          <a:bodyPr spcFirstLastPara="1" wrap="square" lIns="91425" tIns="45700" rIns="91425" bIns="45700" anchor="t" anchorCtr="0">
            <a:noAutofit/>
          </a:bodyPr>
          <a:lstStyle/>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Computed tomography (CT) scans: </a:t>
            </a:r>
            <a:r>
              <a:rPr kumimoji="0" lang="en-US" b="0" i="0" u="none" strike="noStrike" kern="1200" cap="none" spc="0" normalizeH="0" baseline="0" noProof="0" dirty="0">
                <a:ln>
                  <a:noFill/>
                </a:ln>
                <a:solidFill>
                  <a:srgbClr val="000000"/>
                </a:solidFill>
                <a:effectLst/>
                <a:uLnTx/>
                <a:uFillTx/>
                <a:latin typeface="Arial" charset="0"/>
                <a:cs typeface="Arial" charset="0"/>
              </a:rPr>
              <a:t>Computer enhanced X-ray image</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Magnetic resonance imaging (MRI): </a:t>
            </a:r>
            <a:r>
              <a:rPr kumimoji="0" lang="en-US" b="0" i="0" u="none" strike="noStrike" kern="1200" cap="none" spc="0" normalizeH="0" baseline="0" noProof="0" dirty="0">
                <a:ln>
                  <a:noFill/>
                </a:ln>
                <a:solidFill>
                  <a:srgbClr val="000000"/>
                </a:solidFill>
                <a:effectLst/>
                <a:uLnTx/>
                <a:uFillTx/>
                <a:latin typeface="Arial" charset="0"/>
                <a:cs typeface="Arial" charset="0"/>
              </a:rPr>
              <a:t>Three-dimensional images are produced</a:t>
            </a:r>
          </a:p>
          <a:p>
            <a:pPr marL="228600" lvl="0" indent="-76200" algn="l" rtl="0">
              <a:lnSpc>
                <a:spcPct val="100000"/>
              </a:lnSpc>
              <a:spcBef>
                <a:spcPts val="0"/>
              </a:spcBef>
              <a:spcAft>
                <a:spcPts val="0"/>
              </a:spcAft>
              <a:buSzPts val="2400"/>
              <a:buNone/>
            </a:pPr>
            <a:endParaRPr dirty="0"/>
          </a:p>
        </p:txBody>
      </p:sp>
      <p:pic>
        <p:nvPicPr>
          <p:cNvPr id="3" name="Picture 2" descr="A colored M R I image shaped like the head of a mushroom shows brain pathways that are comprised of several threads.">
            <a:extLst>
              <a:ext uri="{FF2B5EF4-FFF2-40B4-BE49-F238E27FC236}">
                <a16:creationId xmlns:a16="http://schemas.microsoft.com/office/drawing/2014/main" id="{3D7D5E3A-C438-4A33-AA42-02FC7BFE49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6488" y="2980834"/>
            <a:ext cx="3418268" cy="3196130"/>
          </a:xfrm>
          <a:prstGeom prst="rect">
            <a:avLst/>
          </a:prstGeom>
        </p:spPr>
      </p:pic>
      <p:pic>
        <p:nvPicPr>
          <p:cNvPr id="4" name="Picture 3" descr="A C T scan shows dorsal view of the human brain with patches of red along the bottom and middle of the right section.">
            <a:extLst>
              <a:ext uri="{FF2B5EF4-FFF2-40B4-BE49-F238E27FC236}">
                <a16:creationId xmlns:a16="http://schemas.microsoft.com/office/drawing/2014/main" id="{8E6F38E9-20E3-45E7-8E0A-65B82FEA92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3774" y="2980833"/>
            <a:ext cx="2926805" cy="3196130"/>
          </a:xfrm>
          <a:prstGeom prst="rect">
            <a:avLst/>
          </a:prstGeom>
        </p:spPr>
      </p:pic>
    </p:spTree>
    <p:extLst>
      <p:ext uri="{BB962C8B-B14F-4D97-AF65-F5344CB8AC3E}">
        <p14:creationId xmlns:p14="http://schemas.microsoft.com/office/powerpoint/2010/main" val="329293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Exploring Brain Function </a:t>
            </a:r>
            <a:endParaRPr dirty="0"/>
          </a:p>
        </p:txBody>
      </p:sp>
      <p:sp>
        <p:nvSpPr>
          <p:cNvPr id="144" name="Google Shape;144;p5"/>
          <p:cNvSpPr txBox="1">
            <a:spLocks noGrp="1"/>
          </p:cNvSpPr>
          <p:nvPr>
            <p:ph idx="1"/>
          </p:nvPr>
        </p:nvSpPr>
        <p:spPr>
          <a:xfrm>
            <a:off x="476843" y="1825625"/>
            <a:ext cx="6056159" cy="43513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Electroencephalography (EEG): </a:t>
            </a:r>
            <a:r>
              <a:rPr kumimoji="0" lang="en-US" b="0" i="0" u="none" strike="noStrike" kern="1200" cap="none" spc="0" normalizeH="0" baseline="0" noProof="0" dirty="0">
                <a:ln>
                  <a:noFill/>
                </a:ln>
                <a:solidFill>
                  <a:srgbClr val="000000"/>
                </a:solidFill>
                <a:effectLst/>
                <a:uLnTx/>
                <a:uFillTx/>
                <a:latin typeface="Arial" charset="0"/>
                <a:cs typeface="Arial" charset="0"/>
              </a:rPr>
              <a:t>Measure waves of electrical activity near surface of brain</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Positron emission tomography (PET): </a:t>
            </a:r>
            <a:r>
              <a:rPr kumimoji="0" lang="en-US" b="0" i="0" u="none" strike="noStrike" kern="1200" cap="none" spc="0" normalizeH="0" baseline="0" noProof="0" dirty="0">
                <a:ln>
                  <a:noFill/>
                </a:ln>
                <a:solidFill>
                  <a:srgbClr val="000000"/>
                </a:solidFill>
                <a:effectLst/>
                <a:uLnTx/>
                <a:uFillTx/>
                <a:latin typeface="Arial" charset="0"/>
                <a:cs typeface="Arial" charset="0"/>
              </a:rPr>
              <a:t>Uses radioactive particles to capture brain activity</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Functional MRI (fMRI): </a:t>
            </a:r>
            <a:r>
              <a:rPr kumimoji="0" lang="en-US" b="0" i="0" u="none" strike="noStrike" kern="1200" cap="none" spc="0" normalizeH="0" baseline="0" noProof="0" dirty="0">
                <a:ln>
                  <a:noFill/>
                </a:ln>
                <a:solidFill>
                  <a:srgbClr val="000000"/>
                </a:solidFill>
                <a:effectLst/>
                <a:uLnTx/>
                <a:uFillTx/>
                <a:latin typeface="Arial" charset="0"/>
                <a:cs typeface="Arial" charset="0"/>
              </a:rPr>
              <a:t>Shows whether a person is lying</a:t>
            </a:r>
          </a:p>
          <a:p>
            <a:pPr marL="228600" lvl="0" indent="-76200" algn="l" rtl="0">
              <a:lnSpc>
                <a:spcPct val="100000"/>
              </a:lnSpc>
              <a:spcBef>
                <a:spcPts val="0"/>
              </a:spcBef>
              <a:spcAft>
                <a:spcPts val="0"/>
              </a:spcAft>
              <a:buSzPts val="2400"/>
              <a:buNone/>
            </a:pPr>
            <a:endParaRPr dirty="0"/>
          </a:p>
        </p:txBody>
      </p:sp>
      <p:pic>
        <p:nvPicPr>
          <p:cNvPr id="2" name="Picture 1" descr="An illustration shows f M R I scan in three views of the brain – right side, left side, and anterior. Color-coded activation areas for lies and truth are shown in the three views. The right-side view shows lie activation areas in the frontal lobe and truth activation areas in the parietal and occipital lobes. The left-side view shows lie activation areas in the frontal lobe and truth activation areas in the parietal and occipital lobes. The anterior view shows lie activation areas between the two hemispheres and the frontal lobe and truth activation areas at the top of the two hemispheres and the cerebellum area close to the brain stem.">
            <a:extLst>
              <a:ext uri="{FF2B5EF4-FFF2-40B4-BE49-F238E27FC236}">
                <a16:creationId xmlns:a16="http://schemas.microsoft.com/office/drawing/2014/main" id="{EC70E5BC-B112-49E8-8C7E-4F1A980D0C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137" y="2007966"/>
            <a:ext cx="3792041" cy="3779848"/>
          </a:xfrm>
          <a:prstGeom prst="rect">
            <a:avLst/>
          </a:prstGeom>
        </p:spPr>
      </p:pic>
    </p:spTree>
    <p:extLst>
      <p:ext uri="{BB962C8B-B14F-4D97-AF65-F5344CB8AC3E}">
        <p14:creationId xmlns:p14="http://schemas.microsoft.com/office/powerpoint/2010/main" val="348967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D4D36-19DF-74F8-65CD-CA6F25394BAD}"/>
              </a:ext>
            </a:extLst>
          </p:cNvPr>
          <p:cNvSpPr>
            <a:spLocks noGrp="1"/>
          </p:cNvSpPr>
          <p:nvPr>
            <p:ph type="ctrTitle"/>
          </p:nvPr>
        </p:nvSpPr>
        <p:spPr>
          <a:xfrm>
            <a:off x="5646420" y="1168663"/>
            <a:ext cx="6104302" cy="2387600"/>
          </a:xfrm>
        </p:spPr>
        <p:txBody>
          <a:bodyPr anchor="b">
            <a:normAutofit/>
          </a:bodyPr>
          <a:lstStyle/>
          <a:p>
            <a:r>
              <a:rPr lang="en-US" dirty="0"/>
              <a:t>EEG</a:t>
            </a:r>
            <a:endParaRPr lang="en-US"/>
          </a:p>
        </p:txBody>
      </p:sp>
      <p:sp>
        <p:nvSpPr>
          <p:cNvPr id="3" name="Content Placeholder 2">
            <a:extLst>
              <a:ext uri="{FF2B5EF4-FFF2-40B4-BE49-F238E27FC236}">
                <a16:creationId xmlns:a16="http://schemas.microsoft.com/office/drawing/2014/main" id="{DF2E9B94-FC03-24C3-7EBE-D00AFA083EBA}"/>
              </a:ext>
            </a:extLst>
          </p:cNvPr>
          <p:cNvSpPr>
            <a:spLocks noGrp="1"/>
          </p:cNvSpPr>
          <p:nvPr>
            <p:ph type="subTitle" idx="1"/>
          </p:nvPr>
        </p:nvSpPr>
        <p:spPr>
          <a:xfrm>
            <a:off x="5646420" y="3809720"/>
            <a:ext cx="6104302" cy="1424930"/>
          </a:xfrm>
        </p:spPr>
        <p:txBody>
          <a:bodyPr anchor="t">
            <a:normAutofit/>
          </a:bodyPr>
          <a:lstStyle/>
          <a:p>
            <a:pPr>
              <a:lnSpc>
                <a:spcPct val="90000"/>
              </a:lnSpc>
            </a:pPr>
            <a:r>
              <a:rPr lang="en-US" sz="1500"/>
              <a:t>The electroencephalogram (EEG) is a medical test used to measure the electrical activity of the brain. A number of electrodes are applied to your scalp. EEG can help diagnose a number of conditions including </a:t>
            </a:r>
            <a:r>
              <a:rPr lang="en-US" sz="1500" b="1"/>
              <a:t>epilepsy, sleep disorders and brain tumors</a:t>
            </a:r>
            <a:r>
              <a:rPr lang="en-US" sz="1500"/>
              <a:t>.</a:t>
            </a:r>
          </a:p>
          <a:p>
            <a:pPr>
              <a:lnSpc>
                <a:spcPct val="90000"/>
              </a:lnSpc>
            </a:pPr>
            <a:endParaRPr lang="en-US" sz="1500"/>
          </a:p>
        </p:txBody>
      </p:sp>
      <p:pic>
        <p:nvPicPr>
          <p:cNvPr id="5" name="Picture 4" descr="A person with a brain scan">
            <a:extLst>
              <a:ext uri="{FF2B5EF4-FFF2-40B4-BE49-F238E27FC236}">
                <a16:creationId xmlns:a16="http://schemas.microsoft.com/office/drawing/2014/main" id="{D60793C3-DEE1-8051-BB08-26C90EEE8FBB}"/>
              </a:ext>
            </a:extLst>
          </p:cNvPr>
          <p:cNvPicPr>
            <a:picLocks noChangeAspect="1"/>
          </p:cNvPicPr>
          <p:nvPr/>
        </p:nvPicPr>
        <p:blipFill rotWithShape="1">
          <a:blip r:embed="rId2"/>
          <a:srcRect r="39983" b="2"/>
          <a:stretch/>
        </p:blipFill>
        <p:spPr>
          <a:xfrm>
            <a:off x="475250" y="808037"/>
            <a:ext cx="4713288" cy="5241925"/>
          </a:xfrm>
          <a:prstGeom prst="rect">
            <a:avLst/>
          </a:prstGeom>
          <a:noFill/>
        </p:spPr>
      </p:pic>
    </p:spTree>
    <p:extLst>
      <p:ext uri="{BB962C8B-B14F-4D97-AF65-F5344CB8AC3E}">
        <p14:creationId xmlns:p14="http://schemas.microsoft.com/office/powerpoint/2010/main" val="25452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D4D36-19DF-74F8-65CD-CA6F25394BAD}"/>
              </a:ext>
            </a:extLst>
          </p:cNvPr>
          <p:cNvSpPr>
            <a:spLocks noGrp="1"/>
          </p:cNvSpPr>
          <p:nvPr>
            <p:ph type="title"/>
          </p:nvPr>
        </p:nvSpPr>
        <p:spPr/>
        <p:txBody>
          <a:bodyPr/>
          <a:lstStyle/>
          <a:p>
            <a:pPr algn="l"/>
            <a:r>
              <a:rPr lang="en-US" dirty="0"/>
              <a:t>EEG</a:t>
            </a:r>
          </a:p>
        </p:txBody>
      </p:sp>
      <p:sp>
        <p:nvSpPr>
          <p:cNvPr id="3" name="Content Placeholder 2">
            <a:extLst>
              <a:ext uri="{FF2B5EF4-FFF2-40B4-BE49-F238E27FC236}">
                <a16:creationId xmlns:a16="http://schemas.microsoft.com/office/drawing/2014/main" id="{DF2E9B94-FC03-24C3-7EBE-D00AFA083EBA}"/>
              </a:ext>
            </a:extLst>
          </p:cNvPr>
          <p:cNvSpPr>
            <a:spLocks noGrp="1"/>
          </p:cNvSpPr>
          <p:nvPr>
            <p:ph idx="1"/>
          </p:nvPr>
        </p:nvSpPr>
        <p:spPr>
          <a:xfrm>
            <a:off x="476843" y="1124262"/>
            <a:ext cx="11241915" cy="5052701"/>
          </a:xfrm>
        </p:spPr>
        <p:txBody>
          <a:bodyPr/>
          <a:lstStyle/>
          <a:p>
            <a:r>
              <a:rPr lang="en-US" sz="2000" b="1" dirty="0"/>
              <a:t>An EEG might also be helpful for diagnosing or treating:</a:t>
            </a:r>
            <a:endParaRPr lang="en-US" sz="2000" dirty="0"/>
          </a:p>
          <a:p>
            <a:pPr>
              <a:buFont typeface="Arial" panose="020B0604020202020204" pitchFamily="34" charset="0"/>
              <a:buChar char="•"/>
            </a:pPr>
            <a:r>
              <a:rPr lang="en-US" sz="2000" dirty="0"/>
              <a:t>Brain tumors.</a:t>
            </a:r>
          </a:p>
          <a:p>
            <a:pPr>
              <a:buFont typeface="Arial" panose="020B0604020202020204" pitchFamily="34" charset="0"/>
              <a:buChar char="•"/>
            </a:pPr>
            <a:r>
              <a:rPr lang="en-US" sz="2000" dirty="0"/>
              <a:t>Brain damage from head injury.</a:t>
            </a:r>
          </a:p>
          <a:p>
            <a:pPr>
              <a:buFont typeface="Arial" panose="020B0604020202020204" pitchFamily="34" charset="0"/>
              <a:buChar char="•"/>
            </a:pPr>
            <a:r>
              <a:rPr lang="en-US" sz="2000" dirty="0"/>
              <a:t>Brain dysfunction that can have a variety of causes (encephalopathy)</a:t>
            </a:r>
          </a:p>
          <a:p>
            <a:pPr>
              <a:buFont typeface="Arial" panose="020B0604020202020204" pitchFamily="34" charset="0"/>
              <a:buChar char="•"/>
            </a:pPr>
            <a:r>
              <a:rPr lang="en-US" sz="2000" dirty="0"/>
              <a:t>Sleep disorders.</a:t>
            </a:r>
          </a:p>
          <a:p>
            <a:pPr>
              <a:buFont typeface="Arial" panose="020B0604020202020204" pitchFamily="34" charset="0"/>
              <a:buChar char="•"/>
            </a:pPr>
            <a:r>
              <a:rPr lang="en-US" sz="2000" dirty="0"/>
              <a:t>Inflammation of the brain (herpes encephalitis)</a:t>
            </a:r>
          </a:p>
          <a:p>
            <a:pPr>
              <a:buFont typeface="Arial" panose="020B0604020202020204" pitchFamily="34" charset="0"/>
              <a:buChar char="•"/>
            </a:pPr>
            <a:r>
              <a:rPr lang="en-US" sz="2000" dirty="0"/>
              <a:t>Stroke.</a:t>
            </a:r>
          </a:p>
          <a:p>
            <a:pPr>
              <a:buFont typeface="Arial" panose="020B0604020202020204" pitchFamily="34" charset="0"/>
              <a:buChar char="•"/>
            </a:pPr>
            <a:r>
              <a:rPr lang="en-US" sz="2000" dirty="0"/>
              <a:t>Sleep disorders.</a:t>
            </a:r>
          </a:p>
          <a:p>
            <a:pPr>
              <a:buFont typeface="Arial" panose="020B0604020202020204" pitchFamily="34" charset="0"/>
              <a:buChar char="•"/>
            </a:pPr>
            <a:r>
              <a:rPr lang="en-US" sz="2000" dirty="0"/>
              <a:t>Creutzfeldt-Jakob disease.</a:t>
            </a:r>
          </a:p>
          <a:p>
            <a:endParaRPr lang="en-US" dirty="0"/>
          </a:p>
        </p:txBody>
      </p:sp>
    </p:spTree>
    <p:extLst>
      <p:ext uri="{BB962C8B-B14F-4D97-AF65-F5344CB8AC3E}">
        <p14:creationId xmlns:p14="http://schemas.microsoft.com/office/powerpoint/2010/main" val="749990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D4D36-19DF-74F8-65CD-CA6F25394BAD}"/>
              </a:ext>
            </a:extLst>
          </p:cNvPr>
          <p:cNvSpPr>
            <a:spLocks noGrp="1"/>
          </p:cNvSpPr>
          <p:nvPr>
            <p:ph type="ctrTitle"/>
          </p:nvPr>
        </p:nvSpPr>
        <p:spPr>
          <a:xfrm>
            <a:off x="5646420" y="1168663"/>
            <a:ext cx="6104302" cy="2387600"/>
          </a:xfrm>
        </p:spPr>
        <p:txBody>
          <a:bodyPr anchor="b">
            <a:normAutofit/>
          </a:bodyPr>
          <a:lstStyle/>
          <a:p>
            <a:r>
              <a:rPr lang="en-US" dirty="0"/>
              <a:t>PET Scan</a:t>
            </a:r>
            <a:endParaRPr lang="en-US"/>
          </a:p>
        </p:txBody>
      </p:sp>
      <p:sp>
        <p:nvSpPr>
          <p:cNvPr id="3" name="Content Placeholder 2">
            <a:extLst>
              <a:ext uri="{FF2B5EF4-FFF2-40B4-BE49-F238E27FC236}">
                <a16:creationId xmlns:a16="http://schemas.microsoft.com/office/drawing/2014/main" id="{DF2E9B94-FC03-24C3-7EBE-D00AFA083EBA}"/>
              </a:ext>
            </a:extLst>
          </p:cNvPr>
          <p:cNvSpPr>
            <a:spLocks noGrp="1"/>
          </p:cNvSpPr>
          <p:nvPr>
            <p:ph type="subTitle" idx="1"/>
          </p:nvPr>
        </p:nvSpPr>
        <p:spPr>
          <a:xfrm>
            <a:off x="5646420" y="3809720"/>
            <a:ext cx="6104302" cy="1424930"/>
          </a:xfrm>
        </p:spPr>
        <p:txBody>
          <a:bodyPr anchor="t">
            <a:normAutofit/>
          </a:bodyPr>
          <a:lstStyle/>
          <a:p>
            <a:pPr>
              <a:lnSpc>
                <a:spcPct val="90000"/>
              </a:lnSpc>
            </a:pPr>
            <a:r>
              <a:rPr lang="en-US" sz="1500"/>
              <a:t>A positron emission tomography (PET) scan is </a:t>
            </a:r>
            <a:r>
              <a:rPr lang="en-US" sz="1500" b="1"/>
              <a:t>a type of imaging test</a:t>
            </a:r>
            <a:r>
              <a:rPr lang="en-US" sz="1500"/>
              <a:t>. It uses a radioactive substance called a tracer to look for disease in the body. A PET scan shows how organs and tissues are working. This is different than MRI and CT scans. These tests show the structure of, and blood flow to and from organs.</a:t>
            </a:r>
          </a:p>
        </p:txBody>
      </p:sp>
      <p:pic>
        <p:nvPicPr>
          <p:cNvPr id="5" name="Picture 4" descr="A group of images of human organs&#10;&#10;Description automatically generated">
            <a:extLst>
              <a:ext uri="{FF2B5EF4-FFF2-40B4-BE49-F238E27FC236}">
                <a16:creationId xmlns:a16="http://schemas.microsoft.com/office/drawing/2014/main" id="{EB38F7F6-DC47-4976-8566-7BCE51BFFC7A}"/>
              </a:ext>
            </a:extLst>
          </p:cNvPr>
          <p:cNvPicPr>
            <a:picLocks noChangeAspect="1"/>
          </p:cNvPicPr>
          <p:nvPr/>
        </p:nvPicPr>
        <p:blipFill>
          <a:blip r:embed="rId2"/>
          <a:stretch>
            <a:fillRect/>
          </a:stretch>
        </p:blipFill>
        <p:spPr>
          <a:xfrm>
            <a:off x="475249" y="1663908"/>
            <a:ext cx="5114599" cy="3273343"/>
          </a:xfrm>
          <a:prstGeom prst="rect">
            <a:avLst/>
          </a:prstGeom>
          <a:noFill/>
        </p:spPr>
      </p:pic>
    </p:spTree>
    <p:extLst>
      <p:ext uri="{BB962C8B-B14F-4D97-AF65-F5344CB8AC3E}">
        <p14:creationId xmlns:p14="http://schemas.microsoft.com/office/powerpoint/2010/main" val="3999802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2E9B94-FC03-24C3-7EBE-D00AFA083EBA}"/>
              </a:ext>
            </a:extLst>
          </p:cNvPr>
          <p:cNvSpPr>
            <a:spLocks noGrp="1"/>
          </p:cNvSpPr>
          <p:nvPr>
            <p:ph idx="1"/>
          </p:nvPr>
        </p:nvSpPr>
        <p:spPr>
          <a:xfrm>
            <a:off x="476843" y="1124262"/>
            <a:ext cx="11241915" cy="5052701"/>
          </a:xfrm>
        </p:spPr>
        <p:txBody>
          <a:bodyPr/>
          <a:lstStyle/>
          <a:p>
            <a:endParaRPr lang="en-US" dirty="0"/>
          </a:p>
          <a:p>
            <a:r>
              <a:rPr lang="en-US" dirty="0"/>
              <a:t>A PET scan is an effective way to help discover a variety of conditions, including cancer, heart disease and brain disorders. Your health care provider can use this information to help diagnose, monitor or treat your condition</a:t>
            </a:r>
          </a:p>
        </p:txBody>
      </p:sp>
      <p:sp>
        <p:nvSpPr>
          <p:cNvPr id="2" name="Title 1">
            <a:extLst>
              <a:ext uri="{FF2B5EF4-FFF2-40B4-BE49-F238E27FC236}">
                <a16:creationId xmlns:a16="http://schemas.microsoft.com/office/drawing/2014/main" id="{A30D4D36-19DF-74F8-65CD-CA6F25394BAD}"/>
              </a:ext>
            </a:extLst>
          </p:cNvPr>
          <p:cNvSpPr>
            <a:spLocks noGrp="1"/>
          </p:cNvSpPr>
          <p:nvPr>
            <p:ph type="title"/>
          </p:nvPr>
        </p:nvSpPr>
        <p:spPr/>
        <p:txBody>
          <a:bodyPr/>
          <a:lstStyle/>
          <a:p>
            <a:pPr algn="l"/>
            <a:r>
              <a:rPr lang="en-US" dirty="0"/>
              <a:t>PET Scan</a:t>
            </a:r>
          </a:p>
        </p:txBody>
      </p:sp>
    </p:spTree>
    <p:extLst>
      <p:ext uri="{BB962C8B-B14F-4D97-AF65-F5344CB8AC3E}">
        <p14:creationId xmlns:p14="http://schemas.microsoft.com/office/powerpoint/2010/main" val="2269469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2E9B94-FC03-24C3-7EBE-D00AFA083EBA}"/>
              </a:ext>
            </a:extLst>
          </p:cNvPr>
          <p:cNvSpPr>
            <a:spLocks noGrp="1"/>
          </p:cNvSpPr>
          <p:nvPr>
            <p:ph idx="1"/>
          </p:nvPr>
        </p:nvSpPr>
        <p:spPr>
          <a:xfrm>
            <a:off x="476843" y="1124262"/>
            <a:ext cx="11241915" cy="5052701"/>
          </a:xfrm>
        </p:spPr>
        <p:txBody>
          <a:bodyPr/>
          <a:lstStyle/>
          <a:p>
            <a:r>
              <a:rPr lang="en-US" dirty="0"/>
              <a:t>What is MRI? Magnetic resonance imaging, or MRI, is </a:t>
            </a:r>
            <a:r>
              <a:rPr lang="en-US" b="1" dirty="0"/>
              <a:t>a noninvasive medical imaging test that produces detailed images of almost every internal structure in the human body, including the organs, bones, muscles and blood vessels</a:t>
            </a:r>
            <a:r>
              <a:rPr lang="en-US" dirty="0"/>
              <a:t>. MRI scanners create images of the body using a large magnet and radio waves.</a:t>
            </a:r>
          </a:p>
        </p:txBody>
      </p:sp>
      <p:sp>
        <p:nvSpPr>
          <p:cNvPr id="2" name="Title 1">
            <a:extLst>
              <a:ext uri="{FF2B5EF4-FFF2-40B4-BE49-F238E27FC236}">
                <a16:creationId xmlns:a16="http://schemas.microsoft.com/office/drawing/2014/main" id="{A30D4D36-19DF-74F8-65CD-CA6F25394BAD}"/>
              </a:ext>
            </a:extLst>
          </p:cNvPr>
          <p:cNvSpPr>
            <a:spLocks noGrp="1"/>
          </p:cNvSpPr>
          <p:nvPr>
            <p:ph type="title"/>
          </p:nvPr>
        </p:nvSpPr>
        <p:spPr/>
        <p:txBody>
          <a:bodyPr/>
          <a:lstStyle/>
          <a:p>
            <a:pPr algn="l"/>
            <a:r>
              <a:rPr lang="en-US" dirty="0"/>
              <a:t>MRI</a:t>
            </a:r>
          </a:p>
        </p:txBody>
      </p:sp>
    </p:spTree>
    <p:extLst>
      <p:ext uri="{BB962C8B-B14F-4D97-AF65-F5344CB8AC3E}">
        <p14:creationId xmlns:p14="http://schemas.microsoft.com/office/powerpoint/2010/main" val="4111331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1B31-1D40-A5F1-24A8-573ABB96E04E}"/>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3700" dirty="0">
                <a:solidFill>
                  <a:srgbClr val="EBEBEB"/>
                </a:solidFill>
              </a:rPr>
              <a:t>The Cerebral Cortex</a:t>
            </a:r>
            <a:br>
              <a:rPr lang="en-US" sz="3700" dirty="0">
                <a:solidFill>
                  <a:srgbClr val="EBEBEB"/>
                </a:solidFill>
              </a:rPr>
            </a:br>
            <a:br>
              <a:rPr lang="en-US" sz="3700" dirty="0">
                <a:solidFill>
                  <a:srgbClr val="EBEBEB"/>
                </a:solidFill>
              </a:rPr>
            </a:br>
            <a:r>
              <a:rPr lang="en-US" sz="3700" dirty="0">
                <a:solidFill>
                  <a:srgbClr val="EBEBEB"/>
                </a:solidFill>
              </a:rPr>
              <a:t>Sect. 2.3</a:t>
            </a:r>
          </a:p>
        </p:txBody>
      </p:sp>
      <p:pic>
        <p:nvPicPr>
          <p:cNvPr id="5" name="Picture 4" descr="Render of clear molecular structure">
            <a:extLst>
              <a:ext uri="{FF2B5EF4-FFF2-40B4-BE49-F238E27FC236}">
                <a16:creationId xmlns:a16="http://schemas.microsoft.com/office/drawing/2014/main" id="{8F7FBD2D-778B-6BB2-AC9B-C59F38AD4318}"/>
              </a:ext>
            </a:extLst>
          </p:cNvPr>
          <p:cNvPicPr>
            <a:picLocks noChangeAspect="1"/>
          </p:cNvPicPr>
          <p:nvPr/>
        </p:nvPicPr>
        <p:blipFill rotWithShape="1">
          <a:blip r:embed="rId3"/>
          <a:srcRect l="8333" r="28019"/>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Tree>
    <p:extLst>
      <p:ext uri="{BB962C8B-B14F-4D97-AF65-F5344CB8AC3E}">
        <p14:creationId xmlns:p14="http://schemas.microsoft.com/office/powerpoint/2010/main" val="2506439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53B1AA-29D0-BC22-18CF-7F37A55978C1}"/>
              </a:ext>
            </a:extLst>
          </p:cNvPr>
          <p:cNvSpPr>
            <a:spLocks noGrp="1"/>
          </p:cNvSpPr>
          <p:nvPr>
            <p:ph type="title"/>
          </p:nvPr>
        </p:nvSpPr>
        <p:spPr>
          <a:xfrm>
            <a:off x="648931" y="629266"/>
            <a:ext cx="4166510" cy="1622321"/>
          </a:xfrm>
        </p:spPr>
        <p:txBody>
          <a:bodyPr vert="horz" lIns="91440" tIns="45720" rIns="91440" bIns="45720" rtlCol="0">
            <a:normAutofit/>
          </a:bodyPr>
          <a:lstStyle/>
          <a:p>
            <a:pPr>
              <a:lnSpc>
                <a:spcPct val="90000"/>
              </a:lnSpc>
            </a:pPr>
            <a:r>
              <a:rPr lang="en-US" sz="2300" b="0" i="0" kern="1200">
                <a:solidFill>
                  <a:srgbClr val="EBEBEB"/>
                </a:solidFill>
                <a:latin typeface="+mj-lt"/>
                <a:ea typeface="+mj-ea"/>
                <a:cs typeface="+mj-cs"/>
              </a:rPr>
              <a:t>The Cerebral Cortex:  the thin outer covering of the brain.  It is responsible for higher level thinking skills.</a:t>
            </a:r>
          </a:p>
        </p:txBody>
      </p:sp>
      <p:sp>
        <p:nvSpPr>
          <p:cNvPr id="14"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6" name="Freeform: Shape 15">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7" name="Graphic 6" descr="Brain in head">
            <a:extLst>
              <a:ext uri="{FF2B5EF4-FFF2-40B4-BE49-F238E27FC236}">
                <a16:creationId xmlns:a16="http://schemas.microsoft.com/office/drawing/2014/main" id="{66013039-BEB5-9D0F-75A7-9F45ED0C34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3992" y="704054"/>
            <a:ext cx="5449889" cy="5449889"/>
          </a:xfrm>
          <a:prstGeom prst="rect">
            <a:avLst/>
          </a:prstGeom>
          <a:effectLst/>
        </p:spPr>
      </p:pic>
      <p:sp>
        <p:nvSpPr>
          <p:cNvPr id="18" name="Rectangle 17">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58F20F4-BCA4-D55A-01FE-EDE6100F5DA0}"/>
              </a:ext>
            </a:extLst>
          </p:cNvPr>
          <p:cNvSpPr>
            <a:spLocks noGrp="1"/>
          </p:cNvSpPr>
          <p:nvPr>
            <p:ph idx="1"/>
          </p:nvPr>
        </p:nvSpPr>
        <p:spPr>
          <a:xfrm>
            <a:off x="648931" y="2438400"/>
            <a:ext cx="4166509" cy="3785419"/>
          </a:xfrm>
        </p:spPr>
        <p:txBody>
          <a:bodyPr vert="horz" lIns="91440" tIns="45720" rIns="91440" bIns="45720" rtlCol="0">
            <a:normAutofit/>
          </a:bodyPr>
          <a:lstStyle/>
          <a:p>
            <a:pPr>
              <a:buFont typeface="Wingdings 3" charset="2"/>
              <a:buChar char=""/>
            </a:pPr>
            <a:endParaRPr lang="en-US">
              <a:solidFill>
                <a:srgbClr val="EBEBEB"/>
              </a:solidFill>
            </a:endParaRPr>
          </a:p>
          <a:p>
            <a:pPr>
              <a:buFont typeface="Wingdings 3" charset="2"/>
              <a:buChar char=""/>
            </a:pPr>
            <a:endParaRPr lang="en-US">
              <a:solidFill>
                <a:srgbClr val="EBEBEB"/>
              </a:solidFill>
            </a:endParaRPr>
          </a:p>
        </p:txBody>
      </p:sp>
    </p:spTree>
    <p:extLst>
      <p:ext uri="{BB962C8B-B14F-4D97-AF65-F5344CB8AC3E}">
        <p14:creationId xmlns:p14="http://schemas.microsoft.com/office/powerpoint/2010/main" val="3519526153"/>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B1AA-29D0-BC22-18CF-7F37A55978C1}"/>
              </a:ext>
            </a:extLst>
          </p:cNvPr>
          <p:cNvSpPr>
            <a:spLocks noGrp="1"/>
          </p:cNvSpPr>
          <p:nvPr>
            <p:ph type="title"/>
          </p:nvPr>
        </p:nvSpPr>
        <p:spPr>
          <a:xfrm>
            <a:off x="6742108" y="629266"/>
            <a:ext cx="3307744" cy="1641986"/>
          </a:xfrm>
        </p:spPr>
        <p:txBody>
          <a:bodyPr vert="horz" lIns="91440" tIns="45720" rIns="91440" bIns="45720" rtlCol="0">
            <a:noAutofit/>
          </a:bodyPr>
          <a:lstStyle/>
          <a:p>
            <a:pPr>
              <a:lnSpc>
                <a:spcPct val="90000"/>
              </a:lnSpc>
            </a:pPr>
            <a:r>
              <a:rPr lang="en-US" sz="2000" dirty="0"/>
              <a:t>Your cerebral cortex consists of six layers of nerve cells that contain between 14 billion and 16 billion nerve cells. It’s two millimeters (mm) to four mm (0.08 inches to 0.16 inches) thick.</a:t>
            </a:r>
            <a:endParaRPr lang="en-US" sz="2000" b="0" i="0" kern="1200" dirty="0">
              <a:latin typeface="+mj-lt"/>
              <a:ea typeface="+mj-ea"/>
              <a:cs typeface="+mj-cs"/>
            </a:endParaRPr>
          </a:p>
        </p:txBody>
      </p:sp>
      <p:pic>
        <p:nvPicPr>
          <p:cNvPr id="20" name="Picture 19" descr="Scan of a human brain in a neurology clinic">
            <a:extLst>
              <a:ext uri="{FF2B5EF4-FFF2-40B4-BE49-F238E27FC236}">
                <a16:creationId xmlns:a16="http://schemas.microsoft.com/office/drawing/2014/main" id="{C904B9D4-6CA4-5FE7-CBC7-9ABE9E64FF46}"/>
              </a:ext>
            </a:extLst>
          </p:cNvPr>
          <p:cNvPicPr>
            <a:picLocks noChangeAspect="1"/>
          </p:cNvPicPr>
          <p:nvPr/>
        </p:nvPicPr>
        <p:blipFill rotWithShape="1">
          <a:blip r:embed="rId3"/>
          <a:srcRect l="33351"/>
          <a:stretch/>
        </p:blipFill>
        <p:spPr>
          <a:xfrm>
            <a:off x="-2" y="10"/>
            <a:ext cx="6094407" cy="6857990"/>
          </a:xfrm>
          <a:prstGeom prst="rect">
            <a:avLst/>
          </a:prstGeom>
        </p:spPr>
      </p:pic>
      <p:sp>
        <p:nvSpPr>
          <p:cNvPr id="3" name="Content Placeholder 2">
            <a:extLst>
              <a:ext uri="{FF2B5EF4-FFF2-40B4-BE49-F238E27FC236}">
                <a16:creationId xmlns:a16="http://schemas.microsoft.com/office/drawing/2014/main" id="{758F20F4-BCA4-D55A-01FE-EDE6100F5DA0}"/>
              </a:ext>
            </a:extLst>
          </p:cNvPr>
          <p:cNvSpPr>
            <a:spLocks noGrp="1"/>
          </p:cNvSpPr>
          <p:nvPr>
            <p:ph idx="1"/>
          </p:nvPr>
        </p:nvSpPr>
        <p:spPr>
          <a:xfrm>
            <a:off x="6742108" y="2438400"/>
            <a:ext cx="3307744" cy="3809999"/>
          </a:xfrm>
        </p:spPr>
        <p:txBody>
          <a:bodyPr vert="horz" lIns="91440" tIns="45720" rIns="91440" bIns="45720" rtlCol="0">
            <a:normAutofit lnSpcReduction="10000"/>
          </a:bodyPr>
          <a:lstStyle/>
          <a:p>
            <a:pPr>
              <a:buFont typeface="Wingdings 3" charset="2"/>
              <a:buChar char=""/>
            </a:pPr>
            <a:endParaRPr lang="en-US" dirty="0"/>
          </a:p>
          <a:p>
            <a:pPr marL="0" indent="0">
              <a:buNone/>
            </a:pPr>
            <a:endParaRPr lang="en-US" dirty="0"/>
          </a:p>
          <a:p>
            <a:pPr marL="0" indent="0">
              <a:buNone/>
            </a:pPr>
            <a:r>
              <a:rPr lang="en-US" dirty="0"/>
              <a:t>Your cerebral cortex is responsible for the higher-level processes of the human brain, including language, memory, reasoning, thought, learning, decision-making, emotion, intelligence and personality.</a:t>
            </a:r>
          </a:p>
        </p:txBody>
      </p:sp>
    </p:spTree>
    <p:extLst>
      <p:ext uri="{BB962C8B-B14F-4D97-AF65-F5344CB8AC3E}">
        <p14:creationId xmlns:p14="http://schemas.microsoft.com/office/powerpoint/2010/main" val="4198365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1B31-1D40-A5F1-24A8-573ABB96E04E}"/>
              </a:ext>
            </a:extLst>
          </p:cNvPr>
          <p:cNvSpPr>
            <a:spLocks noGrp="1"/>
          </p:cNvSpPr>
          <p:nvPr>
            <p:ph type="title"/>
          </p:nvPr>
        </p:nvSpPr>
        <p:spPr>
          <a:xfrm>
            <a:off x="8000837" y="1325880"/>
            <a:ext cx="3543464" cy="3066507"/>
          </a:xfrm>
        </p:spPr>
        <p:txBody>
          <a:bodyPr vert="horz" lIns="91440" tIns="45720" rIns="91440" bIns="45720" rtlCol="0" anchor="b">
            <a:normAutofit/>
          </a:bodyPr>
          <a:lstStyle/>
          <a:p>
            <a:r>
              <a:rPr lang="en-US" sz="3700" dirty="0">
                <a:solidFill>
                  <a:srgbClr val="EBEBEB"/>
                </a:solidFill>
              </a:rPr>
              <a:t>The Nervous System</a:t>
            </a:r>
            <a:br>
              <a:rPr lang="en-US" sz="3700" dirty="0">
                <a:solidFill>
                  <a:srgbClr val="EBEBEB"/>
                </a:solidFill>
              </a:rPr>
            </a:br>
            <a:br>
              <a:rPr lang="en-US" sz="3700" dirty="0">
                <a:solidFill>
                  <a:srgbClr val="EBEBEB"/>
                </a:solidFill>
              </a:rPr>
            </a:br>
            <a:r>
              <a:rPr lang="en-US" sz="3700" dirty="0">
                <a:solidFill>
                  <a:srgbClr val="EBEBEB"/>
                </a:solidFill>
              </a:rPr>
              <a:t>Sect. 2.1</a:t>
            </a:r>
          </a:p>
        </p:txBody>
      </p:sp>
      <p:pic>
        <p:nvPicPr>
          <p:cNvPr id="5" name="Picture 4" descr="Render of clear molecular structure">
            <a:extLst>
              <a:ext uri="{FF2B5EF4-FFF2-40B4-BE49-F238E27FC236}">
                <a16:creationId xmlns:a16="http://schemas.microsoft.com/office/drawing/2014/main" id="{8F7FBD2D-778B-6BB2-AC9B-C59F38AD4318}"/>
              </a:ext>
            </a:extLst>
          </p:cNvPr>
          <p:cNvPicPr>
            <a:picLocks noChangeAspect="1"/>
          </p:cNvPicPr>
          <p:nvPr/>
        </p:nvPicPr>
        <p:blipFill rotWithShape="1">
          <a:blip r:embed="rId3"/>
          <a:srcRect l="8333" r="28019"/>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Tree>
    <p:extLst>
      <p:ext uri="{BB962C8B-B14F-4D97-AF65-F5344CB8AC3E}">
        <p14:creationId xmlns:p14="http://schemas.microsoft.com/office/powerpoint/2010/main" val="1308588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A6E02-BEBB-66AE-3389-CAC116A679C8}"/>
              </a:ext>
            </a:extLst>
          </p:cNvPr>
          <p:cNvSpPr>
            <a:spLocks noGrp="1"/>
          </p:cNvSpPr>
          <p:nvPr>
            <p:ph type="title"/>
          </p:nvPr>
        </p:nvSpPr>
        <p:spPr>
          <a:xfrm>
            <a:off x="1154954" y="1447800"/>
            <a:ext cx="8825659" cy="1085538"/>
          </a:xfrm>
        </p:spPr>
        <p:txBody>
          <a:bodyPr/>
          <a:lstStyle/>
          <a:p>
            <a:r>
              <a:rPr lang="en-US" dirty="0"/>
              <a:t>FYI</a:t>
            </a:r>
          </a:p>
        </p:txBody>
      </p:sp>
      <p:sp>
        <p:nvSpPr>
          <p:cNvPr id="3" name="Text Placeholder 2">
            <a:extLst>
              <a:ext uri="{FF2B5EF4-FFF2-40B4-BE49-F238E27FC236}">
                <a16:creationId xmlns:a16="http://schemas.microsoft.com/office/drawing/2014/main" id="{19BA1363-B8D5-6AA8-FE8C-5E682EDFFF2C}"/>
              </a:ext>
            </a:extLst>
          </p:cNvPr>
          <p:cNvSpPr>
            <a:spLocks noGrp="1"/>
          </p:cNvSpPr>
          <p:nvPr>
            <p:ph type="body" sz="half" idx="2"/>
          </p:nvPr>
        </p:nvSpPr>
        <p:spPr>
          <a:xfrm>
            <a:off x="1154954" y="2413416"/>
            <a:ext cx="8825659" cy="3606384"/>
          </a:xfrm>
        </p:spPr>
        <p:txBody>
          <a:bodyPr/>
          <a:lstStyle/>
          <a:p>
            <a:r>
              <a:rPr lang="en-US" b="1" dirty="0"/>
              <a:t>Why is the cerebral cortex called gray matter?</a:t>
            </a:r>
          </a:p>
          <a:p>
            <a:r>
              <a:rPr lang="en-US" dirty="0"/>
              <a:t>The gray matter found in the outer layer of your brain consists of nerve cell bodies, including the end portion of nerves called dendrites. Dendrites are the part of a nerve cell that receives the chemical message from another cell. Your cerebral cortex is gray because that section of the nerve lacks the fatty covering material called myelin.</a:t>
            </a:r>
          </a:p>
          <a:p>
            <a:r>
              <a:rPr lang="en-US" dirty="0"/>
              <a:t>White matter in your brain is made up of bundles of axons, the long center section of a nerve cell that’s wrapped in myelin. The myelin gives the tissue its whitish color.</a:t>
            </a:r>
          </a:p>
          <a:p>
            <a:endParaRPr lang="en-US" dirty="0"/>
          </a:p>
        </p:txBody>
      </p:sp>
    </p:spTree>
    <p:extLst>
      <p:ext uri="{BB962C8B-B14F-4D97-AF65-F5344CB8AC3E}">
        <p14:creationId xmlns:p14="http://schemas.microsoft.com/office/powerpoint/2010/main" val="3869864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Cerebral Hemispheres</a:t>
            </a:r>
            <a:endParaRPr dirty="0"/>
          </a:p>
        </p:txBody>
      </p:sp>
      <p:sp>
        <p:nvSpPr>
          <p:cNvPr id="144" name="Google Shape;144;p5"/>
          <p:cNvSpPr txBox="1">
            <a:spLocks noGrp="1"/>
          </p:cNvSpPr>
          <p:nvPr>
            <p:ph idx="1"/>
          </p:nvPr>
        </p:nvSpPr>
        <p:spPr>
          <a:xfrm>
            <a:off x="476844" y="1825625"/>
            <a:ext cx="6355472" cy="4351338"/>
          </a:xfrm>
          <a:prstGeom prst="rect">
            <a:avLst/>
          </a:prstGeom>
          <a:noFill/>
          <a:ln>
            <a:noFill/>
          </a:ln>
        </p:spPr>
        <p:txBody>
          <a:bodyPr spcFirstLastPara="1" wrap="square" lIns="91425" tIns="45700" rIns="91425" bIns="45700" anchor="t" anchorCtr="0">
            <a:noAutofit/>
          </a:bodyPr>
          <a:lstStyle/>
          <a:p>
            <a:pPr>
              <a:buClr>
                <a:srgbClr val="004A78"/>
              </a:buClr>
            </a:pPr>
            <a:r>
              <a:rPr lang="en-US" b="1" dirty="0"/>
              <a:t>Cerebral cortex </a:t>
            </a:r>
            <a:r>
              <a:rPr lang="en-US" dirty="0"/>
              <a:t>is composed of two hemispheres</a:t>
            </a:r>
          </a:p>
          <a:p>
            <a:pPr>
              <a:buClr>
                <a:srgbClr val="004A78"/>
              </a:buClr>
            </a:pPr>
            <a:r>
              <a:rPr lang="en-US" dirty="0"/>
              <a:t>Cerebral hemispheres connected by thick axon fibers called </a:t>
            </a:r>
            <a:r>
              <a:rPr lang="en-US" b="1" dirty="0"/>
              <a:t>corpus callosum</a:t>
            </a:r>
          </a:p>
          <a:p>
            <a:pPr>
              <a:buClr>
                <a:srgbClr val="004A78"/>
              </a:buClr>
            </a:pPr>
            <a:r>
              <a:rPr lang="en-US" b="1" dirty="0"/>
              <a:t>Lateralization: </a:t>
            </a:r>
            <a:r>
              <a:rPr lang="en-US" dirty="0"/>
              <a:t>Specialization in abilities of the left and right hemisphere </a:t>
            </a:r>
          </a:p>
          <a:p>
            <a:pPr marL="228600" lvl="0" indent="-76200" algn="l" rtl="0">
              <a:lnSpc>
                <a:spcPct val="100000"/>
              </a:lnSpc>
              <a:spcBef>
                <a:spcPts val="0"/>
              </a:spcBef>
              <a:spcAft>
                <a:spcPts val="0"/>
              </a:spcAft>
              <a:buSzPts val="2400"/>
              <a:buNone/>
            </a:pPr>
            <a:endParaRPr dirty="0"/>
          </a:p>
        </p:txBody>
      </p:sp>
      <p:pic>
        <p:nvPicPr>
          <p:cNvPr id="3" name="Picture 2" descr="An illustration shows the corpus callosum of the brain in two views – cross section at the top and top view (shown at the bottom). The cross-section view shows that the corpus callosum is C-shaped and located beneath the cerebral cortex. In the top view, which is shown without the neurons of the cerebral cortex that normally covers it, it looks like a thick band of fibers that runs across the right and left hemispheres of the brain.">
            <a:extLst>
              <a:ext uri="{FF2B5EF4-FFF2-40B4-BE49-F238E27FC236}">
                <a16:creationId xmlns:a16="http://schemas.microsoft.com/office/drawing/2014/main" id="{B52B1C7E-A9CE-4AF9-ADE8-623850B544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0452" y="1108038"/>
            <a:ext cx="3244921" cy="5068925"/>
          </a:xfrm>
          <a:prstGeom prst="rect">
            <a:avLst/>
          </a:prstGeom>
        </p:spPr>
      </p:pic>
    </p:spTree>
    <p:extLst>
      <p:ext uri="{BB962C8B-B14F-4D97-AF65-F5344CB8AC3E}">
        <p14:creationId xmlns:p14="http://schemas.microsoft.com/office/powerpoint/2010/main" val="1632588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4A4D-135B-A915-C90B-D85F279A0E65}"/>
              </a:ext>
            </a:extLst>
          </p:cNvPr>
          <p:cNvSpPr>
            <a:spLocks noGrp="1"/>
          </p:cNvSpPr>
          <p:nvPr>
            <p:ph type="title"/>
          </p:nvPr>
        </p:nvSpPr>
        <p:spPr>
          <a:xfrm>
            <a:off x="648930" y="629266"/>
            <a:ext cx="9252154" cy="1223983"/>
          </a:xfrm>
        </p:spPr>
        <p:txBody>
          <a:bodyPr>
            <a:normAutofit/>
          </a:bodyPr>
          <a:lstStyle/>
          <a:p>
            <a:r>
              <a:rPr lang="en-US"/>
              <a:t>The Cerebral Hemispheres</a:t>
            </a:r>
            <a:endParaRPr lang="en-US" dirty="0"/>
          </a:p>
        </p:txBody>
      </p:sp>
      <p:sp>
        <p:nvSpPr>
          <p:cNvPr id="3" name="Content Placeholder 2">
            <a:extLst>
              <a:ext uri="{FF2B5EF4-FFF2-40B4-BE49-F238E27FC236}">
                <a16:creationId xmlns:a16="http://schemas.microsoft.com/office/drawing/2014/main" id="{0BC4B00F-02CC-2B7C-6021-77E6C2B9CC4B}"/>
              </a:ext>
            </a:extLst>
          </p:cNvPr>
          <p:cNvSpPr>
            <a:spLocks noGrp="1"/>
          </p:cNvSpPr>
          <p:nvPr>
            <p:ph idx="1"/>
          </p:nvPr>
        </p:nvSpPr>
        <p:spPr>
          <a:xfrm>
            <a:off x="1103311" y="2052214"/>
            <a:ext cx="4338409" cy="4196185"/>
          </a:xfrm>
        </p:spPr>
        <p:txBody>
          <a:bodyPr>
            <a:normAutofit/>
          </a:bodyPr>
          <a:lstStyle/>
          <a:p>
            <a:r>
              <a:rPr lang="en-US"/>
              <a:t>Left hemisphere</a:t>
            </a:r>
          </a:p>
          <a:p>
            <a:endParaRPr lang="en-US"/>
          </a:p>
          <a:p>
            <a:r>
              <a:rPr lang="en-US"/>
              <a:t>Right Hemisphere</a:t>
            </a:r>
            <a:endParaRPr lang="en-US" dirty="0"/>
          </a:p>
        </p:txBody>
      </p:sp>
      <p:pic>
        <p:nvPicPr>
          <p:cNvPr id="5" name="Picture 4" descr="Diagram&#10;&#10;Description automatically generated">
            <a:extLst>
              <a:ext uri="{FF2B5EF4-FFF2-40B4-BE49-F238E27FC236}">
                <a16:creationId xmlns:a16="http://schemas.microsoft.com/office/drawing/2014/main" id="{6A945B0B-F295-BF5A-6144-CFCF5E52B15D}"/>
              </a:ext>
            </a:extLst>
          </p:cNvPr>
          <p:cNvPicPr>
            <a:picLocks noChangeAspect="1"/>
          </p:cNvPicPr>
          <p:nvPr/>
        </p:nvPicPr>
        <p:blipFill rotWithShape="1">
          <a:blip r:embed="rId3"/>
          <a:srcRect l="4645" r="8739" b="-4"/>
          <a:stretch/>
        </p:blipFill>
        <p:spPr>
          <a:xfrm>
            <a:off x="6091916" y="2052213"/>
            <a:ext cx="5451627"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225258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E3FF-150F-9419-31EB-930EAFAED376}"/>
              </a:ext>
            </a:extLst>
          </p:cNvPr>
          <p:cNvSpPr>
            <a:spLocks noGrp="1"/>
          </p:cNvSpPr>
          <p:nvPr>
            <p:ph type="title"/>
          </p:nvPr>
        </p:nvSpPr>
        <p:spPr/>
        <p:txBody>
          <a:bodyPr/>
          <a:lstStyle/>
          <a:p>
            <a:r>
              <a:rPr lang="en-US" dirty="0"/>
              <a:t>Hemispheric Lateralization</a:t>
            </a:r>
          </a:p>
        </p:txBody>
      </p:sp>
      <p:sp>
        <p:nvSpPr>
          <p:cNvPr id="3" name="Content Placeholder 2">
            <a:extLst>
              <a:ext uri="{FF2B5EF4-FFF2-40B4-BE49-F238E27FC236}">
                <a16:creationId xmlns:a16="http://schemas.microsoft.com/office/drawing/2014/main" id="{73C0C0AF-6730-530D-1028-AA488665FA97}"/>
              </a:ext>
            </a:extLst>
          </p:cNvPr>
          <p:cNvSpPr>
            <a:spLocks noGrp="1"/>
          </p:cNvSpPr>
          <p:nvPr>
            <p:ph idx="1"/>
          </p:nvPr>
        </p:nvSpPr>
        <p:spPr/>
        <p:txBody>
          <a:bodyPr>
            <a:normAutofit/>
          </a:bodyPr>
          <a:lstStyle/>
          <a:p>
            <a:r>
              <a:rPr lang="en-US" dirty="0"/>
              <a:t>There are two sides to the brain.  The left and right hemispheres.</a:t>
            </a:r>
          </a:p>
          <a:p>
            <a:endParaRPr lang="en-US" dirty="0"/>
          </a:p>
          <a:p>
            <a:r>
              <a:rPr lang="en-US" dirty="0"/>
              <a:t>The left hemisphere controls movement on the right side of the body.</a:t>
            </a:r>
          </a:p>
          <a:p>
            <a:endParaRPr lang="en-US" dirty="0"/>
          </a:p>
          <a:p>
            <a:r>
              <a:rPr lang="en-US" dirty="0"/>
              <a:t>The right hemisphere controls movement on the left side of the body.</a:t>
            </a:r>
          </a:p>
        </p:txBody>
      </p:sp>
    </p:spTree>
    <p:extLst>
      <p:ext uri="{BB962C8B-B14F-4D97-AF65-F5344CB8AC3E}">
        <p14:creationId xmlns:p14="http://schemas.microsoft.com/office/powerpoint/2010/main" val="2354539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Hemispheric Lateralization (1 of 2)</a:t>
            </a:r>
            <a:endParaRPr dirty="0"/>
          </a:p>
        </p:txBody>
      </p:sp>
      <p:sp>
        <p:nvSpPr>
          <p:cNvPr id="144" name="Google Shape;144;p5"/>
          <p:cNvSpPr txBox="1">
            <a:spLocks noGrp="1"/>
          </p:cNvSpPr>
          <p:nvPr>
            <p:ph idx="1"/>
          </p:nvPr>
        </p:nvSpPr>
        <p:spPr>
          <a:xfrm>
            <a:off x="476843" y="1825625"/>
            <a:ext cx="6056159" cy="43513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Lateralization: </a:t>
            </a:r>
            <a:r>
              <a:rPr kumimoji="0" lang="en-US" b="0" i="0" u="none" strike="noStrike" kern="1200" cap="none" spc="0" normalizeH="0" baseline="0" noProof="0" dirty="0">
                <a:ln>
                  <a:noFill/>
                </a:ln>
                <a:solidFill>
                  <a:srgbClr val="000000"/>
                </a:solidFill>
                <a:effectLst/>
                <a:uLnTx/>
                <a:uFillTx/>
                <a:latin typeface="Arial" charset="0"/>
                <a:cs typeface="Arial" charset="0"/>
              </a:rPr>
              <a:t>One hemisphere controls physical movement of the opposite side of the body.</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Left hemisphere (analysis): About 95 percent use for language, math, judging time and rhythm, order of small complex movements</a:t>
            </a:r>
          </a:p>
          <a:p>
            <a:pPr marL="0"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Right hemisphere (world view): Big picture, perceptual skills</a:t>
            </a:r>
          </a:p>
          <a:p>
            <a:pPr marL="228600" lvl="0" indent="-76200" algn="l" rtl="0">
              <a:lnSpc>
                <a:spcPct val="100000"/>
              </a:lnSpc>
              <a:spcBef>
                <a:spcPts val="0"/>
              </a:spcBef>
              <a:spcAft>
                <a:spcPts val="0"/>
              </a:spcAft>
              <a:buSzPts val="2400"/>
              <a:buNone/>
            </a:pPr>
            <a:endParaRPr dirty="0"/>
          </a:p>
        </p:txBody>
      </p:sp>
      <p:pic>
        <p:nvPicPr>
          <p:cNvPr id="3" name="Picture 2" descr="An illustration compares the processing of images and information by the left and right hemispheres of the brain. The middle panel shows the image or information, the left panel shows how the left hemisphere processes the details, and the right panel shows how the right hemisphere perceives the overall pattern. The image or information, the details as seen by the left hemisphere, and the overall pattern as perceived by the right hemisphere, in that order, are as follows: Several letters shaped like D written to form the letter L, a bunch of Ds, the letter L; The sentence a stitch in time saves nine, it’s about sewing, a small effort now saves time later; a pattern of color-coded small squares that show a blurred image of a human eye, dots and blobs, an eye.">
            <a:extLst>
              <a:ext uri="{FF2B5EF4-FFF2-40B4-BE49-F238E27FC236}">
                <a16:creationId xmlns:a16="http://schemas.microsoft.com/office/drawing/2014/main" id="{DD169D05-9265-4708-9171-EC0EAFD678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7260" y="1825625"/>
            <a:ext cx="4474852" cy="4029805"/>
          </a:xfrm>
          <a:prstGeom prst="rect">
            <a:avLst/>
          </a:prstGeom>
        </p:spPr>
      </p:pic>
    </p:spTree>
    <p:extLst>
      <p:ext uri="{BB962C8B-B14F-4D97-AF65-F5344CB8AC3E}">
        <p14:creationId xmlns:p14="http://schemas.microsoft.com/office/powerpoint/2010/main" val="3252103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Hemispheric Lateralization (2 of 2)</a:t>
            </a:r>
            <a:endParaRPr dirty="0"/>
          </a:p>
        </p:txBody>
      </p:sp>
      <p:sp>
        <p:nvSpPr>
          <p:cNvPr id="144" name="Google Shape;144;p5"/>
          <p:cNvSpPr txBox="1">
            <a:spLocks noGrp="1"/>
          </p:cNvSpPr>
          <p:nvPr>
            <p:ph idx="1"/>
          </p:nvPr>
        </p:nvSpPr>
        <p:spPr>
          <a:xfrm>
            <a:off x="476844" y="1825625"/>
            <a:ext cx="4567768" cy="4351338"/>
          </a:xfrm>
          <a:prstGeom prst="rect">
            <a:avLst/>
          </a:prstGeom>
          <a:noFill/>
          <a:ln>
            <a:noFill/>
          </a:ln>
        </p:spPr>
        <p:txBody>
          <a:bodyPr spcFirstLastPara="1" wrap="square" lIns="91425" tIns="45700" rIns="91425" bIns="45700" anchor="t" anchorCtr="0">
            <a:noAutofit/>
          </a:bodyPr>
          <a:lstStyle/>
          <a:p>
            <a:pPr marL="122237" indent="0">
              <a:lnSpc>
                <a:spcPct val="100000"/>
              </a:lnSpc>
              <a:spcBef>
                <a:spcPts val="624"/>
              </a:spcBef>
              <a:buClr>
                <a:srgbClr val="004A78"/>
              </a:buClr>
              <a:buNone/>
            </a:pPr>
            <a:r>
              <a:rPr lang="en-US" dirty="0"/>
              <a:t>Split-brain operation</a:t>
            </a:r>
          </a:p>
          <a:p>
            <a:pPr marL="517525" indent="-395288">
              <a:lnSpc>
                <a:spcPct val="100000"/>
              </a:lnSpc>
              <a:spcBef>
                <a:spcPts val="624"/>
              </a:spcBef>
              <a:buClr>
                <a:srgbClr val="004A78"/>
              </a:buClr>
              <a:buFont typeface="Arial"/>
              <a:buChar char="•"/>
            </a:pPr>
            <a:r>
              <a:rPr lang="en-US" dirty="0"/>
              <a:t>Some tasks make more use of one hemisphere or the other.</a:t>
            </a:r>
          </a:p>
          <a:p>
            <a:pPr marL="517525" indent="-395288">
              <a:lnSpc>
                <a:spcPct val="100000"/>
              </a:lnSpc>
              <a:spcBef>
                <a:spcPts val="624"/>
              </a:spcBef>
              <a:buClr>
                <a:srgbClr val="004A78"/>
              </a:buClr>
              <a:buFont typeface="Arial"/>
              <a:buChar char="•"/>
            </a:pPr>
            <a:r>
              <a:rPr lang="en-US" dirty="0"/>
              <a:t>For most real-world activities, the hemispheres share the work.</a:t>
            </a:r>
          </a:p>
          <a:p>
            <a:pPr marL="228600" lvl="0" indent="-76200" algn="l" rtl="0">
              <a:lnSpc>
                <a:spcPct val="100000"/>
              </a:lnSpc>
              <a:spcBef>
                <a:spcPts val="0"/>
              </a:spcBef>
              <a:spcAft>
                <a:spcPts val="0"/>
              </a:spcAft>
              <a:buSzPts val="2400"/>
              <a:buNone/>
            </a:pPr>
            <a:endParaRPr dirty="0"/>
          </a:p>
        </p:txBody>
      </p:sp>
      <p:pic>
        <p:nvPicPr>
          <p:cNvPr id="3" name="Picture 2" descr="An illustration shows split-brain testing. At the left, a man whose brain shows an active left hemisphere is seated with a screen flashing a circle on the right side in front of him. Other shapes like an ellipse and a triangle are placed behind the screen. The man says I see a circle. At the right, a man whose brain shows an active right hemisphere is seated with a screen flashing a triangle on the left side in front of him. The man says I see nothing. Other shapes like an ellipse and a triangle are placed behind the screen. The man picks up a triangle shape with his left hand from behind the screen. The different skills of the left brain and right brain are listed above the illustration, as follows: Left brain: language; speech, writing; calculation; time sense; rhythm; and ordering of complex movements. Right brain: nonverbal; perceptual skills; visualization; recognition of patterns, faces, melodies; recognition and expression of emotion; spatial skills; and simple language comprehension.">
            <a:extLst>
              <a:ext uri="{FF2B5EF4-FFF2-40B4-BE49-F238E27FC236}">
                <a16:creationId xmlns:a16="http://schemas.microsoft.com/office/drawing/2014/main" id="{A9562348-4B3D-433B-A057-549197B0BB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9182" y="1690692"/>
            <a:ext cx="5864860" cy="4377307"/>
          </a:xfrm>
          <a:prstGeom prst="rect">
            <a:avLst/>
          </a:prstGeom>
        </p:spPr>
      </p:pic>
    </p:spTree>
    <p:extLst>
      <p:ext uri="{BB962C8B-B14F-4D97-AF65-F5344CB8AC3E}">
        <p14:creationId xmlns:p14="http://schemas.microsoft.com/office/powerpoint/2010/main" val="192095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Hemispheric Dominance</a:t>
            </a:r>
            <a:endParaRPr dirty="0"/>
          </a:p>
        </p:txBody>
      </p:sp>
      <p:sp>
        <p:nvSpPr>
          <p:cNvPr id="2" name="Content Placeholder 1">
            <a:extLst>
              <a:ext uri="{FF2B5EF4-FFF2-40B4-BE49-F238E27FC236}">
                <a16:creationId xmlns:a16="http://schemas.microsoft.com/office/drawing/2014/main" id="{17BDC7D3-E670-42DC-82A1-C6EB1E2A6A95}"/>
              </a:ext>
            </a:extLst>
          </p:cNvPr>
          <p:cNvSpPr>
            <a:spLocks noGrp="1"/>
          </p:cNvSpPr>
          <p:nvPr>
            <p:ph idx="1"/>
          </p:nvPr>
        </p:nvSpPr>
        <p:spPr/>
        <p:txBody>
          <a:bodyPr/>
          <a:lstStyle/>
          <a:p>
            <a:r>
              <a:rPr lang="en-US" dirty="0"/>
              <a:t>Creates handedness (left- or right-hand preference)</a:t>
            </a:r>
          </a:p>
          <a:p>
            <a:r>
              <a:rPr lang="en-US" dirty="0"/>
              <a:t>70 percent of left-handers process speech in same manner as right-handers</a:t>
            </a:r>
          </a:p>
          <a:p>
            <a:r>
              <a:rPr lang="en-US" dirty="0"/>
              <a:t>Mixed dominance is common</a:t>
            </a:r>
          </a:p>
          <a:p>
            <a:r>
              <a:rPr lang="en-US" dirty="0"/>
              <a:t>People also have mixed preference for using left or right feet, eyes, and ears</a:t>
            </a:r>
          </a:p>
          <a:p>
            <a:endParaRPr lang="en-US" dirty="0"/>
          </a:p>
        </p:txBody>
      </p:sp>
    </p:spTree>
    <p:extLst>
      <p:ext uri="{BB962C8B-B14F-4D97-AF65-F5344CB8AC3E}">
        <p14:creationId xmlns:p14="http://schemas.microsoft.com/office/powerpoint/2010/main" val="11705549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9B50-423D-9F65-9581-49D6A1FDD22B}"/>
              </a:ext>
            </a:extLst>
          </p:cNvPr>
          <p:cNvSpPr>
            <a:spLocks noGrp="1"/>
          </p:cNvSpPr>
          <p:nvPr>
            <p:ph type="title"/>
          </p:nvPr>
        </p:nvSpPr>
        <p:spPr/>
        <p:txBody>
          <a:bodyPr/>
          <a:lstStyle/>
          <a:p>
            <a:r>
              <a:rPr lang="en-US" dirty="0"/>
              <a:t>Left brain</a:t>
            </a:r>
          </a:p>
        </p:txBody>
      </p:sp>
      <p:sp>
        <p:nvSpPr>
          <p:cNvPr id="3" name="Content Placeholder 2">
            <a:extLst>
              <a:ext uri="{FF2B5EF4-FFF2-40B4-BE49-F238E27FC236}">
                <a16:creationId xmlns:a16="http://schemas.microsoft.com/office/drawing/2014/main" id="{8CA42DD6-4500-1B49-C200-4F7FF99289F0}"/>
              </a:ext>
            </a:extLst>
          </p:cNvPr>
          <p:cNvSpPr>
            <a:spLocks noGrp="1"/>
          </p:cNvSpPr>
          <p:nvPr>
            <p:ph idx="1"/>
          </p:nvPr>
        </p:nvSpPr>
        <p:spPr/>
        <p:txBody>
          <a:bodyPr>
            <a:normAutofit/>
          </a:bodyPr>
          <a:lstStyle/>
          <a:p>
            <a:r>
              <a:rPr lang="en-US" dirty="0"/>
              <a:t>Most people use their left brain for speaking, writing and understanding.</a:t>
            </a:r>
          </a:p>
          <a:p>
            <a:endParaRPr lang="en-US" dirty="0"/>
          </a:p>
          <a:p>
            <a:r>
              <a:rPr lang="en-US" dirty="0"/>
              <a:t>Analyzing information</a:t>
            </a:r>
          </a:p>
          <a:p>
            <a:pPr marL="0" indent="0">
              <a:buNone/>
            </a:pPr>
            <a:endParaRPr lang="en-US" dirty="0"/>
          </a:p>
          <a:p>
            <a:endParaRPr lang="en-US" dirty="0"/>
          </a:p>
          <a:p>
            <a:r>
              <a:rPr lang="en-US" dirty="0"/>
              <a:t>The left side of the brain often contains language-processing regions such as </a:t>
            </a:r>
            <a:r>
              <a:rPr lang="en-US" dirty="0">
                <a:hlinkClick r:id="rId2"/>
              </a:rPr>
              <a:t>Broca’s Area</a:t>
            </a:r>
            <a:r>
              <a:rPr lang="en-US" dirty="0"/>
              <a:t>, which produces understandable sentences, as well as </a:t>
            </a:r>
            <a:r>
              <a:rPr lang="en-US" dirty="0">
                <a:hlinkClick r:id="rId3"/>
              </a:rPr>
              <a:t>Wernicke’s area</a:t>
            </a:r>
            <a:r>
              <a:rPr lang="en-US" dirty="0"/>
              <a:t>, which understands speech.</a:t>
            </a:r>
          </a:p>
          <a:p>
            <a:endParaRPr lang="en-US" dirty="0"/>
          </a:p>
          <a:p>
            <a:endParaRPr lang="en-US" dirty="0"/>
          </a:p>
        </p:txBody>
      </p:sp>
    </p:spTree>
    <p:extLst>
      <p:ext uri="{BB962C8B-B14F-4D97-AF65-F5344CB8AC3E}">
        <p14:creationId xmlns:p14="http://schemas.microsoft.com/office/powerpoint/2010/main" val="2835526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9B50-423D-9F65-9581-49D6A1FDD22B}"/>
              </a:ext>
            </a:extLst>
          </p:cNvPr>
          <p:cNvSpPr>
            <a:spLocks noGrp="1"/>
          </p:cNvSpPr>
          <p:nvPr>
            <p:ph type="title"/>
          </p:nvPr>
        </p:nvSpPr>
        <p:spPr>
          <a:xfrm>
            <a:off x="648930" y="629266"/>
            <a:ext cx="9252154" cy="1223983"/>
          </a:xfrm>
        </p:spPr>
        <p:txBody>
          <a:bodyPr>
            <a:normAutofit/>
          </a:bodyPr>
          <a:lstStyle/>
          <a:p>
            <a:r>
              <a:rPr lang="en-US"/>
              <a:t>Right brain</a:t>
            </a:r>
          </a:p>
        </p:txBody>
      </p:sp>
      <p:sp>
        <p:nvSpPr>
          <p:cNvPr id="3" name="Content Placeholder 2">
            <a:extLst>
              <a:ext uri="{FF2B5EF4-FFF2-40B4-BE49-F238E27FC236}">
                <a16:creationId xmlns:a16="http://schemas.microsoft.com/office/drawing/2014/main" id="{8CA42DD6-4500-1B49-C200-4F7FF99289F0}"/>
              </a:ext>
            </a:extLst>
          </p:cNvPr>
          <p:cNvSpPr>
            <a:spLocks noGrp="1"/>
          </p:cNvSpPr>
          <p:nvPr>
            <p:ph idx="1"/>
          </p:nvPr>
        </p:nvSpPr>
        <p:spPr>
          <a:xfrm>
            <a:off x="1103311" y="2052214"/>
            <a:ext cx="4338409" cy="4196185"/>
          </a:xfrm>
        </p:spPr>
        <p:txBody>
          <a:bodyPr>
            <a:normAutofit/>
          </a:bodyPr>
          <a:lstStyle/>
          <a:p>
            <a:r>
              <a:rPr lang="en-US"/>
              <a:t>Produces only simple language</a:t>
            </a:r>
          </a:p>
          <a:p>
            <a:r>
              <a:rPr lang="en-US"/>
              <a:t>Utilizes non-verbal responses</a:t>
            </a:r>
          </a:p>
          <a:p>
            <a:r>
              <a:rPr lang="en-US"/>
              <a:t>Used for seeing the big picture</a:t>
            </a:r>
          </a:p>
          <a:p>
            <a:r>
              <a:rPr lang="en-US"/>
              <a:t>Better at visual and spatial processing</a:t>
            </a:r>
          </a:p>
          <a:p>
            <a:pPr marL="0" indent="0">
              <a:buNone/>
            </a:pPr>
            <a:endParaRPr lang="en-US"/>
          </a:p>
          <a:p>
            <a:endParaRPr lang="en-US"/>
          </a:p>
          <a:p>
            <a:endParaRPr lang="en-US"/>
          </a:p>
          <a:p>
            <a:endParaRPr lang="en-US"/>
          </a:p>
        </p:txBody>
      </p:sp>
      <p:pic>
        <p:nvPicPr>
          <p:cNvPr id="5" name="Picture 4" descr="Diagram&#10;&#10;Description automatically generated">
            <a:extLst>
              <a:ext uri="{FF2B5EF4-FFF2-40B4-BE49-F238E27FC236}">
                <a16:creationId xmlns:a16="http://schemas.microsoft.com/office/drawing/2014/main" id="{664EE418-B183-DDAD-28C3-7A16E08B7573}"/>
              </a:ext>
            </a:extLst>
          </p:cNvPr>
          <p:cNvPicPr>
            <a:picLocks noChangeAspect="1"/>
          </p:cNvPicPr>
          <p:nvPr/>
        </p:nvPicPr>
        <p:blipFill>
          <a:blip r:embed="rId3"/>
          <a:stretch>
            <a:fillRect/>
          </a:stretch>
        </p:blipFill>
        <p:spPr>
          <a:xfrm>
            <a:off x="6091916" y="2337640"/>
            <a:ext cx="5451627" cy="3625331"/>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573549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9B50-423D-9F65-9581-49D6A1FDD22B}"/>
              </a:ext>
            </a:extLst>
          </p:cNvPr>
          <p:cNvSpPr>
            <a:spLocks noGrp="1"/>
          </p:cNvSpPr>
          <p:nvPr>
            <p:ph type="title"/>
          </p:nvPr>
        </p:nvSpPr>
        <p:spPr>
          <a:xfrm>
            <a:off x="648930" y="629266"/>
            <a:ext cx="9252154" cy="1223983"/>
          </a:xfrm>
        </p:spPr>
        <p:txBody>
          <a:bodyPr>
            <a:normAutofit/>
          </a:bodyPr>
          <a:lstStyle/>
          <a:p>
            <a:r>
              <a:rPr lang="en-US" dirty="0"/>
              <a:t>Train Your Brain</a:t>
            </a:r>
          </a:p>
        </p:txBody>
      </p:sp>
      <p:sp>
        <p:nvSpPr>
          <p:cNvPr id="3" name="Content Placeholder 2">
            <a:extLst>
              <a:ext uri="{FF2B5EF4-FFF2-40B4-BE49-F238E27FC236}">
                <a16:creationId xmlns:a16="http://schemas.microsoft.com/office/drawing/2014/main" id="{8CA42DD6-4500-1B49-C200-4F7FF99289F0}"/>
              </a:ext>
            </a:extLst>
          </p:cNvPr>
          <p:cNvSpPr>
            <a:spLocks noGrp="1"/>
          </p:cNvSpPr>
          <p:nvPr>
            <p:ph idx="1"/>
          </p:nvPr>
        </p:nvSpPr>
        <p:spPr>
          <a:xfrm>
            <a:off x="1103311" y="1304144"/>
            <a:ext cx="10289214" cy="4944255"/>
          </a:xfrm>
        </p:spPr>
        <p:txBody>
          <a:bodyPr>
            <a:normAutofit/>
          </a:bodyPr>
          <a:lstStyle/>
          <a:p>
            <a:pPr marL="0" indent="0">
              <a:buNone/>
            </a:pPr>
            <a:endParaRPr lang="en-US" dirty="0"/>
          </a:p>
          <a:p>
            <a:r>
              <a:rPr lang="en-US" b="1" dirty="0"/>
              <a:t>Right Brain:  How to Apply</a:t>
            </a:r>
          </a:p>
          <a:p>
            <a:pPr>
              <a:buFont typeface="+mj-lt"/>
              <a:buAutoNum type="arabicPeriod"/>
            </a:pPr>
            <a:r>
              <a:rPr lang="en-US" dirty="0"/>
              <a:t>If you’re right-handed (</a:t>
            </a:r>
            <a:r>
              <a:rPr lang="en-US" i="1" dirty="0"/>
              <a:t>like most people are</a:t>
            </a:r>
            <a:r>
              <a:rPr lang="en-US" dirty="0"/>
              <a:t>), take a pen in your left hand. If you are already left-handed, you can apply this exercise to your right hand as a left brain stimulation.</a:t>
            </a:r>
          </a:p>
          <a:p>
            <a:pPr>
              <a:buFont typeface="+mj-lt"/>
              <a:buAutoNum type="arabicPeriod"/>
            </a:pPr>
            <a:r>
              <a:rPr lang="en-US" dirty="0"/>
              <a:t>Write a question down with your dominant hand.</a:t>
            </a:r>
          </a:p>
          <a:p>
            <a:pPr>
              <a:buFont typeface="+mj-lt"/>
              <a:buAutoNum type="arabicPeriod"/>
            </a:pPr>
            <a:r>
              <a:rPr lang="en-US" dirty="0"/>
              <a:t>Answer the question with your non-dominant hand. Don’t worry about keeping your lines neat.</a:t>
            </a:r>
          </a:p>
          <a:p>
            <a:endParaRPr lang="en-US" dirty="0"/>
          </a:p>
          <a:p>
            <a:r>
              <a:rPr lang="en-US" b="1" dirty="0"/>
              <a:t>Benefits</a:t>
            </a:r>
          </a:p>
          <a:p>
            <a:r>
              <a:rPr lang="en-US" dirty="0"/>
              <a:t>This activity performs as a left or right brain stimulation depending on your handedness. It forces you to use both sides, so it is one of the best brain exercises to connect the left and right brains.</a:t>
            </a:r>
          </a:p>
          <a:p>
            <a:endParaRPr lang="en-US" dirty="0"/>
          </a:p>
        </p:txBody>
      </p:sp>
    </p:spTree>
    <p:extLst>
      <p:ext uri="{BB962C8B-B14F-4D97-AF65-F5344CB8AC3E}">
        <p14:creationId xmlns:p14="http://schemas.microsoft.com/office/powerpoint/2010/main" val="4082959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Nervous System—An Overview</a:t>
            </a:r>
            <a:endParaRPr dirty="0"/>
          </a:p>
        </p:txBody>
      </p:sp>
      <p:sp>
        <p:nvSpPr>
          <p:cNvPr id="144" name="Google Shape;144;p5"/>
          <p:cNvSpPr txBox="1">
            <a:spLocks noGrp="1"/>
          </p:cNvSpPr>
          <p:nvPr>
            <p:ph idx="1"/>
          </p:nvPr>
        </p:nvSpPr>
        <p:spPr>
          <a:xfrm>
            <a:off x="476843" y="1825625"/>
            <a:ext cx="5360431" cy="4351338"/>
          </a:xfrm>
          <a:prstGeom prst="rect">
            <a:avLst/>
          </a:prstGeom>
          <a:noFill/>
          <a:ln>
            <a:noFill/>
          </a:ln>
        </p:spPr>
        <p:txBody>
          <a:bodyPr spcFirstLastPara="1" wrap="square" lIns="91425" tIns="45700" rIns="91425" bIns="45700" anchor="t" anchorCtr="0">
            <a:noAutofit/>
          </a:bodyPr>
          <a:lstStyle/>
          <a:p>
            <a:pPr marL="0" indent="0">
              <a:lnSpc>
                <a:spcPct val="100000"/>
              </a:lnSpc>
              <a:spcBef>
                <a:spcPts val="624"/>
              </a:spcBef>
              <a:buClr>
                <a:srgbClr val="004A78"/>
              </a:buClr>
              <a:buNone/>
            </a:pPr>
            <a:r>
              <a:rPr lang="en-US" dirty="0"/>
              <a:t>Two main branches: </a:t>
            </a:r>
          </a:p>
          <a:p>
            <a:pPr>
              <a:spcBef>
                <a:spcPts val="624"/>
              </a:spcBef>
              <a:buClr>
                <a:srgbClr val="004A78"/>
              </a:buClr>
            </a:pPr>
            <a:r>
              <a:rPr lang="en-US" dirty="0"/>
              <a:t>The </a:t>
            </a:r>
            <a:r>
              <a:rPr lang="en-US" b="1" dirty="0"/>
              <a:t>central nervous system </a:t>
            </a:r>
            <a:r>
              <a:rPr lang="en-US" dirty="0"/>
              <a:t>consists of the brain, which contains the majority of your neurons, and the spinal cord, which transmits information. </a:t>
            </a:r>
          </a:p>
          <a:p>
            <a:pPr>
              <a:spcBef>
                <a:spcPts val="624"/>
              </a:spcBef>
              <a:buClr>
                <a:srgbClr val="004A78"/>
              </a:buClr>
            </a:pPr>
            <a:r>
              <a:rPr lang="en-US" dirty="0"/>
              <a:t>The </a:t>
            </a:r>
            <a:r>
              <a:rPr lang="en-US" b="1" dirty="0"/>
              <a:t>peripheral nervous system </a:t>
            </a:r>
            <a:r>
              <a:rPr lang="en-US" dirty="0"/>
              <a:t>is composed of the nerves connecting the body to the central nervous system.</a:t>
            </a:r>
          </a:p>
          <a:p>
            <a:pPr marL="228600" lvl="0" indent="-76200" algn="l" rtl="0">
              <a:lnSpc>
                <a:spcPct val="100000"/>
              </a:lnSpc>
              <a:spcBef>
                <a:spcPts val="0"/>
              </a:spcBef>
              <a:spcAft>
                <a:spcPts val="0"/>
              </a:spcAft>
              <a:buSzPts val="2400"/>
              <a:buNone/>
            </a:pPr>
            <a:endParaRPr dirty="0"/>
          </a:p>
        </p:txBody>
      </p:sp>
      <p:pic>
        <p:nvPicPr>
          <p:cNvPr id="2" name="Picture 1" descr="An illustration shows the two branches of the nervous system, each with its components. The dorsal view of a human body shows the brain and the spinal cord that make the first branch, the central nervous system. The brain that is located within the skull is globular and looks like a large walnut, with many folds and creases. The spinal cord is a long, thin, tubular structure made up of nerves, which begins in the brainstem and runs through the vertebral column of the backbone. The second branch, the peripheral nervous system, includes all parts of the nervous system other than the brain and the spinal cord. It comprises the following: the somatic (skeletal muscles); the autonomic (internal organs) that further branches into the sympathetic, and the parasympathetic nervous systems.">
            <a:extLst>
              <a:ext uri="{FF2B5EF4-FFF2-40B4-BE49-F238E27FC236}">
                <a16:creationId xmlns:a16="http://schemas.microsoft.com/office/drawing/2014/main" id="{AF82963B-86E9-4559-9D8A-78B2AD1C1B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0386" y="1226415"/>
            <a:ext cx="5454770" cy="495054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9B50-423D-9F65-9581-49D6A1FDD22B}"/>
              </a:ext>
            </a:extLst>
          </p:cNvPr>
          <p:cNvSpPr>
            <a:spLocks noGrp="1"/>
          </p:cNvSpPr>
          <p:nvPr>
            <p:ph type="title"/>
          </p:nvPr>
        </p:nvSpPr>
        <p:spPr>
          <a:xfrm>
            <a:off x="648930" y="629266"/>
            <a:ext cx="9252154" cy="1223983"/>
          </a:xfrm>
        </p:spPr>
        <p:txBody>
          <a:bodyPr>
            <a:normAutofit/>
          </a:bodyPr>
          <a:lstStyle/>
          <a:p>
            <a:r>
              <a:rPr lang="en-US" dirty="0"/>
              <a:t>Train Your Brain</a:t>
            </a:r>
          </a:p>
        </p:txBody>
      </p:sp>
      <p:sp>
        <p:nvSpPr>
          <p:cNvPr id="3" name="Content Placeholder 2">
            <a:extLst>
              <a:ext uri="{FF2B5EF4-FFF2-40B4-BE49-F238E27FC236}">
                <a16:creationId xmlns:a16="http://schemas.microsoft.com/office/drawing/2014/main" id="{8CA42DD6-4500-1B49-C200-4F7FF99289F0}"/>
              </a:ext>
            </a:extLst>
          </p:cNvPr>
          <p:cNvSpPr>
            <a:spLocks noGrp="1"/>
          </p:cNvSpPr>
          <p:nvPr>
            <p:ph idx="1"/>
          </p:nvPr>
        </p:nvSpPr>
        <p:spPr>
          <a:xfrm>
            <a:off x="1103311" y="1304144"/>
            <a:ext cx="10289214" cy="4944255"/>
          </a:xfrm>
        </p:spPr>
        <p:txBody>
          <a:bodyPr>
            <a:normAutofit fontScale="92500" lnSpcReduction="20000"/>
          </a:bodyPr>
          <a:lstStyle/>
          <a:p>
            <a:pPr marL="0" indent="0">
              <a:buNone/>
            </a:pPr>
            <a:endParaRPr lang="en-US" dirty="0"/>
          </a:p>
          <a:p>
            <a:r>
              <a:rPr lang="en-US" b="1" dirty="0"/>
              <a:t>Left Brain:  How to Apply</a:t>
            </a:r>
          </a:p>
          <a:p>
            <a:r>
              <a:rPr lang="en-US" b="1" dirty="0"/>
              <a:t>Left Brain Exercises</a:t>
            </a:r>
          </a:p>
          <a:p>
            <a:r>
              <a:rPr lang="en-US" dirty="0"/>
              <a:t>Left brain development methods often remind us of the lessons we take in schools. Math, science or grammar classes are usually good to improve the left side of the brain.</a:t>
            </a:r>
          </a:p>
          <a:p>
            <a:r>
              <a:rPr lang="en-US" dirty="0"/>
              <a:t>Here are some of the left brain exercises:</a:t>
            </a:r>
          </a:p>
          <a:p>
            <a:r>
              <a:rPr lang="en-US" b="1" dirty="0"/>
              <a:t>1. Puzzles</a:t>
            </a:r>
          </a:p>
          <a:p>
            <a:r>
              <a:rPr lang="en-US" dirty="0"/>
              <a:t>Sudoku, crossword, scavenger hunt, you name it! These </a:t>
            </a:r>
            <a:r>
              <a:rPr lang="en-US" dirty="0">
                <a:hlinkClick r:id="rId3"/>
              </a:rPr>
              <a:t>brain puzzle games</a:t>
            </a:r>
            <a:r>
              <a:rPr lang="en-US" dirty="0"/>
              <a:t> are perfect for left-brain stimulation!</a:t>
            </a:r>
          </a:p>
          <a:p>
            <a:r>
              <a:rPr lang="en-US" b="1" dirty="0"/>
              <a:t>How to Apply</a:t>
            </a:r>
          </a:p>
          <a:p>
            <a:r>
              <a:rPr lang="en-US" dirty="0"/>
              <a:t>Each puzzle will have its own set of rules. Try to solve a puzzle a day!</a:t>
            </a:r>
          </a:p>
          <a:p>
            <a:r>
              <a:rPr lang="en-US" b="1" dirty="0"/>
              <a:t>Benefits</a:t>
            </a:r>
          </a:p>
          <a:p>
            <a:r>
              <a:rPr lang="en-US" dirty="0"/>
              <a:t>Puzzle solving requires </a:t>
            </a:r>
            <a:r>
              <a:rPr lang="en-US" dirty="0">
                <a:hlinkClick r:id="rId4"/>
              </a:rPr>
              <a:t>logical thinking</a:t>
            </a:r>
            <a:r>
              <a:rPr lang="en-US" dirty="0"/>
              <a:t> which the left side of the brain is responsible for. Plus, these activities are perfect for </a:t>
            </a:r>
            <a:r>
              <a:rPr lang="en-US" dirty="0">
                <a:hlinkClick r:id="rId5"/>
              </a:rPr>
              <a:t>enhancing attention skills</a:t>
            </a:r>
            <a:endParaRPr lang="en-US" dirty="0"/>
          </a:p>
          <a:p>
            <a:pPr>
              <a:buFont typeface="+mj-lt"/>
              <a:buAutoNum type="arabicPeriod"/>
            </a:pPr>
            <a:endParaRPr lang="en-US" dirty="0"/>
          </a:p>
        </p:txBody>
      </p:sp>
    </p:spTree>
    <p:extLst>
      <p:ext uri="{BB962C8B-B14F-4D97-AF65-F5344CB8AC3E}">
        <p14:creationId xmlns:p14="http://schemas.microsoft.com/office/powerpoint/2010/main" val="2404431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8B11D-2A1F-1088-C780-C4EA9FB13F72}"/>
              </a:ext>
            </a:extLst>
          </p:cNvPr>
          <p:cNvSpPr>
            <a:spLocks noGrp="1"/>
          </p:cNvSpPr>
          <p:nvPr>
            <p:ph type="title"/>
          </p:nvPr>
        </p:nvSpPr>
        <p:spPr>
          <a:xfrm>
            <a:off x="650668" y="629266"/>
            <a:ext cx="6249784" cy="1641986"/>
          </a:xfrm>
        </p:spPr>
        <p:txBody>
          <a:bodyPr>
            <a:normAutofit/>
          </a:bodyPr>
          <a:lstStyle/>
          <a:p>
            <a:r>
              <a:rPr lang="en-US"/>
              <a:t>Think and Write</a:t>
            </a:r>
          </a:p>
        </p:txBody>
      </p:sp>
      <p:pic>
        <p:nvPicPr>
          <p:cNvPr id="5" name="Content Placeholder 4" descr="A pencil writing on a piece of paper&#10;&#10;Description automatically generated">
            <a:extLst>
              <a:ext uri="{FF2B5EF4-FFF2-40B4-BE49-F238E27FC236}">
                <a16:creationId xmlns:a16="http://schemas.microsoft.com/office/drawing/2014/main" id="{58E573E0-6199-7A8A-8E02-CDEEE0635868}"/>
              </a:ext>
            </a:extLst>
          </p:cNvPr>
          <p:cNvPicPr>
            <a:picLocks noChangeAspect="1"/>
          </p:cNvPicPr>
          <p:nvPr/>
        </p:nvPicPr>
        <p:blipFill rotWithShape="1">
          <a:blip r:embed="rId2"/>
          <a:srcRect l="4035" r="9377"/>
          <a:stretch/>
        </p:blipFill>
        <p:spPr>
          <a:xfrm>
            <a:off x="7548152" y="10"/>
            <a:ext cx="4646658" cy="6857990"/>
          </a:xfrm>
          <a:prstGeom prst="rect">
            <a:avLst/>
          </a:prstGeom>
        </p:spPr>
      </p:pic>
      <p:sp>
        <p:nvSpPr>
          <p:cNvPr id="9" name="Content Placeholder 8">
            <a:extLst>
              <a:ext uri="{FF2B5EF4-FFF2-40B4-BE49-F238E27FC236}">
                <a16:creationId xmlns:a16="http://schemas.microsoft.com/office/drawing/2014/main" id="{B6326CA3-F489-349A-29C4-563E1373C7C2}"/>
              </a:ext>
            </a:extLst>
          </p:cNvPr>
          <p:cNvSpPr>
            <a:spLocks noGrp="1"/>
          </p:cNvSpPr>
          <p:nvPr>
            <p:ph idx="1"/>
          </p:nvPr>
        </p:nvSpPr>
        <p:spPr>
          <a:xfrm>
            <a:off x="650668" y="2438400"/>
            <a:ext cx="6249784" cy="3809999"/>
          </a:xfrm>
        </p:spPr>
        <p:txBody>
          <a:bodyPr>
            <a:normAutofit/>
          </a:bodyPr>
          <a:lstStyle/>
          <a:p>
            <a:r>
              <a:rPr lang="en-US" dirty="0"/>
              <a:t>Research other activities to train the different sides of the brain,  Use the internet for ideas.  Be specific and include the benefits.</a:t>
            </a:r>
          </a:p>
        </p:txBody>
      </p:sp>
    </p:spTree>
    <p:extLst>
      <p:ext uri="{BB962C8B-B14F-4D97-AF65-F5344CB8AC3E}">
        <p14:creationId xmlns:p14="http://schemas.microsoft.com/office/powerpoint/2010/main" val="4241970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Lobes of the Cerebral Cortex</a:t>
            </a:r>
            <a:endParaRPr dirty="0"/>
          </a:p>
        </p:txBody>
      </p:sp>
      <p:pic>
        <p:nvPicPr>
          <p:cNvPr id="3" name="Picture 2" descr="An illustration explains the functions of the different lobes of the cerebral cortex. It shows the lateral view of a human brain within a skull. The frontal lobe is in the forward part of the brain; the parietal lobe is located immediately behind the frontal lobe; the temporal lobe is located on the side of the head below the frontal and parietal lobes; the occipital lobe is located at the very back of the brain. The cerebellum is located inferior to the occipital and temporal lobes. The functions are listed below the labels as follows: frontal lobe (sense of self, motor control, and higher mental abilities such as reasoning and planning); parietal lobe (sensation such as touch, temperature, and pressure); temporal lobe (hearing and language; occipital lobe (vision); and cerebellum (posture, coordination, muscle tone, and memory of skills and habits).">
            <a:extLst>
              <a:ext uri="{FF2B5EF4-FFF2-40B4-BE49-F238E27FC236}">
                <a16:creationId xmlns:a16="http://schemas.microsoft.com/office/drawing/2014/main" id="{1A2D884E-4537-4F0D-9A01-2BEF59E638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9370" y="1612065"/>
            <a:ext cx="5893260" cy="4476179"/>
          </a:xfrm>
          <a:prstGeom prst="rect">
            <a:avLst/>
          </a:prstGeom>
        </p:spPr>
      </p:pic>
    </p:spTree>
    <p:extLst>
      <p:ext uri="{BB962C8B-B14F-4D97-AF65-F5344CB8AC3E}">
        <p14:creationId xmlns:p14="http://schemas.microsoft.com/office/powerpoint/2010/main" val="3225123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3D44-7B26-DEBF-842F-F0C6EC07AFA5}"/>
              </a:ext>
            </a:extLst>
          </p:cNvPr>
          <p:cNvSpPr>
            <a:spLocks noGrp="1"/>
          </p:cNvSpPr>
          <p:nvPr>
            <p:ph type="title"/>
          </p:nvPr>
        </p:nvSpPr>
        <p:spPr/>
        <p:txBody>
          <a:bodyPr/>
          <a:lstStyle/>
          <a:p>
            <a:r>
              <a:rPr lang="en-US" dirty="0"/>
              <a:t>Frontal Lobes</a:t>
            </a:r>
          </a:p>
        </p:txBody>
      </p:sp>
      <p:sp>
        <p:nvSpPr>
          <p:cNvPr id="3" name="Text Placeholder 2">
            <a:extLst>
              <a:ext uri="{FF2B5EF4-FFF2-40B4-BE49-F238E27FC236}">
                <a16:creationId xmlns:a16="http://schemas.microsoft.com/office/drawing/2014/main" id="{3784684C-DF80-0502-82F8-E9C8E0C33DD4}"/>
              </a:ext>
            </a:extLst>
          </p:cNvPr>
          <p:cNvSpPr>
            <a:spLocks noGrp="1"/>
          </p:cNvSpPr>
          <p:nvPr>
            <p:ph type="body" idx="1"/>
          </p:nvPr>
        </p:nvSpPr>
        <p:spPr>
          <a:xfrm>
            <a:off x="1154955" y="4777381"/>
            <a:ext cx="8825658" cy="783970"/>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spPr>
        <p:txBody>
          <a:bodyPr/>
          <a:lstStyle/>
          <a:p>
            <a:r>
              <a:rPr lang="en-US" dirty="0">
                <a:solidFill>
                  <a:schemeClr val="bg1"/>
                </a:solidFill>
              </a:rPr>
              <a:t>Associated with movement, sense of self and higher mental functions</a:t>
            </a:r>
          </a:p>
        </p:txBody>
      </p:sp>
    </p:spTree>
    <p:extLst>
      <p:ext uri="{BB962C8B-B14F-4D97-AF65-F5344CB8AC3E}">
        <p14:creationId xmlns:p14="http://schemas.microsoft.com/office/powerpoint/2010/main" val="3817137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The Frontal Lobes (1 of 2)</a:t>
            </a:r>
            <a:endParaRPr sz="4800"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Associated with movement, sense of self, and higher mental functions</a:t>
            </a: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Prefrontal cortex: </a:t>
            </a:r>
            <a:r>
              <a:rPr kumimoji="0" lang="en-US" b="0" i="0" u="none" strike="noStrike" kern="1200" cap="none" spc="0" normalizeH="0" baseline="0" noProof="0" dirty="0">
                <a:ln>
                  <a:noFill/>
                </a:ln>
                <a:solidFill>
                  <a:srgbClr val="000000"/>
                </a:solidFill>
                <a:effectLst/>
                <a:uLnTx/>
                <a:uFillTx/>
                <a:latin typeface="Arial" charset="0"/>
                <a:cs typeface="Arial" charset="0"/>
              </a:rPr>
              <a:t>Responsible for the executive function; higher-level mental processes that allow for regulation and coordination of thought processes</a:t>
            </a: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Association areas: </a:t>
            </a:r>
            <a:r>
              <a:rPr kumimoji="0" lang="en-US" b="0" i="0" u="none" strike="noStrike" kern="1200" cap="none" spc="0" normalizeH="0" baseline="0" noProof="0" dirty="0">
                <a:ln>
                  <a:noFill/>
                </a:ln>
                <a:solidFill>
                  <a:srgbClr val="000000"/>
                </a:solidFill>
                <a:effectLst/>
                <a:uLnTx/>
                <a:uFillTx/>
                <a:latin typeface="Arial" charset="0"/>
                <a:cs typeface="Arial" charset="0"/>
              </a:rPr>
              <a:t>Combine and process information</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Damage may result in aphasia, including the </a:t>
            </a:r>
            <a:r>
              <a:rPr kumimoji="0" lang="en-US" b="1" i="0" u="none" strike="noStrike" kern="1200" cap="none" spc="0" normalizeH="0" baseline="0" noProof="0" dirty="0">
                <a:ln>
                  <a:noFill/>
                </a:ln>
                <a:solidFill>
                  <a:srgbClr val="000000"/>
                </a:solidFill>
                <a:effectLst/>
                <a:uLnTx/>
                <a:uFillTx/>
                <a:latin typeface="Arial" charset="0"/>
                <a:cs typeface="Arial" charset="0"/>
              </a:rPr>
              <a:t>Broca’s area</a:t>
            </a:r>
            <a:r>
              <a:rPr kumimoji="0" lang="en-US" b="0" i="0" u="none" strike="noStrike" kern="1200" cap="none" spc="0" normalizeH="0" baseline="0" noProof="0" dirty="0">
                <a:ln>
                  <a:noFill/>
                </a:ln>
                <a:solidFill>
                  <a:srgbClr val="000000"/>
                </a:solidFill>
                <a:effectLst/>
                <a:uLnTx/>
                <a:uFillTx/>
                <a:latin typeface="Arial" charset="0"/>
                <a:cs typeface="Arial" charset="0"/>
              </a:rPr>
              <a:t>, which causes motor, or expressive aphasia. Broca’s area relates to grammar and pronunciation.</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lang="en-US" dirty="0">
                <a:latin typeface="Arial" charset="0"/>
                <a:cs typeface="Arial" charset="0"/>
              </a:rPr>
              <a:t>***aphasia - loss of ability to process and understand speech</a:t>
            </a: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262123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3600" dirty="0"/>
              <a:t>The Frontal Lobes (2 of 2)</a:t>
            </a:r>
            <a:endParaRPr dirty="0"/>
          </a:p>
        </p:txBody>
      </p:sp>
      <p:sp>
        <p:nvSpPr>
          <p:cNvPr id="144" name="Google Shape;144;p5"/>
          <p:cNvSpPr txBox="1">
            <a:spLocks noGrp="1"/>
          </p:cNvSpPr>
          <p:nvPr>
            <p:ph idx="1"/>
          </p:nvPr>
        </p:nvSpPr>
        <p:spPr>
          <a:xfrm>
            <a:off x="476844" y="1825625"/>
            <a:ext cx="4269818" cy="4351338"/>
          </a:xfrm>
          <a:prstGeom prst="rect">
            <a:avLst/>
          </a:prstGeom>
          <a:noFill/>
          <a:ln>
            <a:noFill/>
          </a:ln>
        </p:spPr>
        <p:txBody>
          <a:bodyPr spcFirstLastPara="1" wrap="square" lIns="91425" tIns="45700" rIns="91425" bIns="45700" anchor="t" anchorCtr="0">
            <a:noAutofit/>
          </a:bodyPr>
          <a:lstStyle/>
          <a:p>
            <a:pPr marL="465137" indent="-342900" fontAlgn="base">
              <a:spcBef>
                <a:spcPts val="624"/>
              </a:spcBef>
              <a:spcAft>
                <a:spcPct val="0"/>
              </a:spcAft>
              <a:buClr>
                <a:srgbClr val="004A78"/>
              </a:buClr>
              <a:defRPr/>
            </a:pPr>
            <a:r>
              <a:rPr kumimoji="0" lang="en-US" b="1" i="0" u="none" strike="noStrike" kern="1200" cap="none" spc="0" normalizeH="0" baseline="0" noProof="0" dirty="0">
                <a:ln>
                  <a:noFill/>
                </a:ln>
                <a:solidFill>
                  <a:srgbClr val="000000"/>
                </a:solidFill>
                <a:effectLst/>
                <a:uLnTx/>
                <a:uFillTx/>
                <a:latin typeface="Arial" charset="0"/>
                <a:cs typeface="Arial" charset="0"/>
              </a:rPr>
              <a:t>Primary motor area: </a:t>
            </a:r>
            <a:r>
              <a:rPr lang="en-US" kern="1200" dirty="0">
                <a:latin typeface="Arial" charset="0"/>
                <a:cs typeface="Arial" charset="0"/>
              </a:rPr>
              <a:t>D</a:t>
            </a:r>
            <a:r>
              <a:rPr kumimoji="0" lang="en-US" b="0" i="0" u="none" strike="noStrike" kern="1200" cap="none" spc="0" normalizeH="0" baseline="0" noProof="0" dirty="0">
                <a:ln>
                  <a:noFill/>
                </a:ln>
                <a:solidFill>
                  <a:srgbClr val="000000"/>
                </a:solidFill>
                <a:effectLst/>
                <a:uLnTx/>
                <a:uFillTx/>
                <a:latin typeface="Arial" charset="0"/>
                <a:cs typeface="Arial" charset="0"/>
              </a:rPr>
              <a:t>irects body’s muscles, controls movement</a:t>
            </a:r>
          </a:p>
          <a:p>
            <a:pPr marL="465137" indent="-342900" fontAlgn="base">
              <a:spcBef>
                <a:spcPts val="624"/>
              </a:spcBef>
              <a:spcAft>
                <a:spcPct val="0"/>
              </a:spcAft>
              <a:buClr>
                <a:srgbClr val="004A78"/>
              </a:buClr>
              <a:defRPr/>
            </a:pPr>
            <a:r>
              <a:rPr kumimoji="0" lang="en-US" b="1" i="0" u="none" strike="noStrike" kern="1200" cap="none" spc="0" normalizeH="0" baseline="0" noProof="0" dirty="0">
                <a:ln>
                  <a:noFill/>
                </a:ln>
                <a:solidFill>
                  <a:srgbClr val="000000"/>
                </a:solidFill>
                <a:effectLst/>
                <a:uLnTx/>
                <a:uFillTx/>
                <a:latin typeface="Arial" charset="0"/>
                <a:cs typeface="Arial" charset="0"/>
              </a:rPr>
              <a:t>Mirror neurons: </a:t>
            </a:r>
            <a:r>
              <a:rPr kumimoji="0" lang="en-US" b="0" i="0" u="none" strike="noStrike" kern="1200" cap="none" spc="0" normalizeH="0" baseline="0" noProof="0" dirty="0">
                <a:ln>
                  <a:noFill/>
                </a:ln>
                <a:solidFill>
                  <a:srgbClr val="000000"/>
                </a:solidFill>
                <a:effectLst/>
                <a:uLnTx/>
                <a:uFillTx/>
                <a:latin typeface="Arial" charset="0"/>
                <a:cs typeface="Arial" charset="0"/>
              </a:rPr>
              <a:t>Active when we perform an action and when observing others doing same action</a:t>
            </a:r>
          </a:p>
          <a:p>
            <a:pPr marL="228600" lvl="0" indent="-76200" algn="l" rtl="0">
              <a:lnSpc>
                <a:spcPct val="100000"/>
              </a:lnSpc>
              <a:spcBef>
                <a:spcPts val="0"/>
              </a:spcBef>
              <a:spcAft>
                <a:spcPts val="0"/>
              </a:spcAft>
              <a:buSzPts val="2400"/>
              <a:buNone/>
            </a:pPr>
            <a:endParaRPr dirty="0"/>
          </a:p>
        </p:txBody>
      </p:sp>
      <p:pic>
        <p:nvPicPr>
          <p:cNvPr id="3" name="Picture 2" descr="An illustration of the functions of cortical areas shows the location of the cortical areas and maps two areas to the corresponding functions and the relative amounts of cortex that correspond to the sensory and motor control organs on two slices of the cortex in top diagrams that show the left hemispheres of the brain. The location of the cortical areas are as follows: The primary motor region is in the posterior portion of the frontal lobe of humans. The primary somatosensory cortex is located across the central sulcus and behind the primary motor cortex. The prefrontal area is the region of the cerebral cortex covering the front part of the frontal lobe. The primary visual area is in the posterior region of the occipital cortex. The primary auditory area is located on the transverse gyri that lie on the superior temporal convolution of the temporal lobe. Broca’s area is in the frontal lobe of the left hemisphere. Wernicke’s area is in the temporal lobe on the left side of the brain, behind Broca’s area. The cerebellum is located near the brainstem. The pons, a part of the brainstem, located above the medulla and below the midbrain. The medulla is the lower half of the brainstem continuous with the spinal cord. The top diagram on the left shows the left hemisphere and maps the amounts of cortex assigned to the primary motor functions. The largest amounts are assigned to the vocalization functions near the temporal lobe and include the activities of salivation, mastication, swallowing in the body parts of the tongue, lips, and jaw. Above these are the body parts of the face, eyelid and eyeball, brow, neck, thumb, and fingers (index, middle, ring, and little), in that order. Large amounts of cortex are assigned to the parts of hand, wrist, elbow, shoulder, trunk, hip, knee, ankle, and toes that are the top of the left hemisphere. The top diagram on the right shows the left hemisphere and maps the amounts of cortex assigned to the primary somatosensory functions. From bottom (temporal lobe) upward, the body parts shown in the diagram are intra-abdominal organs, pharynx, tongue, teeth, gums, and jaw, lower lip, lips, upper lip, face nose, eye, thumb, other four fingers as listed above, hand, wrist, forearm, elbow, arm, shoulder, head, neck, trunk, hip, leg, foot, toes, and genitalia. The amounts of cortex assigned are highest for organs from intra-abdominal organs to the nose, as also from the neck to genitalia in the order mentioned. ">
            <a:extLst>
              <a:ext uri="{FF2B5EF4-FFF2-40B4-BE49-F238E27FC236}">
                <a16:creationId xmlns:a16="http://schemas.microsoft.com/office/drawing/2014/main" id="{DB65453A-9C45-4672-B22F-447B568B5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9934" y="1257065"/>
            <a:ext cx="5596613" cy="4919898"/>
          </a:xfrm>
          <a:prstGeom prst="rect">
            <a:avLst/>
          </a:prstGeom>
        </p:spPr>
      </p:pic>
    </p:spTree>
    <p:extLst>
      <p:ext uri="{BB962C8B-B14F-4D97-AF65-F5344CB8AC3E}">
        <p14:creationId xmlns:p14="http://schemas.microsoft.com/office/powerpoint/2010/main" val="3661694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E1C3-36D3-CC8B-0C3C-F5E97E26D34C}"/>
              </a:ext>
            </a:extLst>
          </p:cNvPr>
          <p:cNvSpPr>
            <a:spLocks noGrp="1"/>
          </p:cNvSpPr>
          <p:nvPr>
            <p:ph type="title"/>
          </p:nvPr>
        </p:nvSpPr>
        <p:spPr/>
        <p:txBody>
          <a:bodyPr/>
          <a:lstStyle/>
          <a:p>
            <a:r>
              <a:rPr lang="en-US" dirty="0"/>
              <a:t>Lobes of the Cerebral Cortex</a:t>
            </a:r>
          </a:p>
        </p:txBody>
      </p:sp>
      <p:sp>
        <p:nvSpPr>
          <p:cNvPr id="3" name="Content Placeholder 2">
            <a:extLst>
              <a:ext uri="{FF2B5EF4-FFF2-40B4-BE49-F238E27FC236}">
                <a16:creationId xmlns:a16="http://schemas.microsoft.com/office/drawing/2014/main" id="{29961748-4B30-5E3B-4E54-3097810E55F0}"/>
              </a:ext>
            </a:extLst>
          </p:cNvPr>
          <p:cNvSpPr>
            <a:spLocks noGrp="1"/>
          </p:cNvSpPr>
          <p:nvPr>
            <p:ph idx="1"/>
          </p:nvPr>
        </p:nvSpPr>
        <p:spPr/>
        <p:txBody>
          <a:bodyPr/>
          <a:lstStyle/>
          <a:p>
            <a:r>
              <a:rPr lang="en-US" dirty="0"/>
              <a:t>Located at the front of the forehead</a:t>
            </a:r>
          </a:p>
          <a:p>
            <a:endParaRPr lang="en-US" dirty="0"/>
          </a:p>
          <a:p>
            <a:r>
              <a:rPr lang="en-US" dirty="0"/>
              <a:t>Associated with ‘higher’ cognitive functions, including decision-making, problem-solving, thought, and attention.</a:t>
            </a:r>
          </a:p>
          <a:p>
            <a:endParaRPr lang="en-US" dirty="0"/>
          </a:p>
          <a:p>
            <a:r>
              <a:rPr lang="en-US" dirty="0"/>
              <a:t>Also associated with movement, personality, emotions, self control, motor control</a:t>
            </a:r>
          </a:p>
          <a:p>
            <a:endParaRPr lang="en-US" dirty="0"/>
          </a:p>
          <a:p>
            <a:r>
              <a:rPr lang="en-US" b="1" u="sng" dirty="0"/>
              <a:t>The frontal lobe does not fully develop until the age of around 23-24 years.  </a:t>
            </a:r>
          </a:p>
        </p:txBody>
      </p:sp>
    </p:spTree>
    <p:extLst>
      <p:ext uri="{BB962C8B-B14F-4D97-AF65-F5344CB8AC3E}">
        <p14:creationId xmlns:p14="http://schemas.microsoft.com/office/powerpoint/2010/main" val="1786542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AFF8-D724-F320-0222-49AF9A77F7D6}"/>
              </a:ext>
            </a:extLst>
          </p:cNvPr>
          <p:cNvSpPr>
            <a:spLocks noGrp="1"/>
          </p:cNvSpPr>
          <p:nvPr>
            <p:ph type="title"/>
          </p:nvPr>
        </p:nvSpPr>
        <p:spPr/>
        <p:txBody>
          <a:bodyPr/>
          <a:lstStyle/>
          <a:p>
            <a:r>
              <a:rPr lang="en-US" dirty="0"/>
              <a:t>Frontal Lobes..cont.</a:t>
            </a:r>
          </a:p>
        </p:txBody>
      </p:sp>
      <p:sp>
        <p:nvSpPr>
          <p:cNvPr id="3" name="Content Placeholder 2">
            <a:extLst>
              <a:ext uri="{FF2B5EF4-FFF2-40B4-BE49-F238E27FC236}">
                <a16:creationId xmlns:a16="http://schemas.microsoft.com/office/drawing/2014/main" id="{89A10D9C-3FB8-4E84-3690-FCDD98D85CBF}"/>
              </a:ext>
            </a:extLst>
          </p:cNvPr>
          <p:cNvSpPr>
            <a:spLocks noGrp="1"/>
          </p:cNvSpPr>
          <p:nvPr>
            <p:ph idx="1"/>
          </p:nvPr>
        </p:nvSpPr>
        <p:spPr/>
        <p:txBody>
          <a:bodyPr/>
          <a:lstStyle/>
          <a:p>
            <a:r>
              <a:rPr lang="en-US" dirty="0"/>
              <a:t>delayed development is held responsible for neurobehavioral excitement including euphoria and risk-taking behavior.  </a:t>
            </a:r>
          </a:p>
          <a:p>
            <a:endParaRPr lang="en-US" dirty="0"/>
          </a:p>
          <a:p>
            <a:r>
              <a:rPr lang="en-US" dirty="0"/>
              <a:t>Dopamine emission, particularly in the prefrontal area, is developmentally regulated by sex hormones and is implicated in drug-seeking behavior during adolescence.</a:t>
            </a:r>
          </a:p>
          <a:p>
            <a:endParaRPr lang="en-US" dirty="0"/>
          </a:p>
          <a:p>
            <a:r>
              <a:rPr lang="en-US" dirty="0"/>
              <a:t>Thus, brain development in critical areas is an ongoing process during adolescence. </a:t>
            </a:r>
          </a:p>
        </p:txBody>
      </p:sp>
    </p:spTree>
    <p:extLst>
      <p:ext uri="{BB962C8B-B14F-4D97-AF65-F5344CB8AC3E}">
        <p14:creationId xmlns:p14="http://schemas.microsoft.com/office/powerpoint/2010/main" val="2874336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AFF8-D724-F320-0222-49AF9A77F7D6}"/>
              </a:ext>
            </a:extLst>
          </p:cNvPr>
          <p:cNvSpPr>
            <a:spLocks noGrp="1"/>
          </p:cNvSpPr>
          <p:nvPr>
            <p:ph type="title"/>
          </p:nvPr>
        </p:nvSpPr>
        <p:spPr/>
        <p:txBody>
          <a:bodyPr/>
          <a:lstStyle/>
          <a:p>
            <a:r>
              <a:rPr lang="en-US" dirty="0"/>
              <a:t>Frontal Lobes..cont.</a:t>
            </a:r>
          </a:p>
        </p:txBody>
      </p:sp>
      <p:sp>
        <p:nvSpPr>
          <p:cNvPr id="3" name="Content Placeholder 2">
            <a:extLst>
              <a:ext uri="{FF2B5EF4-FFF2-40B4-BE49-F238E27FC236}">
                <a16:creationId xmlns:a16="http://schemas.microsoft.com/office/drawing/2014/main" id="{89A10D9C-3FB8-4E84-3690-FCDD98D85CBF}"/>
              </a:ext>
            </a:extLst>
          </p:cNvPr>
          <p:cNvSpPr>
            <a:spLocks noGrp="1"/>
          </p:cNvSpPr>
          <p:nvPr>
            <p:ph idx="1"/>
          </p:nvPr>
        </p:nvSpPr>
        <p:spPr/>
        <p:txBody>
          <a:bodyPr/>
          <a:lstStyle/>
          <a:p>
            <a:r>
              <a:rPr lang="en-US"/>
              <a:t>Special areas of note within this lobe are the motor cortex, the prefrontal cortex and Broca’s area. Your motor cortex is responsible for body movement. Your prefrontal cortex is in charge of “executive functions,” such as thinking and problem-solving. It also supervises and directs other areas of your brain. Broca’s area is a part of your frontal lobe that’s involved with speech production.</a:t>
            </a:r>
            <a:endParaRPr lang="en-US" dirty="0"/>
          </a:p>
        </p:txBody>
      </p:sp>
    </p:spTree>
    <p:extLst>
      <p:ext uri="{BB962C8B-B14F-4D97-AF65-F5344CB8AC3E}">
        <p14:creationId xmlns:p14="http://schemas.microsoft.com/office/powerpoint/2010/main" val="1778860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3D44-7B26-DEBF-842F-F0C6EC07AFA5}"/>
              </a:ext>
            </a:extLst>
          </p:cNvPr>
          <p:cNvSpPr>
            <a:spLocks noGrp="1"/>
          </p:cNvSpPr>
          <p:nvPr>
            <p:ph type="title"/>
          </p:nvPr>
        </p:nvSpPr>
        <p:spPr/>
        <p:txBody>
          <a:bodyPr/>
          <a:lstStyle/>
          <a:p>
            <a:r>
              <a:rPr lang="en-US" dirty="0"/>
              <a:t>Parietal Lobes</a:t>
            </a:r>
          </a:p>
        </p:txBody>
      </p:sp>
      <p:sp>
        <p:nvSpPr>
          <p:cNvPr id="3" name="Text Placeholder 2">
            <a:extLst>
              <a:ext uri="{FF2B5EF4-FFF2-40B4-BE49-F238E27FC236}">
                <a16:creationId xmlns:a16="http://schemas.microsoft.com/office/drawing/2014/main" id="{3784684C-DF80-0502-82F8-E9C8E0C33DD4}"/>
              </a:ext>
            </a:extLst>
          </p:cNvPr>
          <p:cNvSpPr>
            <a:spLocks noGrp="1"/>
          </p:cNvSpPr>
          <p:nvPr>
            <p:ph type="body" idx="1"/>
          </p:nvPr>
        </p:nvSpPr>
        <p:spPr>
          <a:xfrm>
            <a:off x="1154955" y="4777381"/>
            <a:ext cx="8825658" cy="783970"/>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spPr>
        <p:txBody>
          <a:bodyPr/>
          <a:lstStyle/>
          <a:p>
            <a:r>
              <a:rPr lang="en-US" dirty="0">
                <a:solidFill>
                  <a:schemeClr val="bg1"/>
                </a:solidFill>
              </a:rPr>
              <a:t>Associated with movement, sense of self and higher mental functions</a:t>
            </a:r>
          </a:p>
        </p:txBody>
      </p:sp>
    </p:spTree>
    <p:extLst>
      <p:ext uri="{BB962C8B-B14F-4D97-AF65-F5344CB8AC3E}">
        <p14:creationId xmlns:p14="http://schemas.microsoft.com/office/powerpoint/2010/main" val="2978060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normAutofit/>
          </a:bodyPr>
          <a:lstStyle/>
          <a:p>
            <a:r>
              <a:rPr lang="en-US" dirty="0"/>
              <a:t>Branches of the Nervous System</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idx="1"/>
          </p:nvPr>
        </p:nvSpPr>
        <p:spPr>
          <a:xfrm>
            <a:off x="1103312" y="1663908"/>
            <a:ext cx="8802688" cy="4584491"/>
          </a:xfrm>
        </p:spPr>
        <p:txBody>
          <a:bodyPr anchor="ctr">
            <a:normAutofit/>
          </a:bodyPr>
          <a:lstStyle/>
          <a:p>
            <a:r>
              <a:rPr lang="en-US" sz="2400" dirty="0"/>
              <a:t>Both the brain and the spinal cord are protected by bone: the brain by the bones of the skull, and the spinal cord by </a:t>
            </a:r>
            <a:r>
              <a:rPr lang="en-US" sz="2400" dirty="0">
                <a:hlinkClick r:id="rId3"/>
              </a:rPr>
              <a:t>vertebrae</a:t>
            </a:r>
            <a:r>
              <a:rPr lang="en-US" sz="2400" dirty="0"/>
              <a:t> , a set of ring-shaped bones. They're both cushioned by layers of membranes (called meninges) and cerebrospinal fluid. The fluid flows through hollow spaces in the brain called ventricles and around the spine in the spinal column. It protects the central nervous system, nourishes it, and takes away waste products.</a:t>
            </a:r>
          </a:p>
        </p:txBody>
      </p:sp>
    </p:spTree>
    <p:extLst>
      <p:ext uri="{BB962C8B-B14F-4D97-AF65-F5344CB8AC3E}">
        <p14:creationId xmlns:p14="http://schemas.microsoft.com/office/powerpoint/2010/main" val="2931621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FAF8-D491-183E-09EF-21DABF9A011C}"/>
              </a:ext>
            </a:extLst>
          </p:cNvPr>
          <p:cNvSpPr>
            <a:spLocks noGrp="1"/>
          </p:cNvSpPr>
          <p:nvPr>
            <p:ph type="title"/>
          </p:nvPr>
        </p:nvSpPr>
        <p:spPr/>
        <p:txBody>
          <a:bodyPr/>
          <a:lstStyle/>
          <a:p>
            <a:r>
              <a:rPr lang="en-US" dirty="0"/>
              <a:t>Parietal Lobe</a:t>
            </a:r>
          </a:p>
        </p:txBody>
      </p:sp>
      <p:sp>
        <p:nvSpPr>
          <p:cNvPr id="3" name="Content Placeholder 2">
            <a:extLst>
              <a:ext uri="{FF2B5EF4-FFF2-40B4-BE49-F238E27FC236}">
                <a16:creationId xmlns:a16="http://schemas.microsoft.com/office/drawing/2014/main" id="{25BA9098-4FD1-6885-BDCA-FF57547469B5}"/>
              </a:ext>
            </a:extLst>
          </p:cNvPr>
          <p:cNvSpPr>
            <a:spLocks noGrp="1"/>
          </p:cNvSpPr>
          <p:nvPr>
            <p:ph idx="1"/>
          </p:nvPr>
        </p:nvSpPr>
        <p:spPr/>
        <p:txBody>
          <a:bodyPr/>
          <a:lstStyle/>
          <a:p>
            <a:r>
              <a:rPr lang="en-US" dirty="0"/>
              <a:t>Located just behind the frontal lobe.</a:t>
            </a:r>
          </a:p>
          <a:p>
            <a:endParaRPr lang="en-US" dirty="0"/>
          </a:p>
          <a:p>
            <a:r>
              <a:rPr lang="en-US" dirty="0"/>
              <a:t>Responsible for sensations such as touch, temperature, pressure.</a:t>
            </a:r>
          </a:p>
          <a:p>
            <a:endParaRPr lang="en-US" dirty="0"/>
          </a:p>
          <a:p>
            <a:r>
              <a:rPr lang="en-US" dirty="0"/>
              <a:t>Sends sensory information to your brain so you can respond.</a:t>
            </a:r>
          </a:p>
        </p:txBody>
      </p:sp>
    </p:spTree>
    <p:extLst>
      <p:ext uri="{BB962C8B-B14F-4D97-AF65-F5344CB8AC3E}">
        <p14:creationId xmlns:p14="http://schemas.microsoft.com/office/powerpoint/2010/main" val="931700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FAF8-D491-183E-09EF-21DABF9A011C}"/>
              </a:ext>
            </a:extLst>
          </p:cNvPr>
          <p:cNvSpPr>
            <a:spLocks noGrp="1"/>
          </p:cNvSpPr>
          <p:nvPr>
            <p:ph type="title"/>
          </p:nvPr>
        </p:nvSpPr>
        <p:spPr/>
        <p:txBody>
          <a:bodyPr/>
          <a:lstStyle/>
          <a:p>
            <a:r>
              <a:rPr lang="en-US" dirty="0"/>
              <a:t>Parietal Lobe</a:t>
            </a:r>
          </a:p>
        </p:txBody>
      </p:sp>
      <p:sp>
        <p:nvSpPr>
          <p:cNvPr id="3" name="Content Placeholder 2">
            <a:extLst>
              <a:ext uri="{FF2B5EF4-FFF2-40B4-BE49-F238E27FC236}">
                <a16:creationId xmlns:a16="http://schemas.microsoft.com/office/drawing/2014/main" id="{25BA9098-4FD1-6885-BDCA-FF57547469B5}"/>
              </a:ext>
            </a:extLst>
          </p:cNvPr>
          <p:cNvSpPr>
            <a:spLocks noGrp="1"/>
          </p:cNvSpPr>
          <p:nvPr>
            <p:ph idx="1"/>
          </p:nvPr>
        </p:nvSpPr>
        <p:spPr/>
        <p:txBody>
          <a:bodyPr/>
          <a:lstStyle/>
          <a:p>
            <a:r>
              <a:rPr lang="en-US" b="1" dirty="0"/>
              <a:t>Self-perception</a:t>
            </a:r>
          </a:p>
          <a:p>
            <a:r>
              <a:rPr lang="en-US" dirty="0"/>
              <a:t>Your parietal lobe is a processing center for sensations you can feel with your sense of touch. These include temperature (hot and cold), pressure, vibration and pain.</a:t>
            </a:r>
          </a:p>
          <a:p>
            <a:r>
              <a:rPr lang="en-US" dirty="0"/>
              <a:t>Self-perception also uses your sense of touch to tell you where parts of your body are without needing to see them (the technical term for this is “proprioception”). A good way to test this is to close your eyes and bring the palm of your hand up to your face. Even with your eyes closed, you can usually tell the approximate position of your hand (and avoid smacking yourself in the face).</a:t>
            </a:r>
          </a:p>
          <a:p>
            <a:endParaRPr lang="en-US" dirty="0"/>
          </a:p>
        </p:txBody>
      </p:sp>
    </p:spTree>
    <p:extLst>
      <p:ext uri="{BB962C8B-B14F-4D97-AF65-F5344CB8AC3E}">
        <p14:creationId xmlns:p14="http://schemas.microsoft.com/office/powerpoint/2010/main" val="883034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FAF8-D491-183E-09EF-21DABF9A011C}"/>
              </a:ext>
            </a:extLst>
          </p:cNvPr>
          <p:cNvSpPr>
            <a:spLocks noGrp="1"/>
          </p:cNvSpPr>
          <p:nvPr>
            <p:ph type="title"/>
          </p:nvPr>
        </p:nvSpPr>
        <p:spPr/>
        <p:txBody>
          <a:bodyPr/>
          <a:lstStyle/>
          <a:p>
            <a:r>
              <a:rPr lang="en-US" dirty="0"/>
              <a:t>Parietal Lobe</a:t>
            </a:r>
          </a:p>
        </p:txBody>
      </p:sp>
      <p:sp>
        <p:nvSpPr>
          <p:cNvPr id="3" name="Content Placeholder 2">
            <a:extLst>
              <a:ext uri="{FF2B5EF4-FFF2-40B4-BE49-F238E27FC236}">
                <a16:creationId xmlns:a16="http://schemas.microsoft.com/office/drawing/2014/main" id="{25BA9098-4FD1-6885-BDCA-FF57547469B5}"/>
              </a:ext>
            </a:extLst>
          </p:cNvPr>
          <p:cNvSpPr>
            <a:spLocks noGrp="1"/>
          </p:cNvSpPr>
          <p:nvPr>
            <p:ph idx="1"/>
          </p:nvPr>
        </p:nvSpPr>
        <p:spPr/>
        <p:txBody>
          <a:bodyPr/>
          <a:lstStyle/>
          <a:p>
            <a:r>
              <a:rPr lang="en-US" b="1" dirty="0"/>
              <a:t>Learned movements</a:t>
            </a:r>
          </a:p>
          <a:p>
            <a:r>
              <a:rPr lang="en-US" dirty="0"/>
              <a:t>Your parietal lobe also helps you learn each time you plan and carry out complex, precise movements. A big example of this is writing. That’s why writing gets easier with practice. The same is true of similar activities like doing math by hand.</a:t>
            </a:r>
          </a:p>
          <a:p>
            <a:r>
              <a:rPr lang="en-US" b="1" dirty="0"/>
              <a:t>Location awareness</a:t>
            </a:r>
          </a:p>
          <a:p>
            <a:r>
              <a:rPr lang="en-US" dirty="0"/>
              <a:t>Your parietal lobe plays a key role in how you understand where things are around you. Knowing if something is on your left or right side, for example, is a function that relies on your parietal lobe.</a:t>
            </a:r>
          </a:p>
          <a:p>
            <a:endParaRPr lang="en-US" dirty="0"/>
          </a:p>
        </p:txBody>
      </p:sp>
    </p:spTree>
    <p:extLst>
      <p:ext uri="{BB962C8B-B14F-4D97-AF65-F5344CB8AC3E}">
        <p14:creationId xmlns:p14="http://schemas.microsoft.com/office/powerpoint/2010/main" val="3168032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FAF8-D491-183E-09EF-21DABF9A011C}"/>
              </a:ext>
            </a:extLst>
          </p:cNvPr>
          <p:cNvSpPr>
            <a:spLocks noGrp="1"/>
          </p:cNvSpPr>
          <p:nvPr>
            <p:ph type="title"/>
          </p:nvPr>
        </p:nvSpPr>
        <p:spPr/>
        <p:txBody>
          <a:bodyPr/>
          <a:lstStyle/>
          <a:p>
            <a:r>
              <a:rPr lang="en-US" dirty="0"/>
              <a:t>Parietal Lobe</a:t>
            </a:r>
          </a:p>
        </p:txBody>
      </p:sp>
      <p:sp>
        <p:nvSpPr>
          <p:cNvPr id="3" name="Content Placeholder 2">
            <a:extLst>
              <a:ext uri="{FF2B5EF4-FFF2-40B4-BE49-F238E27FC236}">
                <a16:creationId xmlns:a16="http://schemas.microsoft.com/office/drawing/2014/main" id="{25BA9098-4FD1-6885-BDCA-FF57547469B5}"/>
              </a:ext>
            </a:extLst>
          </p:cNvPr>
          <p:cNvSpPr>
            <a:spLocks noGrp="1"/>
          </p:cNvSpPr>
          <p:nvPr>
            <p:ph idx="1"/>
          </p:nvPr>
        </p:nvSpPr>
        <p:spPr/>
        <p:txBody>
          <a:bodyPr/>
          <a:lstStyle/>
          <a:p>
            <a:r>
              <a:rPr lang="en-US" b="1" dirty="0"/>
              <a:t>Functions of the parietal lobe</a:t>
            </a:r>
          </a:p>
          <a:p>
            <a:r>
              <a:rPr lang="en-US" dirty="0"/>
              <a:t>Your </a:t>
            </a:r>
            <a:r>
              <a:rPr lang="en-US" dirty="0">
                <a:hlinkClick r:id="rId2"/>
              </a:rPr>
              <a:t>parietal lobe</a:t>
            </a:r>
            <a:r>
              <a:rPr lang="en-US" dirty="0"/>
              <a:t> is located between your frontal and occipital lobes and above your temporal lobe. Functions of your parietal lobe include:</a:t>
            </a:r>
          </a:p>
          <a:p>
            <a:pPr>
              <a:buFont typeface="Arial" panose="020B0604020202020204" pitchFamily="34" charset="0"/>
              <a:buChar char="•"/>
            </a:pPr>
            <a:r>
              <a:rPr lang="en-US" dirty="0"/>
              <a:t>Sensory information (touch, pressure, pain, position, vibration, temperature) processing.</a:t>
            </a:r>
          </a:p>
          <a:p>
            <a:pPr>
              <a:buFont typeface="Arial" panose="020B0604020202020204" pitchFamily="34" charset="0"/>
              <a:buChar char="•"/>
            </a:pPr>
            <a:r>
              <a:rPr lang="en-US" dirty="0"/>
              <a:t>Spatial processing and spatial manipulation. This is the ability to understand where you are in three-dimensional space, such as how to navigate around your home or town.</a:t>
            </a:r>
          </a:p>
          <a:p>
            <a:endParaRPr lang="en-US" dirty="0"/>
          </a:p>
        </p:txBody>
      </p:sp>
    </p:spTree>
    <p:extLst>
      <p:ext uri="{BB962C8B-B14F-4D97-AF65-F5344CB8AC3E}">
        <p14:creationId xmlns:p14="http://schemas.microsoft.com/office/powerpoint/2010/main" val="4573633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FAF8-D491-183E-09EF-21DABF9A011C}"/>
              </a:ext>
            </a:extLst>
          </p:cNvPr>
          <p:cNvSpPr>
            <a:spLocks noGrp="1"/>
          </p:cNvSpPr>
          <p:nvPr>
            <p:ph type="title"/>
          </p:nvPr>
        </p:nvSpPr>
        <p:spPr/>
        <p:txBody>
          <a:bodyPr/>
          <a:lstStyle/>
          <a:p>
            <a:r>
              <a:rPr lang="en-US" dirty="0"/>
              <a:t>Parietal Lobe</a:t>
            </a:r>
          </a:p>
        </p:txBody>
      </p:sp>
      <p:sp>
        <p:nvSpPr>
          <p:cNvPr id="3" name="Content Placeholder 2">
            <a:extLst>
              <a:ext uri="{FF2B5EF4-FFF2-40B4-BE49-F238E27FC236}">
                <a16:creationId xmlns:a16="http://schemas.microsoft.com/office/drawing/2014/main" id="{25BA9098-4FD1-6885-BDCA-FF57547469B5}"/>
              </a:ext>
            </a:extLst>
          </p:cNvPr>
          <p:cNvSpPr>
            <a:spLocks noGrp="1"/>
          </p:cNvSpPr>
          <p:nvPr>
            <p:ph idx="1"/>
          </p:nvPr>
        </p:nvSpPr>
        <p:spPr/>
        <p:txBody>
          <a:bodyPr/>
          <a:lstStyle/>
          <a:p>
            <a:r>
              <a:rPr lang="en-US" dirty="0"/>
              <a:t>Special areas of note within this lobe are the somatosensory cortex. It receives sensory information (“feeling” information) from all over your body. Here’s an example of how brain lobes work together:</a:t>
            </a:r>
          </a:p>
          <a:p>
            <a:r>
              <a:rPr lang="en-US" dirty="0"/>
              <a:t>The motor cortex in your brain’s frontal lobe sends the message that directs the muscles in your arm and hand to reach out toward a cup of soup on your kitchen table. The somatosensory cortex of your parietal lobe assesses the information delivered through your touch of the cup, including judgment of its temperature. Spatial processing in your parietal lobe allows you to grasp the cup, flawlessly navigating hand-to-cup distance relative to the table and other surrounding objects.</a:t>
            </a:r>
          </a:p>
          <a:p>
            <a:endParaRPr lang="en-US" dirty="0"/>
          </a:p>
        </p:txBody>
      </p:sp>
    </p:spTree>
    <p:extLst>
      <p:ext uri="{BB962C8B-B14F-4D97-AF65-F5344CB8AC3E}">
        <p14:creationId xmlns:p14="http://schemas.microsoft.com/office/powerpoint/2010/main" val="19244226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3D44-7B26-DEBF-842F-F0C6EC07AFA5}"/>
              </a:ext>
            </a:extLst>
          </p:cNvPr>
          <p:cNvSpPr>
            <a:spLocks noGrp="1"/>
          </p:cNvSpPr>
          <p:nvPr>
            <p:ph type="title"/>
          </p:nvPr>
        </p:nvSpPr>
        <p:spPr/>
        <p:txBody>
          <a:bodyPr/>
          <a:lstStyle/>
          <a:p>
            <a:r>
              <a:rPr lang="en-US" dirty="0"/>
              <a:t>Temporal Lobes</a:t>
            </a:r>
          </a:p>
        </p:txBody>
      </p:sp>
      <p:sp>
        <p:nvSpPr>
          <p:cNvPr id="3" name="Text Placeholder 2">
            <a:extLst>
              <a:ext uri="{FF2B5EF4-FFF2-40B4-BE49-F238E27FC236}">
                <a16:creationId xmlns:a16="http://schemas.microsoft.com/office/drawing/2014/main" id="{3784684C-DF80-0502-82F8-E9C8E0C33DD4}"/>
              </a:ext>
            </a:extLst>
          </p:cNvPr>
          <p:cNvSpPr>
            <a:spLocks noGrp="1"/>
          </p:cNvSpPr>
          <p:nvPr>
            <p:ph type="body" idx="1"/>
          </p:nvPr>
        </p:nvSpPr>
        <p:spPr>
          <a:xfrm>
            <a:off x="1154955" y="4777381"/>
            <a:ext cx="8825658" cy="783970"/>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spPr>
        <p:txBody>
          <a:bodyPr/>
          <a:lstStyle/>
          <a:p>
            <a:r>
              <a:rPr lang="en-US" dirty="0">
                <a:solidFill>
                  <a:schemeClr val="bg1"/>
                </a:solidFill>
              </a:rPr>
              <a:t>Associated with LANGUAGE, MEMORY, HEARING, SOUND PRODUCTION, LEARNING</a:t>
            </a:r>
          </a:p>
        </p:txBody>
      </p:sp>
    </p:spTree>
    <p:extLst>
      <p:ext uri="{BB962C8B-B14F-4D97-AF65-F5344CB8AC3E}">
        <p14:creationId xmlns:p14="http://schemas.microsoft.com/office/powerpoint/2010/main" val="25898295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FAF8-D491-183E-09EF-21DABF9A011C}"/>
              </a:ext>
            </a:extLst>
          </p:cNvPr>
          <p:cNvSpPr>
            <a:spLocks noGrp="1"/>
          </p:cNvSpPr>
          <p:nvPr>
            <p:ph type="title"/>
          </p:nvPr>
        </p:nvSpPr>
        <p:spPr/>
        <p:txBody>
          <a:bodyPr/>
          <a:lstStyle/>
          <a:p>
            <a:r>
              <a:rPr lang="en-US" dirty="0"/>
              <a:t>Temporal Lobe</a:t>
            </a:r>
          </a:p>
        </p:txBody>
      </p:sp>
      <p:sp>
        <p:nvSpPr>
          <p:cNvPr id="3" name="Content Placeholder 2">
            <a:extLst>
              <a:ext uri="{FF2B5EF4-FFF2-40B4-BE49-F238E27FC236}">
                <a16:creationId xmlns:a16="http://schemas.microsoft.com/office/drawing/2014/main" id="{25BA9098-4FD1-6885-BDCA-FF57547469B5}"/>
              </a:ext>
            </a:extLst>
          </p:cNvPr>
          <p:cNvSpPr>
            <a:spLocks noGrp="1"/>
          </p:cNvSpPr>
          <p:nvPr>
            <p:ph idx="1"/>
          </p:nvPr>
        </p:nvSpPr>
        <p:spPr/>
        <p:txBody>
          <a:bodyPr>
            <a:normAutofit fontScale="92500" lnSpcReduction="10000"/>
          </a:bodyPr>
          <a:lstStyle/>
          <a:p>
            <a:r>
              <a:rPr lang="en-US" b="1" dirty="0"/>
              <a:t>Functions of the temporal lobe</a:t>
            </a:r>
          </a:p>
          <a:p>
            <a:r>
              <a:rPr lang="en-US" dirty="0"/>
              <a:t>Your </a:t>
            </a:r>
            <a:r>
              <a:rPr lang="en-US" dirty="0">
                <a:hlinkClick r:id="rId2"/>
              </a:rPr>
              <a:t>temporal lobe</a:t>
            </a:r>
            <a:r>
              <a:rPr lang="en-US" dirty="0"/>
              <a:t> is located between your frontal and occipital lobes and below your parietal lobe. Functions of your temporal lobe include:</a:t>
            </a:r>
          </a:p>
          <a:p>
            <a:pPr>
              <a:buFont typeface="Arial" panose="020B0604020202020204" pitchFamily="34" charset="0"/>
              <a:buChar char="•"/>
            </a:pPr>
            <a:r>
              <a:rPr lang="en-US" dirty="0"/>
              <a:t>Language comprehension, speech formation, learning.</a:t>
            </a:r>
          </a:p>
          <a:p>
            <a:pPr>
              <a:buFont typeface="Arial" panose="020B0604020202020204" pitchFamily="34" charset="0"/>
              <a:buChar char="•"/>
            </a:pPr>
            <a:r>
              <a:rPr lang="en-US" dirty="0"/>
              <a:t>Memory.</a:t>
            </a:r>
          </a:p>
          <a:p>
            <a:pPr>
              <a:buFont typeface="Arial" panose="020B0604020202020204" pitchFamily="34" charset="0"/>
              <a:buChar char="•"/>
            </a:pPr>
            <a:r>
              <a:rPr lang="en-US" dirty="0"/>
              <a:t>Hearing.</a:t>
            </a:r>
          </a:p>
          <a:p>
            <a:pPr>
              <a:buFont typeface="Arial" panose="020B0604020202020204" pitchFamily="34" charset="0"/>
              <a:buChar char="•"/>
            </a:pPr>
            <a:r>
              <a:rPr lang="en-US" dirty="0"/>
              <a:t>Nonverbal interpretation.</a:t>
            </a:r>
          </a:p>
          <a:p>
            <a:pPr>
              <a:buFont typeface="Arial" panose="020B0604020202020204" pitchFamily="34" charset="0"/>
              <a:buChar char="•"/>
            </a:pPr>
            <a:r>
              <a:rPr lang="en-US" dirty="0"/>
              <a:t>Sound-to-visual image conversion.</a:t>
            </a:r>
          </a:p>
          <a:p>
            <a:r>
              <a:rPr lang="en-US" dirty="0"/>
              <a:t>A special area of note within this lobe is Wernicke’s area. This area was more recently discovered to be involved in language comprehensive based on speech tones and sounds, linking them to previously learned sounds.</a:t>
            </a:r>
          </a:p>
          <a:p>
            <a:endParaRPr lang="en-US" dirty="0"/>
          </a:p>
        </p:txBody>
      </p:sp>
    </p:spTree>
    <p:extLst>
      <p:ext uri="{BB962C8B-B14F-4D97-AF65-F5344CB8AC3E}">
        <p14:creationId xmlns:p14="http://schemas.microsoft.com/office/powerpoint/2010/main" val="42137780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FAF8-D491-183E-09EF-21DABF9A011C}"/>
              </a:ext>
            </a:extLst>
          </p:cNvPr>
          <p:cNvSpPr>
            <a:spLocks noGrp="1"/>
          </p:cNvSpPr>
          <p:nvPr>
            <p:ph type="title"/>
          </p:nvPr>
        </p:nvSpPr>
        <p:spPr>
          <a:xfrm>
            <a:off x="5282381" y="629266"/>
            <a:ext cx="4767471" cy="1641986"/>
          </a:xfrm>
        </p:spPr>
        <p:txBody>
          <a:bodyPr>
            <a:normAutofit/>
          </a:bodyPr>
          <a:lstStyle/>
          <a:p>
            <a:r>
              <a:rPr lang="en-US" dirty="0"/>
              <a:t>Temporal Lobe</a:t>
            </a:r>
          </a:p>
        </p:txBody>
      </p:sp>
      <p:pic>
        <p:nvPicPr>
          <p:cNvPr id="5" name="Picture 4">
            <a:extLst>
              <a:ext uri="{FF2B5EF4-FFF2-40B4-BE49-F238E27FC236}">
                <a16:creationId xmlns:a16="http://schemas.microsoft.com/office/drawing/2014/main" id="{1E69A95C-97AA-B538-2C28-ABCF64BCC5A0}"/>
              </a:ext>
            </a:extLst>
          </p:cNvPr>
          <p:cNvPicPr>
            <a:picLocks noChangeAspect="1"/>
          </p:cNvPicPr>
          <p:nvPr/>
        </p:nvPicPr>
        <p:blipFill rotWithShape="1">
          <a:blip r:embed="rId3"/>
          <a:srcRect l="30842" r="31144"/>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25BA9098-4FD1-6885-BDCA-FF57547469B5}"/>
              </a:ext>
            </a:extLst>
          </p:cNvPr>
          <p:cNvSpPr>
            <a:spLocks noGrp="1"/>
          </p:cNvSpPr>
          <p:nvPr>
            <p:ph idx="1"/>
          </p:nvPr>
        </p:nvSpPr>
        <p:spPr>
          <a:xfrm>
            <a:off x="5282381" y="2438400"/>
            <a:ext cx="4767471" cy="3809999"/>
          </a:xfrm>
        </p:spPr>
        <p:txBody>
          <a:bodyPr>
            <a:normAutofit/>
          </a:bodyPr>
          <a:lstStyle/>
          <a:p>
            <a:pPr>
              <a:lnSpc>
                <a:spcPct val="90000"/>
              </a:lnSpc>
            </a:pPr>
            <a:r>
              <a:rPr lang="en-US" b="1" dirty="0"/>
              <a:t>Where is the temporal lobe located?</a:t>
            </a:r>
          </a:p>
          <a:p>
            <a:pPr>
              <a:lnSpc>
                <a:spcPct val="90000"/>
              </a:lnSpc>
            </a:pPr>
            <a:r>
              <a:rPr lang="en-US" dirty="0"/>
              <a:t>Like all lobes of your brain, your temporal lobe has left and right sides. The sides of your temporal lobes are the farthest apart of the brain lobes. Each temporal lobe is right behind the temple area on each side of your head, and the lobe extends backward along the side of your brain to a point just behind your ears.</a:t>
            </a:r>
          </a:p>
          <a:p>
            <a:pPr>
              <a:lnSpc>
                <a:spcPct val="90000"/>
              </a:lnSpc>
            </a:pPr>
            <a:endParaRPr lang="en-US" dirty="0"/>
          </a:p>
        </p:txBody>
      </p:sp>
    </p:spTree>
    <p:extLst>
      <p:ext uri="{BB962C8B-B14F-4D97-AF65-F5344CB8AC3E}">
        <p14:creationId xmlns:p14="http://schemas.microsoft.com/office/powerpoint/2010/main" val="29336537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3D44-7B26-DEBF-842F-F0C6EC07AFA5}"/>
              </a:ext>
            </a:extLst>
          </p:cNvPr>
          <p:cNvSpPr>
            <a:spLocks noGrp="1"/>
          </p:cNvSpPr>
          <p:nvPr>
            <p:ph type="title"/>
          </p:nvPr>
        </p:nvSpPr>
        <p:spPr/>
        <p:txBody>
          <a:bodyPr/>
          <a:lstStyle/>
          <a:p>
            <a:r>
              <a:rPr lang="en-US" dirty="0"/>
              <a:t>OCCIPITAL LOBES</a:t>
            </a:r>
          </a:p>
        </p:txBody>
      </p:sp>
      <p:sp>
        <p:nvSpPr>
          <p:cNvPr id="3" name="Text Placeholder 2">
            <a:extLst>
              <a:ext uri="{FF2B5EF4-FFF2-40B4-BE49-F238E27FC236}">
                <a16:creationId xmlns:a16="http://schemas.microsoft.com/office/drawing/2014/main" id="{3784684C-DF80-0502-82F8-E9C8E0C33DD4}"/>
              </a:ext>
            </a:extLst>
          </p:cNvPr>
          <p:cNvSpPr>
            <a:spLocks noGrp="1"/>
          </p:cNvSpPr>
          <p:nvPr>
            <p:ph type="body" idx="1"/>
          </p:nvPr>
        </p:nvSpPr>
        <p:spPr>
          <a:xfrm>
            <a:off x="1154955" y="4777381"/>
            <a:ext cx="8825658" cy="783970"/>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spPr>
        <p:txBody>
          <a:bodyPr/>
          <a:lstStyle/>
          <a:p>
            <a:r>
              <a:rPr lang="en-US" dirty="0">
                <a:solidFill>
                  <a:schemeClr val="bg1"/>
                </a:solidFill>
              </a:rPr>
              <a:t>Associated with VISUAL PERCEPTION</a:t>
            </a:r>
          </a:p>
        </p:txBody>
      </p:sp>
    </p:spTree>
    <p:extLst>
      <p:ext uri="{BB962C8B-B14F-4D97-AF65-F5344CB8AC3E}">
        <p14:creationId xmlns:p14="http://schemas.microsoft.com/office/powerpoint/2010/main" val="32473317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1FD1-B8FF-6352-136C-D859A1365E40}"/>
              </a:ext>
            </a:extLst>
          </p:cNvPr>
          <p:cNvSpPr>
            <a:spLocks noGrp="1"/>
          </p:cNvSpPr>
          <p:nvPr>
            <p:ph type="title"/>
          </p:nvPr>
        </p:nvSpPr>
        <p:spPr/>
        <p:txBody>
          <a:bodyPr/>
          <a:lstStyle/>
          <a:p>
            <a:r>
              <a:rPr lang="en-US" dirty="0"/>
              <a:t>Occipital Lobes</a:t>
            </a:r>
          </a:p>
        </p:txBody>
      </p:sp>
      <p:sp>
        <p:nvSpPr>
          <p:cNvPr id="3" name="Content Placeholder 2">
            <a:extLst>
              <a:ext uri="{FF2B5EF4-FFF2-40B4-BE49-F238E27FC236}">
                <a16:creationId xmlns:a16="http://schemas.microsoft.com/office/drawing/2014/main" id="{ED1E865E-C478-F513-E1AD-81324872AC3C}"/>
              </a:ext>
            </a:extLst>
          </p:cNvPr>
          <p:cNvSpPr>
            <a:spLocks noGrp="1"/>
          </p:cNvSpPr>
          <p:nvPr>
            <p:ph idx="1"/>
          </p:nvPr>
        </p:nvSpPr>
        <p:spPr/>
        <p:txBody>
          <a:bodyPr/>
          <a:lstStyle/>
          <a:p>
            <a:r>
              <a:rPr lang="en-US" b="1" dirty="0"/>
              <a:t>Functions of the occipital lobe</a:t>
            </a:r>
          </a:p>
          <a:p>
            <a:r>
              <a:rPr lang="en-US" dirty="0"/>
              <a:t>Your </a:t>
            </a:r>
            <a:r>
              <a:rPr lang="en-US" dirty="0">
                <a:hlinkClick r:id="rId2"/>
              </a:rPr>
              <a:t>occipital lobe</a:t>
            </a:r>
            <a:r>
              <a:rPr lang="en-US" dirty="0"/>
              <a:t> is at the back of your brain. Functions of your occipital lobe include:</a:t>
            </a:r>
          </a:p>
          <a:p>
            <a:pPr>
              <a:buFont typeface="Arial" panose="020B0604020202020204" pitchFamily="34" charset="0"/>
              <a:buChar char="•"/>
            </a:pPr>
            <a:r>
              <a:rPr lang="en-US" dirty="0"/>
              <a:t>Visual processing and interpretation.</a:t>
            </a:r>
          </a:p>
          <a:p>
            <a:pPr>
              <a:buFont typeface="Arial" panose="020B0604020202020204" pitchFamily="34" charset="0"/>
              <a:buChar char="•"/>
            </a:pPr>
            <a:r>
              <a:rPr lang="en-US" dirty="0"/>
              <a:t>Visual data collection regarding color, motion and orientation.</a:t>
            </a:r>
          </a:p>
          <a:p>
            <a:pPr>
              <a:buFont typeface="Arial" panose="020B0604020202020204" pitchFamily="34" charset="0"/>
              <a:buChar char="•"/>
            </a:pPr>
            <a:r>
              <a:rPr lang="en-US" dirty="0"/>
              <a:t>Object and facial recognition.</a:t>
            </a:r>
          </a:p>
          <a:p>
            <a:pPr>
              <a:buFont typeface="Arial" panose="020B0604020202020204" pitchFamily="34" charset="0"/>
              <a:buChar char="•"/>
            </a:pPr>
            <a:r>
              <a:rPr lang="en-US" dirty="0"/>
              <a:t>Depth and distance perception.</a:t>
            </a:r>
          </a:p>
          <a:p>
            <a:pPr>
              <a:buFont typeface="Arial" panose="020B0604020202020204" pitchFamily="34" charset="0"/>
              <a:buChar char="•"/>
            </a:pPr>
            <a:r>
              <a:rPr lang="en-US" dirty="0"/>
              <a:t>Visual world mapping.</a:t>
            </a:r>
          </a:p>
          <a:p>
            <a:endParaRPr lang="en-US" dirty="0"/>
          </a:p>
        </p:txBody>
      </p:sp>
    </p:spTree>
    <p:extLst>
      <p:ext uri="{BB962C8B-B14F-4D97-AF65-F5344CB8AC3E}">
        <p14:creationId xmlns:p14="http://schemas.microsoft.com/office/powerpoint/2010/main" val="3781281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normAutofit/>
          </a:bodyPr>
          <a:lstStyle/>
          <a:p>
            <a:r>
              <a:rPr lang="en-US" dirty="0"/>
              <a:t>Branches of the Nervous System</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idx="1"/>
          </p:nvPr>
        </p:nvSpPr>
        <p:spPr>
          <a:xfrm>
            <a:off x="1103312" y="2052918"/>
            <a:ext cx="8802688" cy="4195481"/>
          </a:xfrm>
        </p:spPr>
        <p:txBody>
          <a:bodyPr anchor="ctr">
            <a:normAutofit fontScale="92500" lnSpcReduction="10000"/>
          </a:bodyPr>
          <a:lstStyle/>
          <a:p>
            <a:r>
              <a:rPr lang="en-US" sz="1800" dirty="0"/>
              <a:t>Central Nervous System:  </a:t>
            </a:r>
          </a:p>
          <a:p>
            <a:pPr lvl="1"/>
            <a:r>
              <a:rPr lang="en-US" dirty="0"/>
              <a:t>Brain</a:t>
            </a:r>
          </a:p>
          <a:p>
            <a:pPr lvl="2"/>
            <a:r>
              <a:rPr lang="en-US" sz="1800" dirty="0"/>
              <a:t>Neurons:  </a:t>
            </a:r>
          </a:p>
          <a:p>
            <a:pPr lvl="3"/>
            <a:r>
              <a:rPr lang="en-US" sz="1600" dirty="0"/>
              <a:t>single cells that are </a:t>
            </a:r>
            <a:r>
              <a:rPr lang="en-US" sz="1800" dirty="0"/>
              <a:t>responsible for receiving sensory input from the external world, </a:t>
            </a:r>
          </a:p>
          <a:p>
            <a:pPr lvl="3"/>
            <a:r>
              <a:rPr lang="en-US" sz="1800" dirty="0"/>
              <a:t>for sending motor commands to our muscles</a:t>
            </a:r>
          </a:p>
          <a:p>
            <a:pPr lvl="3"/>
            <a:r>
              <a:rPr lang="en-US" sz="1800" dirty="0"/>
              <a:t>for transforming and relaying the electrical signals at every step in between. </a:t>
            </a:r>
            <a:r>
              <a:rPr lang="en-US" sz="1600" dirty="0"/>
              <a:t> </a:t>
            </a:r>
          </a:p>
          <a:p>
            <a:pPr lvl="2"/>
            <a:endParaRPr lang="en-US" sz="1800" dirty="0"/>
          </a:p>
          <a:p>
            <a:pPr lvl="1"/>
            <a:r>
              <a:rPr lang="en-US" dirty="0"/>
              <a:t>Spinal Cord:</a:t>
            </a:r>
          </a:p>
          <a:p>
            <a:pPr lvl="2"/>
            <a:r>
              <a:rPr lang="en-US" sz="1800" dirty="0"/>
              <a:t>Column of spinal nerves</a:t>
            </a:r>
          </a:p>
          <a:p>
            <a:pPr lvl="2"/>
            <a:r>
              <a:rPr lang="en-US" sz="1800" dirty="0"/>
              <a:t>Carries messages from the brain to the rest of the body</a:t>
            </a:r>
          </a:p>
          <a:p>
            <a:endParaRPr lang="en-US" sz="1800" dirty="0"/>
          </a:p>
        </p:txBody>
      </p:sp>
    </p:spTree>
    <p:extLst>
      <p:ext uri="{BB962C8B-B14F-4D97-AF65-F5344CB8AC3E}">
        <p14:creationId xmlns:p14="http://schemas.microsoft.com/office/powerpoint/2010/main" val="1841868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1FD1-B8FF-6352-136C-D859A1365E40}"/>
              </a:ext>
            </a:extLst>
          </p:cNvPr>
          <p:cNvSpPr>
            <a:spLocks noGrp="1"/>
          </p:cNvSpPr>
          <p:nvPr>
            <p:ph type="title"/>
          </p:nvPr>
        </p:nvSpPr>
        <p:spPr/>
        <p:txBody>
          <a:bodyPr/>
          <a:lstStyle/>
          <a:p>
            <a:r>
              <a:rPr lang="en-US" dirty="0"/>
              <a:t>Occipital Lobes</a:t>
            </a:r>
          </a:p>
        </p:txBody>
      </p:sp>
      <p:sp>
        <p:nvSpPr>
          <p:cNvPr id="3" name="Content Placeholder 2">
            <a:extLst>
              <a:ext uri="{FF2B5EF4-FFF2-40B4-BE49-F238E27FC236}">
                <a16:creationId xmlns:a16="http://schemas.microsoft.com/office/drawing/2014/main" id="{ED1E865E-C478-F513-E1AD-81324872AC3C}"/>
              </a:ext>
            </a:extLst>
          </p:cNvPr>
          <p:cNvSpPr>
            <a:spLocks noGrp="1"/>
          </p:cNvSpPr>
          <p:nvPr>
            <p:ph idx="1"/>
          </p:nvPr>
        </p:nvSpPr>
        <p:spPr/>
        <p:txBody>
          <a:bodyPr/>
          <a:lstStyle/>
          <a:p>
            <a:r>
              <a:rPr lang="en-US" dirty="0"/>
              <a:t>The main job of your occipital lobe is decoding the messages sent from your eyes and turning that information into forms the rest of your brain can use.</a:t>
            </a:r>
          </a:p>
          <a:p>
            <a:endParaRPr lang="en-US" dirty="0"/>
          </a:p>
          <a:p>
            <a:r>
              <a:rPr lang="en-US" dirty="0"/>
              <a:t>That job happens in two specific areas in your occipital lobe: the primary visual cortex and the secondary visual cortex. The term “cortex” comes from the Latin word for “tree bark,” and it describes the </a:t>
            </a:r>
            <a:r>
              <a:rPr lang="en-US" dirty="0">
                <a:hlinkClick r:id="rId2"/>
              </a:rPr>
              <a:t>wrinkly-textured outer surface of your brain</a:t>
            </a:r>
            <a:r>
              <a:rPr lang="en-US" dirty="0"/>
              <a:t>. The visual cortices (the plural of “cortex”) are parts of the cortex that process vision-related signals.</a:t>
            </a:r>
          </a:p>
        </p:txBody>
      </p:sp>
    </p:spTree>
    <p:extLst>
      <p:ext uri="{BB962C8B-B14F-4D97-AF65-F5344CB8AC3E}">
        <p14:creationId xmlns:p14="http://schemas.microsoft.com/office/powerpoint/2010/main" val="33683767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1FD1-B8FF-6352-136C-D859A1365E40}"/>
              </a:ext>
            </a:extLst>
          </p:cNvPr>
          <p:cNvSpPr>
            <a:spLocks noGrp="1"/>
          </p:cNvSpPr>
          <p:nvPr>
            <p:ph type="title"/>
          </p:nvPr>
        </p:nvSpPr>
        <p:spPr/>
        <p:txBody>
          <a:bodyPr/>
          <a:lstStyle/>
          <a:p>
            <a:r>
              <a:rPr lang="en-US" dirty="0"/>
              <a:t>Occipital Lobes</a:t>
            </a:r>
          </a:p>
        </p:txBody>
      </p:sp>
      <p:sp>
        <p:nvSpPr>
          <p:cNvPr id="3" name="Content Placeholder 2">
            <a:extLst>
              <a:ext uri="{FF2B5EF4-FFF2-40B4-BE49-F238E27FC236}">
                <a16:creationId xmlns:a16="http://schemas.microsoft.com/office/drawing/2014/main" id="{ED1E865E-C478-F513-E1AD-81324872AC3C}"/>
              </a:ext>
            </a:extLst>
          </p:cNvPr>
          <p:cNvSpPr>
            <a:spLocks noGrp="1"/>
          </p:cNvSpPr>
          <p:nvPr>
            <p:ph idx="1"/>
          </p:nvPr>
        </p:nvSpPr>
        <p:spPr/>
        <p:txBody>
          <a:bodyPr/>
          <a:lstStyle/>
          <a:p>
            <a:r>
              <a:rPr lang="en-US" b="1" dirty="0"/>
              <a:t>How does the occipital lobe help other organs or body systems?</a:t>
            </a:r>
          </a:p>
          <a:p>
            <a:r>
              <a:rPr lang="en-US" dirty="0"/>
              <a:t>Your eyes detect what’s visible in the world around you and turn that information into signals that then travel to your brain. However, the occipital lobe is what takes those signals, processes them and then works cooperatively with other parts of your brain to use what you see.</a:t>
            </a:r>
          </a:p>
          <a:p>
            <a:r>
              <a:rPr lang="en-US" dirty="0"/>
              <a:t>One of the most important examples of this is reading. Your occipital lobe recognizes writing, and then it works with a part of your brain’s temporal lobe to recognize the written shapes and symbols. The temporal lobe then understands them as written language and processes the content.</a:t>
            </a:r>
          </a:p>
          <a:p>
            <a:endParaRPr lang="en-US" dirty="0"/>
          </a:p>
        </p:txBody>
      </p:sp>
    </p:spTree>
    <p:extLst>
      <p:ext uri="{BB962C8B-B14F-4D97-AF65-F5344CB8AC3E}">
        <p14:creationId xmlns:p14="http://schemas.microsoft.com/office/powerpoint/2010/main" val="2851269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Knowledge Check Activity </a:t>
            </a:r>
            <a:endParaRPr dirty="0"/>
          </a:p>
        </p:txBody>
      </p:sp>
      <p:sp>
        <p:nvSpPr>
          <p:cNvPr id="3" name="Text Placeholder 2">
            <a:extLst>
              <a:ext uri="{FF2B5EF4-FFF2-40B4-BE49-F238E27FC236}">
                <a16:creationId xmlns:a16="http://schemas.microsoft.com/office/drawing/2014/main" id="{35C50BB9-5563-4075-A1BB-6E3DF6AFD144}"/>
              </a:ext>
            </a:extLst>
          </p:cNvPr>
          <p:cNvSpPr>
            <a:spLocks noGrp="1"/>
          </p:cNvSpPr>
          <p:nvPr>
            <p:ph idx="1"/>
          </p:nvPr>
        </p:nvSpPr>
        <p:spPr/>
        <p:txBody>
          <a:bodyPr/>
          <a:lstStyle/>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Which part of the brain is responsible for controlling the dexterity of our hands, such as our ability to hold a pencil or play a musical instrument?</a:t>
            </a: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 </a:t>
            </a:r>
          </a:p>
          <a:p>
            <a:pPr marL="636587" marR="0" lvl="0" indent="-51435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AutoNum type="alphaL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Frontal lobe</a:t>
            </a:r>
          </a:p>
          <a:p>
            <a:pPr marL="636587" marR="0" lvl="0" indent="-51435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AutoNum type="alphaL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Parietal lobe</a:t>
            </a:r>
          </a:p>
          <a:p>
            <a:pPr marL="636587" marR="0" lvl="0" indent="-51435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AutoNum type="alphaL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Temporal lobe</a:t>
            </a:r>
          </a:p>
          <a:p>
            <a:pPr marL="636587" marR="0" lvl="0" indent="-51435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AutoNum type="alphaL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Occipital lobe</a:t>
            </a:r>
          </a:p>
          <a:p>
            <a:endParaRPr lang="en-US" dirty="0"/>
          </a:p>
        </p:txBody>
      </p:sp>
    </p:spTree>
    <p:extLst>
      <p:ext uri="{BB962C8B-B14F-4D97-AF65-F5344CB8AC3E}">
        <p14:creationId xmlns:p14="http://schemas.microsoft.com/office/powerpoint/2010/main" val="29024720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Knowledge Check Activity: Answer</a:t>
            </a:r>
            <a:endParaRPr dirty="0"/>
          </a:p>
        </p:txBody>
      </p:sp>
      <p:sp>
        <p:nvSpPr>
          <p:cNvPr id="3" name="Text Placeholder 2">
            <a:extLst>
              <a:ext uri="{FF2B5EF4-FFF2-40B4-BE49-F238E27FC236}">
                <a16:creationId xmlns:a16="http://schemas.microsoft.com/office/drawing/2014/main" id="{35C50BB9-5563-4075-A1BB-6E3DF6AFD144}"/>
              </a:ext>
            </a:extLst>
          </p:cNvPr>
          <p:cNvSpPr>
            <a:spLocks noGrp="1"/>
          </p:cNvSpPr>
          <p:nvPr>
            <p:ph idx="1"/>
          </p:nvPr>
        </p:nvSpPr>
        <p:spPr/>
        <p:txBody>
          <a:bodyPr/>
          <a:lstStyle/>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Which part of the brain is responsible for controlling the dexterity of our hands, such as our ability to hold a pencil or play a musical instrument? </a:t>
            </a: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636587" marR="0" lvl="0" indent="-51435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AutoNum type="alphaLcPeriod"/>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Frontal lobe</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Specifically, the primary motor area directs the body’s muscles. This directs the dexterity of the body areas, not muscle size. For example, more of the motor cortex is devoted to the hands.</a:t>
            </a:r>
          </a:p>
          <a:p>
            <a:endParaRPr lang="en-US" dirty="0"/>
          </a:p>
        </p:txBody>
      </p:sp>
    </p:spTree>
    <p:extLst>
      <p:ext uri="{BB962C8B-B14F-4D97-AF65-F5344CB8AC3E}">
        <p14:creationId xmlns:p14="http://schemas.microsoft.com/office/powerpoint/2010/main" val="24465822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1B31-1D40-A5F1-24A8-573ABB96E04E}"/>
              </a:ext>
            </a:extLst>
          </p:cNvPr>
          <p:cNvSpPr>
            <a:spLocks noGrp="1"/>
          </p:cNvSpPr>
          <p:nvPr>
            <p:ph type="title"/>
          </p:nvPr>
        </p:nvSpPr>
        <p:spPr>
          <a:xfrm>
            <a:off x="8000837" y="1325880"/>
            <a:ext cx="3543464" cy="3066507"/>
          </a:xfrm>
        </p:spPr>
        <p:txBody>
          <a:bodyPr vert="horz" lIns="91440" tIns="45720" rIns="91440" bIns="45720" rtlCol="0" anchor="b">
            <a:normAutofit fontScale="90000"/>
          </a:bodyPr>
          <a:lstStyle/>
          <a:p>
            <a:r>
              <a:rPr lang="en-US" sz="3700" dirty="0">
                <a:solidFill>
                  <a:srgbClr val="EBEBEB"/>
                </a:solidFill>
              </a:rPr>
              <a:t>The Subcortex and the Endocrine System</a:t>
            </a:r>
            <a:br>
              <a:rPr lang="en-US" sz="3700" dirty="0">
                <a:solidFill>
                  <a:srgbClr val="EBEBEB"/>
                </a:solidFill>
              </a:rPr>
            </a:br>
            <a:br>
              <a:rPr lang="en-US" sz="3700" dirty="0">
                <a:solidFill>
                  <a:srgbClr val="EBEBEB"/>
                </a:solidFill>
              </a:rPr>
            </a:br>
            <a:r>
              <a:rPr lang="en-US" sz="3700" dirty="0">
                <a:solidFill>
                  <a:srgbClr val="EBEBEB"/>
                </a:solidFill>
              </a:rPr>
              <a:t>Sect. 2.4</a:t>
            </a:r>
          </a:p>
        </p:txBody>
      </p:sp>
      <p:pic>
        <p:nvPicPr>
          <p:cNvPr id="5" name="Picture 4" descr="Render of clear molecular structure">
            <a:extLst>
              <a:ext uri="{FF2B5EF4-FFF2-40B4-BE49-F238E27FC236}">
                <a16:creationId xmlns:a16="http://schemas.microsoft.com/office/drawing/2014/main" id="{8F7FBD2D-778B-6BB2-AC9B-C59F38AD4318}"/>
              </a:ext>
            </a:extLst>
          </p:cNvPr>
          <p:cNvPicPr>
            <a:picLocks noChangeAspect="1"/>
          </p:cNvPicPr>
          <p:nvPr/>
        </p:nvPicPr>
        <p:blipFill rotWithShape="1">
          <a:blip r:embed="rId3"/>
          <a:srcRect l="8333" r="28019"/>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Tree>
    <p:extLst>
      <p:ext uri="{BB962C8B-B14F-4D97-AF65-F5344CB8AC3E}">
        <p14:creationId xmlns:p14="http://schemas.microsoft.com/office/powerpoint/2010/main" val="19813362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p:txBody>
          <a:bodyPr/>
          <a:lstStyle/>
          <a:p>
            <a:r>
              <a:rPr lang="en-US" dirty="0"/>
              <a:t>Subcortex</a:t>
            </a:r>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p:txBody>
          <a:bodyPr/>
          <a:lstStyle/>
          <a:p>
            <a:r>
              <a:rPr lang="en-US" dirty="0"/>
              <a:t>The Subcortex is located below the cerebral cortex and completely covered by it. It can be divided into three general areas: (1) Brainstem or hindbrain; (2) Midbrain; and (3) forebrain. </a:t>
            </a:r>
          </a:p>
          <a:p>
            <a:endParaRPr lang="en-US" dirty="0"/>
          </a:p>
          <a:p>
            <a:r>
              <a:rPr lang="en-US" dirty="0"/>
              <a:t>A person can lose large portions of the cerebrum and still survive. As a matter of fact, If damage is limited to the less crucial areas of the cortex, little visible change may take place. </a:t>
            </a:r>
            <a:r>
              <a:rPr lang="en-US" b="1" dirty="0"/>
              <a:t>This is not so </a:t>
            </a:r>
            <a:r>
              <a:rPr lang="en-US" dirty="0"/>
              <a:t>of the subcortex</a:t>
            </a:r>
            <a:r>
              <a:rPr lang="en-US" b="1" dirty="0"/>
              <a:t>. The areas here are so basic to normal functioning that damage may endanger a person's life</a:t>
            </a:r>
            <a:r>
              <a:rPr lang="en-US" dirty="0"/>
              <a:t>.</a:t>
            </a:r>
          </a:p>
        </p:txBody>
      </p:sp>
    </p:spTree>
    <p:extLst>
      <p:ext uri="{BB962C8B-B14F-4D97-AF65-F5344CB8AC3E}">
        <p14:creationId xmlns:p14="http://schemas.microsoft.com/office/powerpoint/2010/main" val="42203959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Subcortex—An Overview</a:t>
            </a:r>
            <a:endParaRPr dirty="0"/>
          </a:p>
        </p:txBody>
      </p:sp>
      <p:pic>
        <p:nvPicPr>
          <p:cNvPr id="3" name="Picture 2" descr="An illustration shows a human skull with the brain parts revealed. The illustration displays the main structures of the brain and list their features. Color-codes group the structures into forebrain, midbrain, and hindbrain. The structures in each area and the corresponding features are as follows: Forebrain: cerebral cortex, voluntary movements; sensations, learning, remembering, thinking, emotion, consciousness; hypothalamus (located at the base of the brain, near the pituitary gland), control of hunger, thirst, temperature, and other visceral and bodily functions; corpus callosum,  band of ­fibers connecting the two hemispheres; thalamus (located just above the brain stem between the cerebral cortex and the midbrain), relay station to cortex for sensory information. Midbrain (a portion of the brainstem above the pons, at the very top of the brainstem): conduction and switching center. Hindbrain: cerebellum, muscle tone; body balance; coordination of skilled movement; reticular formation (in the brainstem), arousal; attention; movement; reflexes; medulla, centers for control over breathing, swallowing, digestion, heart rate. Other structures shown are:  pituitary gland (in the base of the brain, below the hypothalamus), the master gland of the endocrine system; spinal cord, conduction paths for motor and sensory impulses; local reflexes (reflex arc).">
            <a:extLst>
              <a:ext uri="{FF2B5EF4-FFF2-40B4-BE49-F238E27FC236}">
                <a16:creationId xmlns:a16="http://schemas.microsoft.com/office/drawing/2014/main" id="{4A504E47-4F45-4535-919E-43D72A57CF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0267" y="1509311"/>
            <a:ext cx="7591465" cy="4716969"/>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p:txBody>
          <a:bodyPr/>
          <a:lstStyle/>
          <a:p>
            <a:r>
              <a:rPr lang="en-US" dirty="0"/>
              <a:t> Hindbrain</a:t>
            </a:r>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p:txBody>
          <a:bodyPr>
            <a:normAutofit/>
          </a:bodyPr>
          <a:lstStyle/>
          <a:p>
            <a:r>
              <a:rPr lang="en-US" dirty="0"/>
              <a:t>1</a:t>
            </a:r>
            <a:r>
              <a:rPr lang="en-US" baseline="30000" dirty="0"/>
              <a:t>st</a:t>
            </a:r>
            <a:r>
              <a:rPr lang="en-US" dirty="0"/>
              <a:t> layer:  Hindbrain (three parts:  medulla, reticular formation and cerebellum)</a:t>
            </a:r>
          </a:p>
          <a:p>
            <a:pPr marL="0" indent="0">
              <a:buNone/>
            </a:pPr>
            <a:endParaRPr lang="en-US" dirty="0"/>
          </a:p>
          <a:p>
            <a:pPr lvl="1"/>
            <a:r>
              <a:rPr lang="en-US" dirty="0"/>
              <a:t>Hindbrain:  The hindbrain coordinates functions that are fundamental to survival, including respiratory rhythm, motor activity, sleep, and wakefulness. </a:t>
            </a:r>
          </a:p>
          <a:p>
            <a:pPr lvl="1"/>
            <a:endParaRPr lang="en-US" dirty="0"/>
          </a:p>
          <a:p>
            <a:pPr marL="0" indent="0">
              <a:buNone/>
            </a:pPr>
            <a:br>
              <a:rPr lang="en-US" dirty="0"/>
            </a:br>
            <a:endParaRPr lang="en-US" dirty="0"/>
          </a:p>
          <a:p>
            <a:pPr lvl="1"/>
            <a:endParaRPr lang="en-US" dirty="0"/>
          </a:p>
        </p:txBody>
      </p:sp>
    </p:spTree>
    <p:extLst>
      <p:ext uri="{BB962C8B-B14F-4D97-AF65-F5344CB8AC3E}">
        <p14:creationId xmlns:p14="http://schemas.microsoft.com/office/powerpoint/2010/main" val="31855516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p:txBody>
          <a:bodyPr/>
          <a:lstStyle/>
          <a:p>
            <a:r>
              <a:rPr lang="en-US" dirty="0"/>
              <a:t> Hindbrain</a:t>
            </a:r>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p:txBody>
          <a:bodyPr>
            <a:normAutofit/>
          </a:bodyPr>
          <a:lstStyle/>
          <a:p>
            <a:pPr lvl="1"/>
            <a:r>
              <a:rPr lang="en-US" dirty="0"/>
              <a:t>The hindbrain is located at the lower back part of the brain and includes most of the brainstem (containing the medulla and pons), and the cerebellum. The hindbrain is located at the back of the head and looks like an extension of the spinal cord</a:t>
            </a:r>
          </a:p>
          <a:p>
            <a:pPr marL="0" indent="0">
              <a:buNone/>
            </a:pPr>
            <a:br>
              <a:rPr lang="en-US" dirty="0"/>
            </a:br>
            <a:endParaRPr lang="en-US" dirty="0"/>
          </a:p>
          <a:p>
            <a:pPr lvl="1"/>
            <a:endParaRPr lang="en-US" dirty="0"/>
          </a:p>
        </p:txBody>
      </p:sp>
    </p:spTree>
    <p:extLst>
      <p:ext uri="{BB962C8B-B14F-4D97-AF65-F5344CB8AC3E}">
        <p14:creationId xmlns:p14="http://schemas.microsoft.com/office/powerpoint/2010/main" val="38868171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49076D5E-68ED-4CD1-A04F-E7934EBFA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a:xfrm>
            <a:off x="648929" y="629266"/>
            <a:ext cx="3505495" cy="1622321"/>
          </a:xfrm>
        </p:spPr>
        <p:txBody>
          <a:bodyPr>
            <a:normAutofit/>
          </a:bodyPr>
          <a:lstStyle/>
          <a:p>
            <a:r>
              <a:rPr lang="en-US">
                <a:solidFill>
                  <a:srgbClr val="EBEBEB"/>
                </a:solidFill>
              </a:rPr>
              <a:t> Hindbrain</a:t>
            </a:r>
          </a:p>
        </p:txBody>
      </p:sp>
      <p:sp>
        <p:nvSpPr>
          <p:cNvPr id="19" name="Rectangle 11">
            <a:extLst>
              <a:ext uri="{FF2B5EF4-FFF2-40B4-BE49-F238E27FC236}">
                <a16:creationId xmlns:a16="http://schemas.microsoft.com/office/drawing/2014/main" id="{21BE0A6B-EBF8-4301-B1AE-F6A1C4003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ounded Rectangle 9">
            <a:extLst>
              <a:ext uri="{FF2B5EF4-FFF2-40B4-BE49-F238E27FC236}">
                <a16:creationId xmlns:a16="http://schemas.microsoft.com/office/drawing/2014/main" id="{03C06118-B3FE-4B51-80A1-B82C2E9F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brain">
            <a:extLst>
              <a:ext uri="{FF2B5EF4-FFF2-40B4-BE49-F238E27FC236}">
                <a16:creationId xmlns:a16="http://schemas.microsoft.com/office/drawing/2014/main" id="{4C0CA5CD-27A5-17A2-5DA9-C2A396435CFA}"/>
              </a:ext>
            </a:extLst>
          </p:cNvPr>
          <p:cNvPicPr>
            <a:picLocks noChangeAspect="1"/>
          </p:cNvPicPr>
          <p:nvPr/>
        </p:nvPicPr>
        <p:blipFill>
          <a:blip r:embed="rId3"/>
          <a:stretch>
            <a:fillRect/>
          </a:stretch>
        </p:blipFill>
        <p:spPr>
          <a:xfrm>
            <a:off x="5608319" y="1008197"/>
            <a:ext cx="5614835" cy="4688387"/>
          </a:xfrm>
          <a:prstGeom prst="rect">
            <a:avLst/>
          </a:prstGeom>
          <a:effectLst/>
        </p:spPr>
      </p:pic>
      <p:sp>
        <p:nvSpPr>
          <p:cNvPr id="21" name="Rectangle 15">
            <a:extLst>
              <a:ext uri="{FF2B5EF4-FFF2-40B4-BE49-F238E27FC236}">
                <a16:creationId xmlns:a16="http://schemas.microsoft.com/office/drawing/2014/main" id="{172BE3F8-96D6-4535-9AE4-694DC4F5B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a:xfrm>
            <a:off x="648931" y="2438400"/>
            <a:ext cx="3505494" cy="3785419"/>
          </a:xfrm>
        </p:spPr>
        <p:txBody>
          <a:bodyPr>
            <a:normAutofit/>
          </a:bodyPr>
          <a:lstStyle/>
          <a:p>
            <a:pPr marL="0" indent="0">
              <a:buNone/>
            </a:pPr>
            <a:br>
              <a:rPr lang="en-US">
                <a:solidFill>
                  <a:srgbClr val="FFFFFF"/>
                </a:solidFill>
              </a:rPr>
            </a:br>
            <a:endParaRPr lang="en-US">
              <a:solidFill>
                <a:srgbClr val="FFFFFF"/>
              </a:solidFill>
            </a:endParaRPr>
          </a:p>
          <a:p>
            <a:pPr lvl="1"/>
            <a:endParaRPr lang="en-US">
              <a:solidFill>
                <a:srgbClr val="FFFFFF"/>
              </a:solidFill>
            </a:endParaRPr>
          </a:p>
        </p:txBody>
      </p:sp>
    </p:spTree>
    <p:extLst>
      <p:ext uri="{BB962C8B-B14F-4D97-AF65-F5344CB8AC3E}">
        <p14:creationId xmlns:p14="http://schemas.microsoft.com/office/powerpoint/2010/main" val="362229047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normAutofit/>
          </a:bodyPr>
          <a:lstStyle/>
          <a:p>
            <a:r>
              <a:rPr lang="en-US" dirty="0"/>
              <a:t>Branches of the Nervous System</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idx="1"/>
          </p:nvPr>
        </p:nvSpPr>
        <p:spPr>
          <a:xfrm>
            <a:off x="1103312" y="2052918"/>
            <a:ext cx="8802688" cy="4195481"/>
          </a:xfrm>
        </p:spPr>
        <p:txBody>
          <a:bodyPr anchor="ctr">
            <a:normAutofit/>
          </a:bodyPr>
          <a:lstStyle/>
          <a:p>
            <a:r>
              <a:rPr lang="en-US" sz="2400" b="1" dirty="0"/>
              <a:t>What Does the Central Nervous System Do?</a:t>
            </a:r>
            <a:br>
              <a:rPr lang="en-US" sz="2400" b="1" dirty="0"/>
            </a:br>
            <a:endParaRPr lang="en-US" sz="2400" b="1" dirty="0"/>
          </a:p>
          <a:p>
            <a:r>
              <a:rPr lang="en-US" sz="2400" dirty="0"/>
              <a:t>The brain is like a central computer that controls all the body's functions. It is in charge of what we think and feel, how we learn and remember, and the way we move and talk. It also controls things we're less aware of — like the beating of our hearts and the digestion of our food. The brain sends messages back and forth with the body. These messages travel through the spinal cord.</a:t>
            </a:r>
          </a:p>
          <a:p>
            <a:endParaRPr lang="en-US" sz="1800" dirty="0"/>
          </a:p>
        </p:txBody>
      </p:sp>
    </p:spTree>
    <p:extLst>
      <p:ext uri="{BB962C8B-B14F-4D97-AF65-F5344CB8AC3E}">
        <p14:creationId xmlns:p14="http://schemas.microsoft.com/office/powerpoint/2010/main" val="28087465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p:txBody>
          <a:bodyPr/>
          <a:lstStyle/>
          <a:p>
            <a:r>
              <a:rPr lang="en-US" dirty="0"/>
              <a:t> Hindbrain</a:t>
            </a:r>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p:txBody>
          <a:bodyPr>
            <a:normAutofit/>
          </a:bodyPr>
          <a:lstStyle/>
          <a:p>
            <a:r>
              <a:rPr lang="en-US" dirty="0"/>
              <a:t>The hindbrain is also known as the rhombencephalon and is one of the most crucial parts of the </a:t>
            </a:r>
            <a:r>
              <a:rPr lang="en-US" dirty="0">
                <a:hlinkClick r:id="rId3"/>
              </a:rPr>
              <a:t>central nervous system (CNS)</a:t>
            </a:r>
            <a:r>
              <a:rPr lang="en-US" dirty="0"/>
              <a:t> as it connects the brain to the spinal cord so that messages can be sent from the brain, down the spinal cord, to the rest of the body.</a:t>
            </a:r>
          </a:p>
          <a:p>
            <a:r>
              <a:rPr lang="en-US" dirty="0"/>
              <a:t>The hindbrain is essentially an extension of the spinal cord, with tracts of axons running through the spinal cord to the hindbrain, which integrates the incoming sensory information and coordinates motor responses.</a:t>
            </a:r>
          </a:p>
          <a:p>
            <a:pPr marL="0" indent="0">
              <a:buNone/>
            </a:pPr>
            <a:br>
              <a:rPr lang="en-US" dirty="0"/>
            </a:br>
            <a:endParaRPr lang="en-US" dirty="0"/>
          </a:p>
          <a:p>
            <a:pPr lvl="1"/>
            <a:endParaRPr lang="en-US" dirty="0"/>
          </a:p>
        </p:txBody>
      </p:sp>
    </p:spTree>
    <p:extLst>
      <p:ext uri="{BB962C8B-B14F-4D97-AF65-F5344CB8AC3E}">
        <p14:creationId xmlns:p14="http://schemas.microsoft.com/office/powerpoint/2010/main" val="16124069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p:txBody>
          <a:bodyPr/>
          <a:lstStyle/>
          <a:p>
            <a:r>
              <a:rPr lang="en-US" dirty="0"/>
              <a:t> Hindbrain</a:t>
            </a:r>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p:txBody>
          <a:bodyPr>
            <a:normAutofit/>
          </a:bodyPr>
          <a:lstStyle/>
          <a:p>
            <a:br>
              <a:rPr lang="en-US" dirty="0"/>
            </a:br>
            <a:r>
              <a:rPr lang="en-US" b="1" dirty="0"/>
              <a:t>Hindbrain function</a:t>
            </a:r>
          </a:p>
          <a:p>
            <a:r>
              <a:rPr lang="en-US" dirty="0"/>
              <a:t>The hindbrain’s chief role is to coordinate the vital functions of our bodies, such as breathing and heart rate. Therefore, the hindbrain is important for survival.</a:t>
            </a:r>
          </a:p>
          <a:p>
            <a:r>
              <a:rPr lang="en-US" dirty="0"/>
              <a:t>Another main function of the hindbrain is the organization of motor reflexes, mostly controlled by the </a:t>
            </a:r>
            <a:r>
              <a:rPr lang="en-US" dirty="0">
                <a:hlinkClick r:id="rId3"/>
              </a:rPr>
              <a:t>cerebellum structure</a:t>
            </a:r>
            <a:r>
              <a:rPr lang="en-US" dirty="0"/>
              <a:t>. Similarly, the hindbrain is responsible for sleep activity and wakefulness.</a:t>
            </a:r>
          </a:p>
          <a:p>
            <a:endParaRPr lang="en-US" dirty="0"/>
          </a:p>
          <a:p>
            <a:pPr lvl="1"/>
            <a:endParaRPr lang="en-US" dirty="0"/>
          </a:p>
        </p:txBody>
      </p:sp>
    </p:spTree>
    <p:extLst>
      <p:ext uri="{BB962C8B-B14F-4D97-AF65-F5344CB8AC3E}">
        <p14:creationId xmlns:p14="http://schemas.microsoft.com/office/powerpoint/2010/main" val="37461274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a:t>
            </a:r>
            <a:r>
              <a:rPr lang="en-US" dirty="0"/>
              <a:t>Hind</a:t>
            </a:r>
            <a:r>
              <a:rPr lang="en-US" sz="4000" dirty="0"/>
              <a:t>brain</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Most primitive part of the brain</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Medulla: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Connects brain with spinal cord and controls vital life functions</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Pons: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Bridge between medulla and other areas of the brain</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Reticular formation: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Collection of cells and fibers in the medulla and pons</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Cerebellum: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Near base of the brain; regulates posture, muscle tone, and muscular coordination</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28452626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p:txBody>
          <a:bodyPr/>
          <a:lstStyle/>
          <a:p>
            <a:r>
              <a:rPr lang="en-US" dirty="0"/>
              <a:t>Pons</a:t>
            </a:r>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p:txBody>
          <a:bodyPr>
            <a:normAutofit/>
          </a:bodyPr>
          <a:lstStyle/>
          <a:p>
            <a:r>
              <a:rPr lang="en-US" b="1" dirty="0"/>
              <a:t>Pons</a:t>
            </a:r>
          </a:p>
          <a:p>
            <a:r>
              <a:rPr lang="en-US" dirty="0"/>
              <a:t>The pons comes from the Latin word for bridge, named so, as it essentially forms a bridge from the brainstem to the </a:t>
            </a:r>
            <a:r>
              <a:rPr lang="en-US" dirty="0">
                <a:hlinkClick r:id="rId3"/>
              </a:rPr>
              <a:t>cerebral cortex</a:t>
            </a:r>
            <a:r>
              <a:rPr lang="en-US" dirty="0"/>
              <a:t>.</a:t>
            </a:r>
          </a:p>
          <a:p>
            <a:r>
              <a:rPr lang="en-US" dirty="0"/>
              <a:t>The pons is situated right underneath the midbrain and serves as the coordination center for signals which flow between the two cerebral hemispheres and the spinal cord. </a:t>
            </a:r>
          </a:p>
          <a:p>
            <a:pPr marL="457200" lvl="1" indent="0">
              <a:buNone/>
            </a:pPr>
            <a:br>
              <a:rPr lang="en-US" dirty="0"/>
            </a:br>
            <a:endParaRPr lang="en-US" dirty="0"/>
          </a:p>
          <a:p>
            <a:pPr lvl="1"/>
            <a:endParaRPr lang="en-US" dirty="0"/>
          </a:p>
        </p:txBody>
      </p:sp>
    </p:spTree>
    <p:extLst>
      <p:ext uri="{BB962C8B-B14F-4D97-AF65-F5344CB8AC3E}">
        <p14:creationId xmlns:p14="http://schemas.microsoft.com/office/powerpoint/2010/main" val="5619088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a:xfrm>
            <a:off x="5411931" y="452718"/>
            <a:ext cx="4638903" cy="1400530"/>
          </a:xfrm>
        </p:spPr>
        <p:txBody>
          <a:bodyPr>
            <a:normAutofit/>
          </a:bodyPr>
          <a:lstStyle/>
          <a:p>
            <a:r>
              <a:rPr lang="en-US" dirty="0"/>
              <a:t>Pons</a:t>
            </a: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A side view of a person's body&#10;&#10;Description automatically generated">
            <a:extLst>
              <a:ext uri="{FF2B5EF4-FFF2-40B4-BE49-F238E27FC236}">
                <a16:creationId xmlns:a16="http://schemas.microsoft.com/office/drawing/2014/main" id="{1785A997-E33C-B7BC-0E2B-FFC797A267AB}"/>
              </a:ext>
            </a:extLst>
          </p:cNvPr>
          <p:cNvPicPr>
            <a:picLocks noChangeAspect="1"/>
          </p:cNvPicPr>
          <p:nvPr/>
        </p:nvPicPr>
        <p:blipFill rotWithShape="1">
          <a:blip r:embed="rId4"/>
          <a:srcRect l="8614" r="4280"/>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4" name="Rectangle 13">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a:xfrm>
            <a:off x="5410950" y="2052918"/>
            <a:ext cx="4638903" cy="4195481"/>
          </a:xfrm>
        </p:spPr>
        <p:txBody>
          <a:bodyPr>
            <a:normAutofit fontScale="92500" lnSpcReduction="20000"/>
          </a:bodyPr>
          <a:lstStyle/>
          <a:p>
            <a:r>
              <a:rPr lang="en-US" dirty="0"/>
              <a:t>This structure is strongly associated with many autonomic functions, such as breathing, taste, sleeping, and circuits that generate respiratory rhythms.</a:t>
            </a:r>
          </a:p>
          <a:p>
            <a:r>
              <a:rPr lang="en-US" dirty="0"/>
              <a:t>The pons is also involved in analyzing sensory data and is where auditory information enters the brain.</a:t>
            </a:r>
          </a:p>
          <a:p>
            <a:r>
              <a:rPr lang="en-US" dirty="0"/>
              <a:t>Within the pons are four types of </a:t>
            </a:r>
            <a:r>
              <a:rPr lang="en-US" dirty="0">
                <a:hlinkClick r:id="rId5"/>
              </a:rPr>
              <a:t>cranial nerves</a:t>
            </a:r>
            <a:r>
              <a:rPr lang="en-US" dirty="0"/>
              <a:t> – these are nerves that help control head muscles and receive sensory information from the head:</a:t>
            </a:r>
          </a:p>
          <a:p>
            <a:pPr marL="457200" lvl="1" indent="0">
              <a:buNone/>
            </a:pPr>
            <a:br>
              <a:rPr lang="en-US" dirty="0"/>
            </a:br>
            <a:endParaRPr lang="en-US" dirty="0"/>
          </a:p>
          <a:p>
            <a:pPr lvl="1"/>
            <a:endParaRPr lang="en-US" dirty="0"/>
          </a:p>
        </p:txBody>
      </p:sp>
    </p:spTree>
    <p:extLst>
      <p:ext uri="{BB962C8B-B14F-4D97-AF65-F5344CB8AC3E}">
        <p14:creationId xmlns:p14="http://schemas.microsoft.com/office/powerpoint/2010/main" val="25634755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p:txBody>
          <a:bodyPr/>
          <a:lstStyle/>
          <a:p>
            <a:r>
              <a:rPr lang="en-US" dirty="0"/>
              <a:t>Pons</a:t>
            </a:r>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p:txBody>
          <a:bodyPr>
            <a:normAutofit/>
          </a:bodyPr>
          <a:lstStyle/>
          <a:p>
            <a:pPr>
              <a:buFont typeface="Arial" panose="020B0604020202020204" pitchFamily="34" charset="0"/>
              <a:buChar char="•"/>
            </a:pPr>
            <a:r>
              <a:rPr lang="en-US" b="1" dirty="0"/>
              <a:t>Abducens nerve</a:t>
            </a:r>
            <a:r>
              <a:rPr lang="en-US" dirty="0"/>
              <a:t> – these nerves coordinate eye movements.</a:t>
            </a:r>
          </a:p>
          <a:p>
            <a:pPr>
              <a:buFont typeface="Arial" panose="020B0604020202020204" pitchFamily="34" charset="0"/>
              <a:buChar char="•"/>
            </a:pPr>
            <a:r>
              <a:rPr lang="en-US" b="1" dirty="0">
                <a:effectLst/>
              </a:rPr>
              <a:t>Facial nerves</a:t>
            </a:r>
            <a:r>
              <a:rPr lang="en-US" dirty="0">
                <a:effectLst/>
              </a:rPr>
              <a:t> are responsible for coordinating the movement and sensations in the face.</a:t>
            </a:r>
          </a:p>
          <a:p>
            <a:pPr>
              <a:buFont typeface="Arial" panose="020B0604020202020204" pitchFamily="34" charset="0"/>
              <a:buChar char="•"/>
            </a:pPr>
            <a:r>
              <a:rPr lang="en-US" b="1" dirty="0">
                <a:effectLst/>
              </a:rPr>
              <a:t>Vestibulocochlear nerve</a:t>
            </a:r>
            <a:r>
              <a:rPr lang="en-US" dirty="0">
                <a:effectLst/>
              </a:rPr>
              <a:t> – these process sounds coming into the brain and aid in maintaining balance.</a:t>
            </a:r>
          </a:p>
          <a:p>
            <a:pPr>
              <a:buFont typeface="Arial" panose="020B0604020202020204" pitchFamily="34" charset="0"/>
              <a:buChar char="•"/>
            </a:pPr>
            <a:r>
              <a:rPr lang="en-US" b="1" dirty="0">
                <a:effectLst/>
              </a:rPr>
              <a:t>Trigeminal nerve</a:t>
            </a:r>
            <a:r>
              <a:rPr lang="en-US" dirty="0">
                <a:effectLst/>
              </a:rPr>
              <a:t> – this help to coordinate the action of chewing and carrying sensory information from the face and the head.</a:t>
            </a:r>
          </a:p>
          <a:p>
            <a:pPr marL="457200" lvl="1" indent="0">
              <a:buNone/>
            </a:pPr>
            <a:br>
              <a:rPr lang="en-US" dirty="0"/>
            </a:br>
            <a:endParaRPr lang="en-US" dirty="0"/>
          </a:p>
          <a:p>
            <a:pPr lvl="1"/>
            <a:endParaRPr lang="en-US" dirty="0"/>
          </a:p>
        </p:txBody>
      </p:sp>
    </p:spTree>
    <p:extLst>
      <p:ext uri="{BB962C8B-B14F-4D97-AF65-F5344CB8AC3E}">
        <p14:creationId xmlns:p14="http://schemas.microsoft.com/office/powerpoint/2010/main" val="12818754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a:xfrm>
            <a:off x="5282381" y="629266"/>
            <a:ext cx="4767471" cy="1641986"/>
          </a:xfrm>
        </p:spPr>
        <p:txBody>
          <a:bodyPr>
            <a:normAutofit/>
          </a:bodyPr>
          <a:lstStyle/>
          <a:p>
            <a:r>
              <a:rPr lang="en-US" dirty="0"/>
              <a:t>Pons</a:t>
            </a:r>
          </a:p>
        </p:txBody>
      </p:sp>
      <p:pic>
        <p:nvPicPr>
          <p:cNvPr id="5" name="Picture 4" descr="Close-up of purple cells">
            <a:extLst>
              <a:ext uri="{FF2B5EF4-FFF2-40B4-BE49-F238E27FC236}">
                <a16:creationId xmlns:a16="http://schemas.microsoft.com/office/drawing/2014/main" id="{85192D30-0FB0-C2AA-45D9-C16AF7BB3D9A}"/>
              </a:ext>
            </a:extLst>
          </p:cNvPr>
          <p:cNvPicPr>
            <a:picLocks noChangeAspect="1"/>
          </p:cNvPicPr>
          <p:nvPr/>
        </p:nvPicPr>
        <p:blipFill rotWithShape="1">
          <a:blip r:embed="rId4"/>
          <a:srcRect l="26169" r="23145"/>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a:xfrm>
            <a:off x="5282381" y="2438400"/>
            <a:ext cx="4767471" cy="3809999"/>
          </a:xfrm>
        </p:spPr>
        <p:txBody>
          <a:bodyPr>
            <a:normAutofit/>
          </a:bodyPr>
          <a:lstStyle/>
          <a:p>
            <a:pPr marL="457200" lvl="1" indent="0">
              <a:buNone/>
            </a:pPr>
            <a:r>
              <a:rPr lang="en-US"/>
              <a:t>The nuclei of the pons (pontine nuclei) are involved in learning and remembering motor skills. These nuclei act as relay stations for nerve signals from the </a:t>
            </a:r>
            <a:r>
              <a:rPr lang="en-US">
                <a:hlinkClick r:id="rId5"/>
              </a:rPr>
              <a:t>motor cortex</a:t>
            </a:r>
            <a:r>
              <a:rPr lang="en-US"/>
              <a:t>, which travel to the cerebellum behind the pons.</a:t>
            </a:r>
            <a:br>
              <a:rPr lang="en-US" dirty="0"/>
            </a:br>
            <a:endParaRPr lang="en-US" dirty="0"/>
          </a:p>
          <a:p>
            <a:pPr lvl="1"/>
            <a:endParaRPr lang="en-US" dirty="0"/>
          </a:p>
        </p:txBody>
      </p:sp>
    </p:spTree>
    <p:extLst>
      <p:ext uri="{BB962C8B-B14F-4D97-AF65-F5344CB8AC3E}">
        <p14:creationId xmlns:p14="http://schemas.microsoft.com/office/powerpoint/2010/main" val="22675529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a:xfrm>
            <a:off x="6742108" y="629266"/>
            <a:ext cx="3307744" cy="1641986"/>
          </a:xfrm>
        </p:spPr>
        <p:txBody>
          <a:bodyPr>
            <a:normAutofit/>
          </a:bodyPr>
          <a:lstStyle/>
          <a:p>
            <a:r>
              <a:rPr lang="en-US" dirty="0"/>
              <a:t>Medulla</a:t>
            </a:r>
          </a:p>
        </p:txBody>
      </p:sp>
      <p:pic>
        <p:nvPicPr>
          <p:cNvPr id="5" name="Picture 4" descr="Graph on document with pen">
            <a:extLst>
              <a:ext uri="{FF2B5EF4-FFF2-40B4-BE49-F238E27FC236}">
                <a16:creationId xmlns:a16="http://schemas.microsoft.com/office/drawing/2014/main" id="{50B1226C-530C-2288-2B11-2DC55E22C0F1}"/>
              </a:ext>
            </a:extLst>
          </p:cNvPr>
          <p:cNvPicPr>
            <a:picLocks noChangeAspect="1"/>
          </p:cNvPicPr>
          <p:nvPr/>
        </p:nvPicPr>
        <p:blipFill rotWithShape="1">
          <a:blip r:embed="rId4"/>
          <a:srcRect l="27202" r="13479" b="-1"/>
          <a:stretch/>
        </p:blipFill>
        <p:spPr>
          <a:xfrm>
            <a:off x="-2" y="10"/>
            <a:ext cx="6094407" cy="6857990"/>
          </a:xfrm>
          <a:prstGeom prst="rect">
            <a:avLst/>
          </a:prstGeom>
        </p:spPr>
      </p:pic>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a:xfrm>
            <a:off x="6742107" y="2438400"/>
            <a:ext cx="4830299" cy="3809999"/>
          </a:xfrm>
        </p:spPr>
        <p:txBody>
          <a:bodyPr>
            <a:normAutofit fontScale="92500" lnSpcReduction="10000"/>
          </a:bodyPr>
          <a:lstStyle/>
          <a:p>
            <a:pPr>
              <a:lnSpc>
                <a:spcPct val="90000"/>
              </a:lnSpc>
            </a:pPr>
            <a:r>
              <a:rPr lang="en-US" sz="2400" b="1" dirty="0"/>
              <a:t>The medulla</a:t>
            </a:r>
            <a:r>
              <a:rPr lang="en-US" sz="2400" dirty="0"/>
              <a:t> - contains centers important for the reflex control of vital life functions, including heart rate, breathing, swallowing, and the like. Various drugs, diseases, or injuries can interrupt the vital functions of the medulla enough to end or endanger life. </a:t>
            </a:r>
          </a:p>
          <a:p>
            <a:pPr>
              <a:lnSpc>
                <a:spcPct val="90000"/>
              </a:lnSpc>
            </a:pPr>
            <a:endParaRPr lang="en-US" sz="1500" dirty="0"/>
          </a:p>
          <a:p>
            <a:pPr marL="457200" lvl="1" indent="0">
              <a:lnSpc>
                <a:spcPct val="90000"/>
              </a:lnSpc>
              <a:buNone/>
            </a:pPr>
            <a:br>
              <a:rPr lang="en-US" sz="1500" dirty="0"/>
            </a:br>
            <a:endParaRPr lang="en-US" sz="1500" dirty="0"/>
          </a:p>
          <a:p>
            <a:pPr lvl="1">
              <a:lnSpc>
                <a:spcPct val="90000"/>
              </a:lnSpc>
            </a:pPr>
            <a:endParaRPr lang="en-US" sz="1500" dirty="0"/>
          </a:p>
        </p:txBody>
      </p:sp>
    </p:spTree>
    <p:extLst>
      <p:ext uri="{BB962C8B-B14F-4D97-AF65-F5344CB8AC3E}">
        <p14:creationId xmlns:p14="http://schemas.microsoft.com/office/powerpoint/2010/main" val="38014025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a:xfrm>
            <a:off x="648931" y="629266"/>
            <a:ext cx="4166510" cy="1622321"/>
          </a:xfrm>
        </p:spPr>
        <p:txBody>
          <a:bodyPr>
            <a:normAutofit/>
          </a:bodyPr>
          <a:lstStyle/>
          <a:p>
            <a:r>
              <a:rPr lang="en-US">
                <a:solidFill>
                  <a:srgbClr val="EBEBEB"/>
                </a:solidFill>
              </a:rPr>
              <a:t>Medulla</a:t>
            </a:r>
          </a:p>
        </p:txBody>
      </p:sp>
      <p:sp>
        <p:nvSpPr>
          <p:cNvPr id="12"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5" name="Picture 4" descr="A blue and red brain&#10;&#10;Description automatically generated">
            <a:extLst>
              <a:ext uri="{FF2B5EF4-FFF2-40B4-BE49-F238E27FC236}">
                <a16:creationId xmlns:a16="http://schemas.microsoft.com/office/drawing/2014/main" id="{67056967-A7A8-590C-2376-60A9426DE302}"/>
              </a:ext>
            </a:extLst>
          </p:cNvPr>
          <p:cNvPicPr>
            <a:picLocks noChangeAspect="1"/>
          </p:cNvPicPr>
          <p:nvPr/>
        </p:nvPicPr>
        <p:blipFill>
          <a:blip r:embed="rId3"/>
          <a:stretch>
            <a:fillRect/>
          </a:stretch>
        </p:blipFill>
        <p:spPr>
          <a:xfrm>
            <a:off x="6093992" y="704054"/>
            <a:ext cx="5449889" cy="5449889"/>
          </a:xfrm>
          <a:prstGeom prst="rect">
            <a:avLst/>
          </a:prstGeom>
          <a:effectLst/>
        </p:spPr>
      </p:pic>
      <p:sp>
        <p:nvSpPr>
          <p:cNvPr id="16" name="Rectangle 15">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a:xfrm>
            <a:off x="648931" y="2438400"/>
            <a:ext cx="4166509" cy="3785419"/>
          </a:xfrm>
        </p:spPr>
        <p:txBody>
          <a:bodyPr>
            <a:normAutofit/>
          </a:bodyPr>
          <a:lstStyle/>
          <a:p>
            <a:pPr marL="457200" lvl="1" indent="0">
              <a:buNone/>
            </a:pPr>
            <a:r>
              <a:rPr lang="en-US">
                <a:solidFill>
                  <a:srgbClr val="EBEBEB"/>
                </a:solidFill>
              </a:rPr>
              <a:t>The medulla is a long stem-like structure of the hindbrain, which makes up the lowest part of the brainstem, lying next to the spinal cord. </a:t>
            </a:r>
            <a:br>
              <a:rPr lang="en-US">
                <a:solidFill>
                  <a:srgbClr val="EBEBEB"/>
                </a:solidFill>
              </a:rPr>
            </a:br>
            <a:endParaRPr lang="en-US">
              <a:solidFill>
                <a:srgbClr val="EBEBEB"/>
              </a:solidFill>
            </a:endParaRPr>
          </a:p>
          <a:p>
            <a:pPr lvl="1"/>
            <a:endParaRPr lang="en-US">
              <a:solidFill>
                <a:srgbClr val="EBEBEB"/>
              </a:solidFill>
            </a:endParaRPr>
          </a:p>
        </p:txBody>
      </p:sp>
    </p:spTree>
    <p:extLst>
      <p:ext uri="{BB962C8B-B14F-4D97-AF65-F5344CB8AC3E}">
        <p14:creationId xmlns:p14="http://schemas.microsoft.com/office/powerpoint/2010/main" val="3661509810"/>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p:txBody>
          <a:bodyPr/>
          <a:lstStyle/>
          <a:p>
            <a:r>
              <a:rPr lang="en-US" dirty="0"/>
              <a:t>Medulla</a:t>
            </a:r>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p:txBody>
          <a:bodyPr>
            <a:normAutofit/>
          </a:bodyPr>
          <a:lstStyle/>
          <a:p>
            <a:r>
              <a:rPr lang="en-US" dirty="0"/>
              <a:t>The medulla controls many functions outside of conscious control, such as breathing, blood flow, blood pressure, and heart rate. This makes the medulla a vital structure for survival.</a:t>
            </a:r>
          </a:p>
          <a:p>
            <a:r>
              <a:rPr lang="en-US" dirty="0"/>
              <a:t>This structure also involves many involuntary reflexes, such as coughing, sneezing, and swallowing. The medulla contains four types of </a:t>
            </a:r>
            <a:r>
              <a:rPr lang="en-US" dirty="0">
                <a:hlinkClick r:id="rId3"/>
              </a:rPr>
              <a:t>cranial nerves</a:t>
            </a:r>
            <a:r>
              <a:rPr lang="en-US" dirty="0"/>
              <a:t> within it:</a:t>
            </a:r>
          </a:p>
          <a:p>
            <a:pPr marL="457200" lvl="1" indent="0">
              <a:buNone/>
            </a:pPr>
            <a:br>
              <a:rPr lang="en-US" dirty="0"/>
            </a:br>
            <a:endParaRPr lang="en-US" dirty="0"/>
          </a:p>
          <a:p>
            <a:pPr lvl="1"/>
            <a:endParaRPr lang="en-US" dirty="0"/>
          </a:p>
        </p:txBody>
      </p:sp>
    </p:spTree>
    <p:extLst>
      <p:ext uri="{BB962C8B-B14F-4D97-AF65-F5344CB8AC3E}">
        <p14:creationId xmlns:p14="http://schemas.microsoft.com/office/powerpoint/2010/main" val="2857387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3E1-E14F-3634-C23D-A2552299CD4D}"/>
              </a:ext>
            </a:extLst>
          </p:cNvPr>
          <p:cNvSpPr>
            <a:spLocks noGrp="1"/>
          </p:cNvSpPr>
          <p:nvPr>
            <p:ph type="title"/>
          </p:nvPr>
        </p:nvSpPr>
        <p:spPr/>
        <p:txBody>
          <a:bodyPr>
            <a:normAutofit/>
          </a:bodyPr>
          <a:lstStyle/>
          <a:p>
            <a:r>
              <a:rPr lang="en-US" dirty="0"/>
              <a:t>Branches of the Nervous System</a:t>
            </a:r>
          </a:p>
        </p:txBody>
      </p:sp>
      <p:sp>
        <p:nvSpPr>
          <p:cNvPr id="3" name="Content Placeholder 2">
            <a:extLst>
              <a:ext uri="{FF2B5EF4-FFF2-40B4-BE49-F238E27FC236}">
                <a16:creationId xmlns:a16="http://schemas.microsoft.com/office/drawing/2014/main" id="{B5F7528D-6DDE-40A5-5D50-6646093CFD2A}"/>
              </a:ext>
            </a:extLst>
          </p:cNvPr>
          <p:cNvSpPr>
            <a:spLocks noGrp="1"/>
          </p:cNvSpPr>
          <p:nvPr>
            <p:ph idx="1"/>
          </p:nvPr>
        </p:nvSpPr>
        <p:spPr>
          <a:xfrm>
            <a:off x="1103312" y="2052918"/>
            <a:ext cx="8802688" cy="4195481"/>
          </a:xfrm>
        </p:spPr>
        <p:txBody>
          <a:bodyPr anchor="ctr">
            <a:normAutofit/>
          </a:bodyPr>
          <a:lstStyle/>
          <a:p>
            <a:r>
              <a:rPr lang="en-US" b="1" dirty="0"/>
              <a:t>What Are the Parts of the Spinal Cord?</a:t>
            </a:r>
          </a:p>
          <a:p>
            <a:r>
              <a:rPr lang="en-US" dirty="0"/>
              <a:t>The spinal cord is a long bundle of nerve tissue. In an adult, it's about 18 inches long and 1/2-inch thick. It extends from the lower part of the brainstem down the back.</a:t>
            </a:r>
          </a:p>
          <a:p>
            <a:r>
              <a:rPr lang="en-US" dirty="0"/>
              <a:t>The spinal cord has three sections that run the length of the spine. Each section's name describes the part of the spine it passes through: cervical (SER-</a:t>
            </a:r>
            <a:r>
              <a:rPr lang="en-US" dirty="0" err="1"/>
              <a:t>vih</a:t>
            </a:r>
            <a:r>
              <a:rPr lang="en-US" dirty="0"/>
              <a:t>-</a:t>
            </a:r>
            <a:r>
              <a:rPr lang="en-US" dirty="0" err="1"/>
              <a:t>kul</a:t>
            </a:r>
            <a:r>
              <a:rPr lang="en-US" dirty="0"/>
              <a:t>), thoracic (</a:t>
            </a:r>
            <a:r>
              <a:rPr lang="en-US" dirty="0" err="1"/>
              <a:t>theh</a:t>
            </a:r>
            <a:r>
              <a:rPr lang="en-US" dirty="0"/>
              <a:t>-RAH-</a:t>
            </a:r>
            <a:r>
              <a:rPr lang="en-US" dirty="0" err="1"/>
              <a:t>sik</a:t>
            </a:r>
            <a:r>
              <a:rPr lang="en-US" dirty="0"/>
              <a:t>), and lumbar-sacral (LUM-</a:t>
            </a:r>
            <a:r>
              <a:rPr lang="en-US" dirty="0" err="1"/>
              <a:t>ber</a:t>
            </a:r>
            <a:r>
              <a:rPr lang="en-US" dirty="0"/>
              <a:t> SAK-</a:t>
            </a:r>
            <a:r>
              <a:rPr lang="en-US" dirty="0" err="1"/>
              <a:t>rul</a:t>
            </a:r>
            <a:r>
              <a:rPr lang="en-US" dirty="0"/>
              <a:t>). They send off smaller nerves to parts of the body nearby:</a:t>
            </a:r>
          </a:p>
          <a:p>
            <a:endParaRPr lang="en-US" sz="1800" dirty="0"/>
          </a:p>
        </p:txBody>
      </p:sp>
    </p:spTree>
    <p:extLst>
      <p:ext uri="{BB962C8B-B14F-4D97-AF65-F5344CB8AC3E}">
        <p14:creationId xmlns:p14="http://schemas.microsoft.com/office/powerpoint/2010/main" val="20116496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a:xfrm>
            <a:off x="643855" y="1447800"/>
            <a:ext cx="3108626" cy="4572000"/>
          </a:xfrm>
        </p:spPr>
        <p:txBody>
          <a:bodyPr anchor="ctr">
            <a:normAutofit/>
          </a:bodyPr>
          <a:lstStyle/>
          <a:p>
            <a:r>
              <a:rPr lang="en-US" sz="3200">
                <a:solidFill>
                  <a:srgbClr val="F2F2F2"/>
                </a:solidFill>
              </a:rPr>
              <a:t>Medulla</a:t>
            </a: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A69D9CBB-9A8A-06DF-AB46-2D9FDBB2C87A}"/>
              </a:ext>
            </a:extLst>
          </p:cNvPr>
          <p:cNvGraphicFramePr>
            <a:graphicFrameLocks noGrp="1"/>
          </p:cNvGraphicFramePr>
          <p:nvPr>
            <p:ph idx="1"/>
            <p:extLst>
              <p:ext uri="{D42A27DB-BD31-4B8C-83A1-F6EECF244321}">
                <p14:modId xmlns:p14="http://schemas.microsoft.com/office/powerpoint/2010/main" val="4095070655"/>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5906345"/>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a:xfrm>
            <a:off x="5282381" y="629266"/>
            <a:ext cx="4767471" cy="1641986"/>
          </a:xfrm>
        </p:spPr>
        <p:txBody>
          <a:bodyPr>
            <a:normAutofit/>
          </a:bodyPr>
          <a:lstStyle/>
          <a:p>
            <a:r>
              <a:rPr lang="en-US" dirty="0"/>
              <a:t>Medulla</a:t>
            </a:r>
          </a:p>
        </p:txBody>
      </p:sp>
      <p:pic>
        <p:nvPicPr>
          <p:cNvPr id="5" name="Picture 4" descr="A picture of an electromagnetic radiation">
            <a:extLst>
              <a:ext uri="{FF2B5EF4-FFF2-40B4-BE49-F238E27FC236}">
                <a16:creationId xmlns:a16="http://schemas.microsoft.com/office/drawing/2014/main" id="{1EA6BA83-FA27-4132-2B4A-F89BA1E09BC5}"/>
              </a:ext>
            </a:extLst>
          </p:cNvPr>
          <p:cNvPicPr>
            <a:picLocks noChangeAspect="1"/>
          </p:cNvPicPr>
          <p:nvPr/>
        </p:nvPicPr>
        <p:blipFill rotWithShape="1">
          <a:blip r:embed="rId4"/>
          <a:srcRect l="27916" r="26806" b="2"/>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a:xfrm>
            <a:off x="5282381" y="2438400"/>
            <a:ext cx="4767471" cy="3809999"/>
          </a:xfrm>
        </p:spPr>
        <p:txBody>
          <a:bodyPr>
            <a:normAutofit/>
          </a:bodyPr>
          <a:lstStyle/>
          <a:p>
            <a:pPr marL="457200" lvl="1" indent="0">
              <a:buNone/>
            </a:pPr>
            <a:r>
              <a:rPr lang="en-US" dirty="0"/>
              <a:t>If the medulla becomes damaged, this can lead to respiratory failure, paralysis, or loss of sensation. Damage to this structure can be fatal as it helps the heartbeat. Therefore, damage to this area can cause termination in a heartbeat, resulting in death.</a:t>
            </a:r>
            <a:br>
              <a:rPr lang="en-US" dirty="0"/>
            </a:br>
            <a:endParaRPr lang="en-US" dirty="0"/>
          </a:p>
          <a:p>
            <a:pPr lvl="1"/>
            <a:endParaRPr lang="en-US" dirty="0"/>
          </a:p>
        </p:txBody>
      </p:sp>
    </p:spTree>
    <p:extLst>
      <p:ext uri="{BB962C8B-B14F-4D97-AF65-F5344CB8AC3E}">
        <p14:creationId xmlns:p14="http://schemas.microsoft.com/office/powerpoint/2010/main" val="32413826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p:txBody>
          <a:bodyPr/>
          <a:lstStyle/>
          <a:p>
            <a:r>
              <a:rPr lang="en-US" dirty="0"/>
              <a:t>Reticular Formation</a:t>
            </a:r>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p:txBody>
          <a:bodyPr>
            <a:normAutofit fontScale="92500" lnSpcReduction="10000"/>
          </a:bodyPr>
          <a:lstStyle/>
          <a:p>
            <a:r>
              <a:rPr lang="en-US" b="1" dirty="0"/>
              <a:t>Functions:</a:t>
            </a:r>
            <a:r>
              <a:rPr lang="en-US" dirty="0"/>
              <a:t> </a:t>
            </a:r>
            <a:br>
              <a:rPr lang="en-US" dirty="0"/>
            </a:br>
            <a:r>
              <a:rPr lang="en-US" dirty="0"/>
              <a:t>1st. It acts as a kind of central clearinghouse for most information coming to and from the brain. </a:t>
            </a:r>
          </a:p>
          <a:p>
            <a:r>
              <a:rPr lang="en-US" dirty="0"/>
              <a:t>2nd. it gives priority to some incoming messages, while excluding others. In this way the RF affects attention. Without the RF we would be overwhelmed with useless information from the environment. </a:t>
            </a:r>
          </a:p>
          <a:p>
            <a:r>
              <a:rPr lang="en-US" dirty="0"/>
              <a:t>3rd. and perhaps most important, the reticular formation is responsible for alertness and wakefulness. Procedure: Incoming messages from the sense organs branch into the reticular formation. There they form a reticular activating system (RAS). The RAS bombards the cortex with stimulation, keeping it active and alert. Destroying the RAS causes animals to enter a coma resembling sleep.</a:t>
            </a:r>
          </a:p>
          <a:p>
            <a:pPr marL="457200" lvl="1" indent="0">
              <a:buNone/>
            </a:pPr>
            <a:br>
              <a:rPr lang="en-US" dirty="0"/>
            </a:br>
            <a:endParaRPr lang="en-US" dirty="0"/>
          </a:p>
          <a:p>
            <a:pPr lvl="1"/>
            <a:endParaRPr lang="en-US" dirty="0"/>
          </a:p>
        </p:txBody>
      </p:sp>
    </p:spTree>
    <p:extLst>
      <p:ext uri="{BB962C8B-B14F-4D97-AF65-F5344CB8AC3E}">
        <p14:creationId xmlns:p14="http://schemas.microsoft.com/office/powerpoint/2010/main" val="4028885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p:txBody>
          <a:bodyPr/>
          <a:lstStyle/>
          <a:p>
            <a:r>
              <a:rPr lang="en-US" dirty="0"/>
              <a:t>Cerebellum</a:t>
            </a:r>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p:txBody>
          <a:bodyPr>
            <a:normAutofit/>
          </a:bodyPr>
          <a:lstStyle/>
          <a:p>
            <a:pPr marL="457200" lvl="1" indent="0">
              <a:buNone/>
            </a:pPr>
            <a:br>
              <a:rPr lang="en-US" dirty="0"/>
            </a:br>
            <a:endParaRPr lang="en-US" dirty="0"/>
          </a:p>
        </p:txBody>
      </p:sp>
      <p:sp>
        <p:nvSpPr>
          <p:cNvPr id="5" name="TextBox 4">
            <a:extLst>
              <a:ext uri="{FF2B5EF4-FFF2-40B4-BE49-F238E27FC236}">
                <a16:creationId xmlns:a16="http://schemas.microsoft.com/office/drawing/2014/main" id="{96AF65C2-A6A4-B3D1-63ED-59E040F33964}"/>
              </a:ext>
            </a:extLst>
          </p:cNvPr>
          <p:cNvSpPr txBox="1"/>
          <p:nvPr/>
        </p:nvSpPr>
        <p:spPr>
          <a:xfrm>
            <a:off x="779488" y="1571098"/>
            <a:ext cx="9833547" cy="3785652"/>
          </a:xfrm>
          <a:prstGeom prst="rect">
            <a:avLst/>
          </a:prstGeom>
          <a:noFill/>
        </p:spPr>
        <p:txBody>
          <a:bodyPr wrap="square">
            <a:spAutoFit/>
          </a:bodyPr>
          <a:lstStyle/>
          <a:p>
            <a:r>
              <a:rPr lang="en-US" sz="2400" b="1" dirty="0"/>
              <a:t>The cerebellum</a:t>
            </a:r>
            <a:r>
              <a:rPr lang="en-US" sz="2400" dirty="0"/>
              <a:t>= looks like a miniature cerebral cortex, and it lies at the base of the brain. It is closely connected to many areas in the brain and spinal cord. It primarily regulates posture, muscle tone, and muscular coordination. May also play a role in some types of memory. Simple tasks like walking, running, or playing catch are impossible without an intact cerebellum. </a:t>
            </a:r>
            <a:r>
              <a:rPr lang="en-US" sz="2400" b="1" dirty="0"/>
              <a:t>Spinocerebellar degeneration</a:t>
            </a:r>
            <a:r>
              <a:rPr lang="en-US" sz="2400" dirty="0"/>
              <a:t>, a crippling disease, begins with tremor, dizziness, and muscular weakness. Soon a person over-reaches and under-reaches for objects--and eventually have difficulty standing, walking or even feeding themselves.</a:t>
            </a:r>
          </a:p>
        </p:txBody>
      </p:sp>
    </p:spTree>
    <p:extLst>
      <p:ext uri="{BB962C8B-B14F-4D97-AF65-F5344CB8AC3E}">
        <p14:creationId xmlns:p14="http://schemas.microsoft.com/office/powerpoint/2010/main" val="30145526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p:txBody>
          <a:bodyPr/>
          <a:lstStyle/>
          <a:p>
            <a:r>
              <a:rPr lang="en-US" dirty="0"/>
              <a:t>Midbrain</a:t>
            </a:r>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p:txBody>
          <a:bodyPr>
            <a:normAutofit/>
          </a:bodyPr>
          <a:lstStyle/>
          <a:p>
            <a:pPr marL="457200" lvl="1" indent="0">
              <a:buNone/>
            </a:pPr>
            <a:br>
              <a:rPr lang="en-US" dirty="0"/>
            </a:br>
            <a:r>
              <a:rPr lang="en-US" dirty="0"/>
              <a:t>The midbrain functions as a relay system, transmitting information necessary for vision and hearing. It also plays an important role in motor movement, pain, and the sleep/wake cycle.  </a:t>
            </a:r>
          </a:p>
          <a:p>
            <a:pPr marL="457200" lvl="1" indent="0">
              <a:buNone/>
            </a:pPr>
            <a:endParaRPr lang="en-US" dirty="0"/>
          </a:p>
          <a:p>
            <a:pPr marL="457200" lvl="1" indent="0">
              <a:buNone/>
            </a:pPr>
            <a:r>
              <a:rPr lang="en-US" dirty="0"/>
              <a:t>The midbrain consists of three parts that work to regulate various involuntary functions, such as breathing, heart rate, and blood pressure. Your brainstem also plays a critical role in sleep and consciousness. </a:t>
            </a:r>
          </a:p>
        </p:txBody>
      </p:sp>
    </p:spTree>
    <p:extLst>
      <p:ext uri="{BB962C8B-B14F-4D97-AF65-F5344CB8AC3E}">
        <p14:creationId xmlns:p14="http://schemas.microsoft.com/office/powerpoint/2010/main" val="13289909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Midbrain</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Connects the hindbrain with the forebrain</a:t>
            </a:r>
          </a:p>
          <a:p>
            <a:pPr marL="122237" marR="0" lvl="0" indent="0" algn="l" defTabSz="914400" rtl="0" eaLnBrk="1" fontAlgn="base" latinLnBrk="0" hangingPunct="1">
              <a:lnSpc>
                <a:spcPct val="100000"/>
              </a:lnSpc>
              <a:buClr>
                <a:srgbClr val="004A78"/>
              </a:buClr>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With the hindbrain, makes up the </a:t>
            </a:r>
            <a:r>
              <a:rPr kumimoji="0" lang="en-US" b="1" i="0" u="none" strike="noStrike" kern="1200" cap="none" spc="0" normalizeH="0" baseline="0" noProof="0" dirty="0">
                <a:ln>
                  <a:noFill/>
                </a:ln>
                <a:solidFill>
                  <a:srgbClr val="000000"/>
                </a:solidFill>
                <a:effectLst/>
                <a:uLnTx/>
                <a:uFillTx/>
                <a:latin typeface="Arial" charset="0"/>
                <a:cs typeface="Arial" charset="0"/>
              </a:rPr>
              <a:t>brainstem</a:t>
            </a:r>
            <a:r>
              <a:rPr kumimoji="0" lang="en-US" b="0" i="0" u="none" strike="noStrike" kern="1200" cap="none" spc="0" normalizeH="0" baseline="0" noProof="0" dirty="0">
                <a:ln>
                  <a:noFill/>
                </a:ln>
                <a:solidFill>
                  <a:srgbClr val="000000"/>
                </a:solidFill>
                <a:effectLst/>
                <a:uLnTx/>
                <a:uFillTx/>
                <a:latin typeface="Arial" charset="0"/>
                <a:cs typeface="Arial" charset="0"/>
              </a:rPr>
              <a:t>: The thickening of the spinal cord where it joins the brain</a:t>
            </a:r>
          </a:p>
          <a:p>
            <a:pPr marL="579437" marR="0" lvl="0" indent="-457200" algn="l" defTabSz="914400" rtl="0" eaLnBrk="1" fontAlgn="base" latinLnBrk="0" hangingPunct="1">
              <a:lnSpc>
                <a:spcPct val="100000"/>
              </a:lnSpc>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cs typeface="Arial" charset="0"/>
              </a:rPr>
              <a:t>Virtually all communication between cerebral cortex and the rest of the body passes through the brainstem</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35031690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5BB9-FC31-1CCD-73DD-8549374EFA1B}"/>
              </a:ext>
            </a:extLst>
          </p:cNvPr>
          <p:cNvSpPr>
            <a:spLocks noGrp="1"/>
          </p:cNvSpPr>
          <p:nvPr>
            <p:ph type="title"/>
          </p:nvPr>
        </p:nvSpPr>
        <p:spPr/>
        <p:txBody>
          <a:bodyPr/>
          <a:lstStyle/>
          <a:p>
            <a:r>
              <a:rPr lang="en-US" dirty="0"/>
              <a:t>Forebrain</a:t>
            </a:r>
          </a:p>
        </p:txBody>
      </p:sp>
      <p:sp>
        <p:nvSpPr>
          <p:cNvPr id="3" name="Content Placeholder 2">
            <a:extLst>
              <a:ext uri="{FF2B5EF4-FFF2-40B4-BE49-F238E27FC236}">
                <a16:creationId xmlns:a16="http://schemas.microsoft.com/office/drawing/2014/main" id="{C4D96590-1AA5-0940-A09C-B1447CCBE1F6}"/>
              </a:ext>
            </a:extLst>
          </p:cNvPr>
          <p:cNvSpPr>
            <a:spLocks noGrp="1"/>
          </p:cNvSpPr>
          <p:nvPr>
            <p:ph idx="1"/>
          </p:nvPr>
        </p:nvSpPr>
        <p:spPr>
          <a:xfrm>
            <a:off x="314793" y="1304144"/>
            <a:ext cx="11332563" cy="4944255"/>
          </a:xfrm>
        </p:spPr>
        <p:txBody>
          <a:bodyPr>
            <a:normAutofit fontScale="92500" lnSpcReduction="10000"/>
          </a:bodyPr>
          <a:lstStyle/>
          <a:p>
            <a:pPr marL="457200" lvl="1" indent="0">
              <a:buNone/>
            </a:pPr>
            <a:br>
              <a:rPr lang="en-US" dirty="0"/>
            </a:br>
            <a:r>
              <a:rPr lang="en-US" b="1" dirty="0"/>
              <a:t>The Forebrain</a:t>
            </a:r>
            <a:r>
              <a:rPr lang="en-US" dirty="0"/>
              <a:t>. Consists of two of the most important parts of the body and lie buried deep within the center of the brain: The thalamus and an area just below it called the hypothalamus are part of the forebrain. </a:t>
            </a:r>
          </a:p>
          <a:p>
            <a:pPr marL="457200" lvl="1" indent="0">
              <a:buNone/>
            </a:pPr>
            <a:endParaRPr lang="en-US" dirty="0"/>
          </a:p>
          <a:p>
            <a:pPr marL="457200" lvl="1" indent="0">
              <a:buNone/>
            </a:pPr>
            <a:r>
              <a:rPr lang="en-US" b="1" dirty="0"/>
              <a:t>The Thalamus</a:t>
            </a:r>
            <a:r>
              <a:rPr lang="en-US" dirty="0"/>
              <a:t>. A football-shaped structure that acts as a final "switching station" for sensory messages on their way to the cortex. Information from vision, hearing, taste, and touch relay through the thalamus. Sensory messages undergo initial analysis there as well. Injury to even small areas of the thalamus can cause deafness, blindness, or loss of any other sense, except smell. </a:t>
            </a:r>
          </a:p>
          <a:p>
            <a:pPr marL="457200" lvl="1" indent="0">
              <a:buNone/>
            </a:pPr>
            <a:endParaRPr lang="en-US" dirty="0"/>
          </a:p>
          <a:p>
            <a:pPr marL="457200" lvl="1" indent="0">
              <a:buNone/>
            </a:pPr>
            <a:r>
              <a:rPr lang="en-US" b="1" dirty="0"/>
              <a:t>The Hypothalamus</a:t>
            </a:r>
            <a:r>
              <a:rPr lang="en-US" dirty="0"/>
              <a:t>. About the size of a thumbnail. Small as it may be, the hypothalamus is a kind of master control center for emotion and many basic motives. It affects behaviors as diverse as sex, rage, temperature control, hormone release, eating and drinking, sleep, waking, and emotion. The </a:t>
            </a:r>
            <a:r>
              <a:rPr lang="en-US" dirty="0" err="1"/>
              <a:t>hypothalmus</a:t>
            </a:r>
            <a:r>
              <a:rPr lang="en-US" dirty="0"/>
              <a:t> is a sort of "crossroads" that connects with many other areas of the cortex and subcortex. As such, it acts as a "final path" for many kinds of behavior leaving the brain. You might think of the hypothalamus as the last area of the brain where many behaviors are organized or "decided on."</a:t>
            </a:r>
          </a:p>
        </p:txBody>
      </p:sp>
    </p:spTree>
    <p:extLst>
      <p:ext uri="{BB962C8B-B14F-4D97-AF65-F5344CB8AC3E}">
        <p14:creationId xmlns:p14="http://schemas.microsoft.com/office/powerpoint/2010/main" val="32304201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dirty="0"/>
              <a:t>The Forebrain (1 of 2) </a:t>
            </a:r>
            <a:endParaRPr dirty="0"/>
          </a:p>
        </p:txBody>
      </p:sp>
      <p:sp>
        <p:nvSpPr>
          <p:cNvPr id="150" name="Google Shape;150;p6"/>
          <p:cNvSpPr txBox="1">
            <a:spLocks noGrp="1"/>
          </p:cNvSpPr>
          <p:nvPr>
            <p:ph idx="1"/>
          </p:nvPr>
        </p:nvSpPr>
        <p:spPr>
          <a:xfrm>
            <a:off x="476844" y="1825625"/>
            <a:ext cx="5441072" cy="4351338"/>
          </a:xfrm>
          <a:prstGeom prst="rect">
            <a:avLst/>
          </a:prstGeom>
          <a:noFill/>
          <a:ln>
            <a:noFill/>
          </a:ln>
        </p:spPr>
        <p:txBody>
          <a:bodyPr spcFirstLastPara="1" wrap="square" lIns="91425" tIns="45700" rIns="91425" bIns="45700" anchor="t" anchorCtr="0">
            <a:noAutofit/>
          </a:bodyPr>
          <a:lstStyle/>
          <a:p>
            <a:pPr marL="579437" indent="-457200" fontAlgn="base">
              <a:spcBef>
                <a:spcPts val="624"/>
              </a:spcBef>
              <a:spcAft>
                <a:spcPct val="0"/>
              </a:spcAft>
              <a:buClr>
                <a:srgbClr val="004A78"/>
              </a:buClr>
              <a:defRPr/>
            </a:pPr>
            <a:r>
              <a:rPr kumimoji="0" lang="en-US" b="0" i="0" u="none" strike="noStrike" kern="1200" cap="none" spc="0" normalizeH="0" baseline="0" noProof="0" dirty="0">
                <a:ln>
                  <a:noFill/>
                </a:ln>
                <a:solidFill>
                  <a:srgbClr val="000000"/>
                </a:solidFill>
                <a:effectLst/>
                <a:uLnTx/>
                <a:uFillTx/>
                <a:latin typeface="Arial" charset="0"/>
                <a:cs typeface="Arial" charset="0"/>
              </a:rPr>
              <a:t>Includes several brain structures that regulate higher-order mental processes</a:t>
            </a:r>
          </a:p>
          <a:p>
            <a:pPr marL="579437" indent="-457200" fontAlgn="base">
              <a:spcBef>
                <a:spcPts val="624"/>
              </a:spcBef>
              <a:spcAft>
                <a:spcPct val="0"/>
              </a:spcAft>
              <a:buClr>
                <a:srgbClr val="004A78"/>
              </a:buClr>
              <a:defRPr/>
            </a:pPr>
            <a:r>
              <a:rPr kumimoji="0" lang="en-US" b="1" i="0" u="none" strike="noStrike" kern="1200" cap="none" spc="0" normalizeH="0" baseline="0" noProof="0" dirty="0">
                <a:ln>
                  <a:noFill/>
                </a:ln>
                <a:solidFill>
                  <a:srgbClr val="000000"/>
                </a:solidFill>
                <a:effectLst/>
                <a:uLnTx/>
                <a:uFillTx/>
                <a:latin typeface="Arial" charset="0"/>
                <a:cs typeface="Arial" charset="0"/>
              </a:rPr>
              <a:t>Thalamus: </a:t>
            </a:r>
            <a:r>
              <a:rPr kumimoji="0" lang="en-US" b="0" i="0" u="none" strike="noStrike" kern="1200" cap="none" spc="0" normalizeH="0" baseline="0" noProof="0" dirty="0">
                <a:ln>
                  <a:noFill/>
                </a:ln>
                <a:solidFill>
                  <a:srgbClr val="000000"/>
                </a:solidFill>
                <a:effectLst/>
                <a:uLnTx/>
                <a:uFillTx/>
                <a:latin typeface="Arial" charset="0"/>
                <a:cs typeface="Arial" charset="0"/>
              </a:rPr>
              <a:t>Relay for sensory information, except smell </a:t>
            </a:r>
          </a:p>
          <a:p>
            <a:pPr marL="579437" indent="-457200" fontAlgn="base">
              <a:spcBef>
                <a:spcPts val="624"/>
              </a:spcBef>
              <a:spcAft>
                <a:spcPct val="0"/>
              </a:spcAft>
              <a:buClr>
                <a:srgbClr val="004A78"/>
              </a:buClr>
              <a:defRPr/>
            </a:pPr>
            <a:r>
              <a:rPr kumimoji="0" lang="en-US" b="1" i="0" u="none" strike="noStrike" kern="1200" cap="none" spc="0" normalizeH="0" baseline="0" noProof="0" dirty="0">
                <a:ln>
                  <a:noFill/>
                </a:ln>
                <a:solidFill>
                  <a:srgbClr val="000000"/>
                </a:solidFill>
                <a:effectLst/>
                <a:uLnTx/>
                <a:uFillTx/>
                <a:latin typeface="Arial" charset="0"/>
                <a:cs typeface="Arial" charset="0"/>
              </a:rPr>
              <a:t>Hypothalamus: </a:t>
            </a:r>
            <a:r>
              <a:rPr kumimoji="0" lang="en-US" b="0" i="0" u="none" strike="noStrike" kern="1200" cap="none" spc="0" normalizeH="0" baseline="0" noProof="0" dirty="0">
                <a:ln>
                  <a:noFill/>
                </a:ln>
                <a:solidFill>
                  <a:srgbClr val="000000"/>
                </a:solidFill>
                <a:effectLst/>
                <a:uLnTx/>
                <a:uFillTx/>
                <a:latin typeface="Arial" charset="0"/>
                <a:cs typeface="Arial" charset="0"/>
              </a:rPr>
              <a:t>Regulates emotional behaviors and biological needs; where behaviors are organized and “decided on” before leaving the brain</a:t>
            </a:r>
            <a:endParaRPr dirty="0"/>
          </a:p>
        </p:txBody>
      </p:sp>
      <p:pic>
        <p:nvPicPr>
          <p:cNvPr id="3" name="Picture 2" descr="An illustration displays the parts of the limbic system. The parts are located immediately beneath the medial temporal lobe of the cerebrum primarily in the forebrain. They are as follows: thalamus, a large egg-shaped mass of grey matter, located at the base of the forebrain, just above the midbrain.  hypothalamus, a small cone-shaped structure that projects downward from the brain under the thalamus; the hippocampus, shaped like a seahorse, located in the brain's medial temporal lobe, near the center of the brain; amygdala that is almond-shaped and located in the medial temporal lobe, just in front of the hippocampus; fornix that is C-shaped and located below the corpus callosum; the arch-shaped cingulate gyrus located just above the corpus callosum; the mammillary bodies, a pair of round bodies located at the ends of the anterior arches of the fornix.">
            <a:extLst>
              <a:ext uri="{FF2B5EF4-FFF2-40B4-BE49-F238E27FC236}">
                <a16:creationId xmlns:a16="http://schemas.microsoft.com/office/drawing/2014/main" id="{C7FFA230-7E17-4C0F-9E8A-4F12813495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3135" y="1825625"/>
            <a:ext cx="4606519" cy="4270446"/>
          </a:xfrm>
          <a:prstGeom prst="rect">
            <a:avLst/>
          </a:prstGeom>
        </p:spPr>
      </p:pic>
    </p:spTree>
    <p:extLst>
      <p:ext uri="{BB962C8B-B14F-4D97-AF65-F5344CB8AC3E}">
        <p14:creationId xmlns:p14="http://schemas.microsoft.com/office/powerpoint/2010/main" val="41964993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1"/>
              </a:buClr>
              <a:buSzPts val="4000"/>
              <a:buFont typeface="Arial"/>
              <a:buNone/>
            </a:pPr>
            <a:r>
              <a:rPr lang="en-US" sz="4000" dirty="0"/>
              <a:t>The Forebrain (2 of 2)</a:t>
            </a:r>
            <a:endParaRPr dirty="0"/>
          </a:p>
        </p:txBody>
      </p:sp>
      <p:sp>
        <p:nvSpPr>
          <p:cNvPr id="144" name="Google Shape;14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22237" marR="0" lvl="0" indent="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charset="0"/>
                <a:cs typeface="Arial" charset="0"/>
              </a:rPr>
              <a:t>Limbic system: </a:t>
            </a:r>
            <a:r>
              <a:rPr kumimoji="0" lang="en-US" b="0" i="0" u="none" strike="noStrike" kern="1200" cap="none" spc="0" normalizeH="0" baseline="0" noProof="0" dirty="0">
                <a:ln>
                  <a:noFill/>
                </a:ln>
                <a:solidFill>
                  <a:srgbClr val="000000"/>
                </a:solidFill>
                <a:effectLst/>
                <a:uLnTx/>
                <a:uFillTx/>
                <a:latin typeface="Arial" charset="0"/>
                <a:cs typeface="Arial" charset="0"/>
              </a:rPr>
              <a:t>Controls emotions and memory</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Made up of hypothalamus, parts of the thalamus, the amygdala, hippocampus. and other subcortical structures</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Amygdala: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Associated with emotional processing, strongly related to fear and memory of fearful experiences</a:t>
            </a:r>
          </a:p>
          <a:p>
            <a:pPr marL="579437" marR="0" lvl="0" indent="-457200" algn="l" defTabSz="914400" rtl="0" eaLnBrk="1" fontAlgn="base" latinLnBrk="0" hangingPunct="1">
              <a:lnSpc>
                <a:spcPct val="100000"/>
              </a:lnSpc>
              <a:spcBef>
                <a:spcPts val="624"/>
              </a:spcBef>
              <a:spcAft>
                <a:spcPct val="0"/>
              </a:spcAft>
              <a:buClr>
                <a:srgbClr val="004A78"/>
              </a:buClr>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Hippocampus: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Important for storing memories and navigating the space around us</a:t>
            </a:r>
          </a:p>
          <a:p>
            <a:pPr marL="228600" lvl="0" indent="-76200" algn="l" rtl="0">
              <a:lnSpc>
                <a:spcPct val="100000"/>
              </a:lnSpc>
              <a:spcBef>
                <a:spcPts val="0"/>
              </a:spcBef>
              <a:spcAft>
                <a:spcPts val="0"/>
              </a:spcAft>
              <a:buSzPts val="2400"/>
              <a:buNone/>
            </a:pPr>
            <a:endParaRPr dirty="0"/>
          </a:p>
        </p:txBody>
      </p:sp>
    </p:spTree>
    <p:extLst>
      <p:ext uri="{BB962C8B-B14F-4D97-AF65-F5344CB8AC3E}">
        <p14:creationId xmlns:p14="http://schemas.microsoft.com/office/powerpoint/2010/main" val="16681948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515D1-59C7-0021-CA8E-2B8DD1666801}"/>
              </a:ext>
            </a:extLst>
          </p:cNvPr>
          <p:cNvSpPr>
            <a:spLocks noGrp="1"/>
          </p:cNvSpPr>
          <p:nvPr>
            <p:ph type="title"/>
          </p:nvPr>
        </p:nvSpPr>
        <p:spPr/>
        <p:txBody>
          <a:bodyPr/>
          <a:lstStyle/>
          <a:p>
            <a:r>
              <a:rPr lang="en-US" dirty="0"/>
              <a:t>Endocrine System</a:t>
            </a:r>
          </a:p>
        </p:txBody>
      </p:sp>
      <p:sp>
        <p:nvSpPr>
          <p:cNvPr id="3" name="Content Placeholder 2">
            <a:extLst>
              <a:ext uri="{FF2B5EF4-FFF2-40B4-BE49-F238E27FC236}">
                <a16:creationId xmlns:a16="http://schemas.microsoft.com/office/drawing/2014/main" id="{FF55C795-367D-6F40-544C-1F03062D57D0}"/>
              </a:ext>
            </a:extLst>
          </p:cNvPr>
          <p:cNvSpPr>
            <a:spLocks noGrp="1"/>
          </p:cNvSpPr>
          <p:nvPr>
            <p:ph idx="1"/>
          </p:nvPr>
        </p:nvSpPr>
        <p:spPr>
          <a:xfrm>
            <a:off x="1103312" y="1266092"/>
            <a:ext cx="8946541" cy="3018041"/>
          </a:xfrm>
        </p:spPr>
        <p:txBody>
          <a:bodyPr/>
          <a:lstStyle/>
          <a:p>
            <a:r>
              <a:rPr lang="en-US" dirty="0"/>
              <a:t>Made up of glands that secrete hormones to the body</a:t>
            </a:r>
          </a:p>
          <a:p>
            <a:endParaRPr lang="en-US" dirty="0"/>
          </a:p>
          <a:p>
            <a:r>
              <a:rPr lang="en-US" dirty="0"/>
              <a:t>The hormones created and released by the glands in your body’s endocrine system control nearly all the processes in your body. These chemicals help coordinate your body’s functions, from metabolism to growth and development, emotions, mood, sexual function and even sleep.</a:t>
            </a:r>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3086EC0A-45C1-8F9F-1E26-B77CB5E15B82}"/>
              </a:ext>
            </a:extLst>
          </p:cNvPr>
          <p:cNvSpPr txBox="1"/>
          <p:nvPr/>
        </p:nvSpPr>
        <p:spPr>
          <a:xfrm>
            <a:off x="1524000" y="4673600"/>
            <a:ext cx="8771467" cy="369332"/>
          </a:xfrm>
          <a:prstGeom prst="rect">
            <a:avLst/>
          </a:prstGeom>
          <a:noFill/>
        </p:spPr>
        <p:txBody>
          <a:bodyPr wrap="square" rtlCol="0">
            <a:spAutoFit/>
          </a:bodyPr>
          <a:lstStyle/>
          <a:p>
            <a:r>
              <a:rPr lang="en-US" dirty="0">
                <a:hlinkClick r:id="rId3"/>
              </a:rPr>
              <a:t>https://neuron.illinois.edu/videos/video-the-endocrine-system</a:t>
            </a:r>
            <a:endParaRPr lang="en-US" dirty="0"/>
          </a:p>
        </p:txBody>
      </p:sp>
    </p:spTree>
    <p:extLst>
      <p:ext uri="{BB962C8B-B14F-4D97-AF65-F5344CB8AC3E}">
        <p14:creationId xmlns:p14="http://schemas.microsoft.com/office/powerpoint/2010/main" val="42249160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2_Optimized Template Master">
  <a:themeElements>
    <a:clrScheme name="Cengage">
      <a:dk1>
        <a:srgbClr val="53565A"/>
      </a:dk1>
      <a:lt1>
        <a:srgbClr val="FFFFFF"/>
      </a:lt1>
      <a:dk2>
        <a:srgbClr val="003865"/>
      </a:dk2>
      <a:lt2>
        <a:srgbClr val="E7E6E6"/>
      </a:lt2>
      <a:accent1>
        <a:srgbClr val="003865"/>
      </a:accent1>
      <a:accent2>
        <a:srgbClr val="0085CA"/>
      </a:accent2>
      <a:accent3>
        <a:srgbClr val="E0004D"/>
      </a:accent3>
      <a:accent4>
        <a:srgbClr val="FC4C02"/>
      </a:accent4>
      <a:accent5>
        <a:srgbClr val="F2A900"/>
      </a:accent5>
      <a:accent6>
        <a:srgbClr val="92278F"/>
      </a:accent6>
      <a:hlink>
        <a:srgbClr val="0563C1"/>
      </a:hlink>
      <a:folHlink>
        <a:srgbClr val="9227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11y_PPT_Template_Cengage_020221.pptx" id="{62A8FB47-AEAE-448A-A9EC-2B57E950A883}" vid="{DA52BCA4-C454-45F1-8147-C38687C7501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3CD65D-61A5-43C9-A837-6EC73C7DA8AB}">
  <ds:schemaRefs>
    <ds:schemaRef ds:uri="16c05727-aa75-4e4a-9b5f-8a80a1165891"/>
    <ds:schemaRef ds:uri="http://schemas.microsoft.com/office/2006/documentManagement/types"/>
    <ds:schemaRef ds:uri="http://purl.org/dc/terms/"/>
    <ds:schemaRef ds:uri="http://purl.org/dc/elements/1.1/"/>
    <ds:schemaRef ds:uri="71af3243-3dd4-4a8d-8c0d-dd76da1f02a5"/>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F006B4-A9E1-4F39-85C8-FB836F9193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9042</TotalTime>
  <Words>6538</Words>
  <Application>Microsoft Office PowerPoint</Application>
  <PresentationFormat>Widescreen</PresentationFormat>
  <Paragraphs>514</Paragraphs>
  <Slides>112</Slides>
  <Notes>52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112</vt:i4>
      </vt:variant>
    </vt:vector>
  </HeadingPairs>
  <TitlesOfParts>
    <vt:vector size="121" baseType="lpstr">
      <vt:lpstr>Arial</vt:lpstr>
      <vt:lpstr>Calibri</vt:lpstr>
      <vt:lpstr>Century Gothic</vt:lpstr>
      <vt:lpstr>Georgia</vt:lpstr>
      <vt:lpstr>Noto Sans Symbols</vt:lpstr>
      <vt:lpstr>Wingdings</vt:lpstr>
      <vt:lpstr>Wingdings 3</vt:lpstr>
      <vt:lpstr>Ion</vt:lpstr>
      <vt:lpstr>2_Optimized Template Master</vt:lpstr>
      <vt:lpstr>Psychology 132</vt:lpstr>
      <vt:lpstr>Brain and Behavior</vt:lpstr>
      <vt:lpstr>Icebreaker</vt:lpstr>
      <vt:lpstr>The Nervous System  Sect. 2.1</vt:lpstr>
      <vt:lpstr>The Nervous System—An Overview</vt:lpstr>
      <vt:lpstr>Branches of the Nervous System</vt:lpstr>
      <vt:lpstr>Branches of the Nervous System</vt:lpstr>
      <vt:lpstr>Branches of the Nervous System</vt:lpstr>
      <vt:lpstr>Branches of the Nervous System</vt:lpstr>
      <vt:lpstr>Branches of the Nervous System</vt:lpstr>
      <vt:lpstr>Neurons: The Building Blocks of the Nervous System</vt:lpstr>
      <vt:lpstr>How Neurons Work: Action Potentials (1 of 2)</vt:lpstr>
      <vt:lpstr>How Neurons Work: Action Potentials (2 of 2)</vt:lpstr>
      <vt:lpstr>The Action Potential</vt:lpstr>
      <vt:lpstr>Neurotransmitters</vt:lpstr>
      <vt:lpstr>Branches of the Nervous System</vt:lpstr>
      <vt:lpstr>Branches of the Nervous System</vt:lpstr>
      <vt:lpstr>Branches of the Nervous System</vt:lpstr>
      <vt:lpstr>Branches of the Nervous System</vt:lpstr>
      <vt:lpstr>Branches of the Nervous System</vt:lpstr>
      <vt:lpstr>Branches of the Nervous System</vt:lpstr>
      <vt:lpstr>Branches of the Nervous System</vt:lpstr>
      <vt:lpstr>Neuroplasticity and Neurogenesis</vt:lpstr>
      <vt:lpstr>Neuroplasticity and Neurogenesis</vt:lpstr>
      <vt:lpstr>Neuroplasticity and Neurogenesis</vt:lpstr>
      <vt:lpstr>Think and Write</vt:lpstr>
      <vt:lpstr>PowerPoint Presentation</vt:lpstr>
      <vt:lpstr>Brain Research  Sect. 2.2</vt:lpstr>
      <vt:lpstr>Brain Research</vt:lpstr>
      <vt:lpstr>Exploring Brain Structure</vt:lpstr>
      <vt:lpstr>Exploring Brain Function </vt:lpstr>
      <vt:lpstr>EEG</vt:lpstr>
      <vt:lpstr>EEG</vt:lpstr>
      <vt:lpstr>PET Scan</vt:lpstr>
      <vt:lpstr>PET Scan</vt:lpstr>
      <vt:lpstr>MRI</vt:lpstr>
      <vt:lpstr>The Cerebral Cortex  Sect. 2.3</vt:lpstr>
      <vt:lpstr>The Cerebral Cortex:  the thin outer covering of the brain.  It is responsible for higher level thinking skills.</vt:lpstr>
      <vt:lpstr>Your cerebral cortex consists of six layers of nerve cells that contain between 14 billion and 16 billion nerve cells. It’s two millimeters (mm) to four mm (0.08 inches to 0.16 inches) thick.</vt:lpstr>
      <vt:lpstr>FYI</vt:lpstr>
      <vt:lpstr>The Cerebral Hemispheres</vt:lpstr>
      <vt:lpstr>The Cerebral Hemispheres</vt:lpstr>
      <vt:lpstr>Hemispheric Lateralization</vt:lpstr>
      <vt:lpstr>Hemispheric Lateralization (1 of 2)</vt:lpstr>
      <vt:lpstr>Hemispheric Lateralization (2 of 2)</vt:lpstr>
      <vt:lpstr>Hemispheric Dominance</vt:lpstr>
      <vt:lpstr>Left brain</vt:lpstr>
      <vt:lpstr>Right brain</vt:lpstr>
      <vt:lpstr>Train Your Brain</vt:lpstr>
      <vt:lpstr>Train Your Brain</vt:lpstr>
      <vt:lpstr>Think and Write</vt:lpstr>
      <vt:lpstr>Lobes of the Cerebral Cortex</vt:lpstr>
      <vt:lpstr>Frontal Lobes</vt:lpstr>
      <vt:lpstr>The Frontal Lobes (1 of 2)</vt:lpstr>
      <vt:lpstr>The Frontal Lobes (2 of 2)</vt:lpstr>
      <vt:lpstr>Lobes of the Cerebral Cortex</vt:lpstr>
      <vt:lpstr>Frontal Lobes..cont.</vt:lpstr>
      <vt:lpstr>Frontal Lobes..cont.</vt:lpstr>
      <vt:lpstr>Parietal Lobes</vt:lpstr>
      <vt:lpstr>Parietal Lobe</vt:lpstr>
      <vt:lpstr>Parietal Lobe</vt:lpstr>
      <vt:lpstr>Parietal Lobe</vt:lpstr>
      <vt:lpstr>Parietal Lobe</vt:lpstr>
      <vt:lpstr>Parietal Lobe</vt:lpstr>
      <vt:lpstr>Temporal Lobes</vt:lpstr>
      <vt:lpstr>Temporal Lobe</vt:lpstr>
      <vt:lpstr>Temporal Lobe</vt:lpstr>
      <vt:lpstr>OCCIPITAL LOBES</vt:lpstr>
      <vt:lpstr>Occipital Lobes</vt:lpstr>
      <vt:lpstr>Occipital Lobes</vt:lpstr>
      <vt:lpstr>Occipital Lobes</vt:lpstr>
      <vt:lpstr>Knowledge Check Activity </vt:lpstr>
      <vt:lpstr>Knowledge Check Activity: Answer</vt:lpstr>
      <vt:lpstr>The Subcortex and the Endocrine System  Sect. 2.4</vt:lpstr>
      <vt:lpstr>Subcortex</vt:lpstr>
      <vt:lpstr>The Subcortex—An Overview</vt:lpstr>
      <vt:lpstr> Hindbrain</vt:lpstr>
      <vt:lpstr> Hindbrain</vt:lpstr>
      <vt:lpstr> Hindbrain</vt:lpstr>
      <vt:lpstr> Hindbrain</vt:lpstr>
      <vt:lpstr> Hindbrain</vt:lpstr>
      <vt:lpstr>The Hindbrain</vt:lpstr>
      <vt:lpstr>Pons</vt:lpstr>
      <vt:lpstr>Pons</vt:lpstr>
      <vt:lpstr>Pons</vt:lpstr>
      <vt:lpstr>Pons</vt:lpstr>
      <vt:lpstr>Medulla</vt:lpstr>
      <vt:lpstr>Medulla</vt:lpstr>
      <vt:lpstr>Medulla</vt:lpstr>
      <vt:lpstr>Medulla</vt:lpstr>
      <vt:lpstr>Medulla</vt:lpstr>
      <vt:lpstr>Reticular Formation</vt:lpstr>
      <vt:lpstr>Cerebellum</vt:lpstr>
      <vt:lpstr>Midbrain</vt:lpstr>
      <vt:lpstr>The Midbrain</vt:lpstr>
      <vt:lpstr>Forebrain</vt:lpstr>
      <vt:lpstr>The Forebrain (1 of 2) </vt:lpstr>
      <vt:lpstr>The Forebrain (2 of 2)</vt:lpstr>
      <vt:lpstr>Endocrine System</vt:lpstr>
      <vt:lpstr>The Endocrine System </vt:lpstr>
      <vt:lpstr>Glands:</vt:lpstr>
      <vt:lpstr>The Endocrine System </vt:lpstr>
      <vt:lpstr>The Endocrine System </vt:lpstr>
      <vt:lpstr>Endocrine System:  How Does it Work?</vt:lpstr>
      <vt:lpstr>Including…</vt:lpstr>
      <vt:lpstr>Name the Parts of the Brain</vt:lpstr>
      <vt:lpstr>Review</vt:lpstr>
      <vt:lpstr>Summary (1 of 3)</vt:lpstr>
      <vt:lpstr>Summary (2 of 3)</vt:lpstr>
      <vt:lpstr>Summary (3 of 3)</vt:lpstr>
      <vt:lpstr>Essay Questions Answer these in your notebook.</vt:lpstr>
      <vt:lpstr>End of Chapter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Psychology 132</dc:title>
  <dc:creator>Mary Hines</dc:creator>
  <cp:lastModifiedBy>Mary Hines</cp:lastModifiedBy>
  <cp:revision>19</cp:revision>
  <dcterms:created xsi:type="dcterms:W3CDTF">2023-05-03T20:56:40Z</dcterms:created>
  <dcterms:modified xsi:type="dcterms:W3CDTF">2023-08-25T21:29:16Z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