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8" r:id="rId5"/>
  </p:sldMasterIdLst>
  <p:notesMasterIdLst>
    <p:notesMasterId r:id="rId120"/>
  </p:notesMasterIdLst>
  <p:sldIdLst>
    <p:sldId id="266" r:id="rId6"/>
    <p:sldId id="427" r:id="rId7"/>
    <p:sldId id="426" r:id="rId8"/>
    <p:sldId id="419" r:id="rId9"/>
    <p:sldId id="420" r:id="rId10"/>
    <p:sldId id="421" r:id="rId11"/>
    <p:sldId id="422" r:id="rId12"/>
    <p:sldId id="423" r:id="rId13"/>
    <p:sldId id="424" r:id="rId14"/>
    <p:sldId id="434" r:id="rId15"/>
    <p:sldId id="389" r:id="rId16"/>
    <p:sldId id="310" r:id="rId17"/>
    <p:sldId id="309" r:id="rId18"/>
    <p:sldId id="390" r:id="rId19"/>
    <p:sldId id="393" r:id="rId20"/>
    <p:sldId id="405" r:id="rId21"/>
    <p:sldId id="267" r:id="rId22"/>
    <p:sldId id="391" r:id="rId23"/>
    <p:sldId id="269" r:id="rId24"/>
    <p:sldId id="311" r:id="rId25"/>
    <p:sldId id="314" r:id="rId26"/>
    <p:sldId id="316" r:id="rId27"/>
    <p:sldId id="394" r:id="rId28"/>
    <p:sldId id="395" r:id="rId29"/>
    <p:sldId id="396" r:id="rId30"/>
    <p:sldId id="397" r:id="rId31"/>
    <p:sldId id="398" r:id="rId32"/>
    <p:sldId id="399" r:id="rId33"/>
    <p:sldId id="400" r:id="rId34"/>
    <p:sldId id="401" r:id="rId35"/>
    <p:sldId id="312" r:id="rId36"/>
    <p:sldId id="313" r:id="rId37"/>
    <p:sldId id="315" r:id="rId38"/>
    <p:sldId id="317" r:id="rId39"/>
    <p:sldId id="271" r:id="rId40"/>
    <p:sldId id="407" r:id="rId41"/>
    <p:sldId id="273" r:id="rId42"/>
    <p:sldId id="429" r:id="rId43"/>
    <p:sldId id="330" r:id="rId44"/>
    <p:sldId id="428" r:id="rId45"/>
    <p:sldId id="275" r:id="rId46"/>
    <p:sldId id="319" r:id="rId47"/>
    <p:sldId id="320" r:id="rId48"/>
    <p:sldId id="276" r:id="rId49"/>
    <p:sldId id="322" r:id="rId50"/>
    <p:sldId id="277" r:id="rId51"/>
    <p:sldId id="323" r:id="rId52"/>
    <p:sldId id="324" r:id="rId53"/>
    <p:sldId id="278" r:id="rId54"/>
    <p:sldId id="279" r:id="rId55"/>
    <p:sldId id="280" r:id="rId56"/>
    <p:sldId id="281" r:id="rId57"/>
    <p:sldId id="325" r:id="rId58"/>
    <p:sldId id="282" r:id="rId59"/>
    <p:sldId id="326" r:id="rId60"/>
    <p:sldId id="283" r:id="rId61"/>
    <p:sldId id="327" r:id="rId62"/>
    <p:sldId id="284" r:id="rId63"/>
    <p:sldId id="328" r:id="rId64"/>
    <p:sldId id="285" r:id="rId65"/>
    <p:sldId id="329" r:id="rId66"/>
    <p:sldId id="286" r:id="rId67"/>
    <p:sldId id="408" r:id="rId68"/>
    <p:sldId id="288" r:id="rId69"/>
    <p:sldId id="331" r:id="rId70"/>
    <p:sldId id="332" r:id="rId71"/>
    <p:sldId id="290" r:id="rId72"/>
    <p:sldId id="291" r:id="rId73"/>
    <p:sldId id="402" r:id="rId74"/>
    <p:sldId id="403" r:id="rId75"/>
    <p:sldId id="433" r:id="rId76"/>
    <p:sldId id="318" r:id="rId77"/>
    <p:sldId id="333" r:id="rId78"/>
    <p:sldId id="334" r:id="rId79"/>
    <p:sldId id="335" r:id="rId80"/>
    <p:sldId id="430" r:id="rId81"/>
    <p:sldId id="336" r:id="rId82"/>
    <p:sldId id="337" r:id="rId83"/>
    <p:sldId id="295" r:id="rId84"/>
    <p:sldId id="338" r:id="rId85"/>
    <p:sldId id="339" r:id="rId86"/>
    <p:sldId id="340" r:id="rId87"/>
    <p:sldId id="341" r:id="rId88"/>
    <p:sldId id="342" r:id="rId89"/>
    <p:sldId id="296" r:id="rId90"/>
    <p:sldId id="297" r:id="rId91"/>
    <p:sldId id="343" r:id="rId92"/>
    <p:sldId id="299" r:id="rId93"/>
    <p:sldId id="300" r:id="rId94"/>
    <p:sldId id="301" r:id="rId95"/>
    <p:sldId id="345" r:id="rId96"/>
    <p:sldId id="346" r:id="rId97"/>
    <p:sldId id="347" r:id="rId98"/>
    <p:sldId id="307" r:id="rId99"/>
    <p:sldId id="308" r:id="rId100"/>
    <p:sldId id="348" r:id="rId101"/>
    <p:sldId id="349" r:id="rId102"/>
    <p:sldId id="351" r:id="rId103"/>
    <p:sldId id="350" r:id="rId104"/>
    <p:sldId id="352" r:id="rId105"/>
    <p:sldId id="409" r:id="rId106"/>
    <p:sldId id="432" r:id="rId107"/>
    <p:sldId id="411" r:id="rId108"/>
    <p:sldId id="321" r:id="rId109"/>
    <p:sldId id="412" r:id="rId110"/>
    <p:sldId id="413" r:id="rId111"/>
    <p:sldId id="414" r:id="rId112"/>
    <p:sldId id="415" r:id="rId113"/>
    <p:sldId id="416" r:id="rId114"/>
    <p:sldId id="417" r:id="rId115"/>
    <p:sldId id="418" r:id="rId116"/>
    <p:sldId id="425" r:id="rId117"/>
    <p:sldId id="431" r:id="rId118"/>
    <p:sldId id="353"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B1F74C-8FCA-4BE7-A74A-51539E1FDCDA}">
          <p14:sldIdLst>
            <p14:sldId id="266"/>
            <p14:sldId id="427"/>
            <p14:sldId id="426"/>
            <p14:sldId id="419"/>
            <p14:sldId id="420"/>
            <p14:sldId id="421"/>
            <p14:sldId id="422"/>
            <p14:sldId id="423"/>
            <p14:sldId id="424"/>
            <p14:sldId id="434"/>
            <p14:sldId id="389"/>
            <p14:sldId id="310"/>
            <p14:sldId id="309"/>
            <p14:sldId id="390"/>
            <p14:sldId id="393"/>
            <p14:sldId id="405"/>
            <p14:sldId id="267"/>
            <p14:sldId id="391"/>
            <p14:sldId id="269"/>
            <p14:sldId id="311"/>
            <p14:sldId id="314"/>
            <p14:sldId id="316"/>
            <p14:sldId id="394"/>
            <p14:sldId id="395"/>
            <p14:sldId id="396"/>
            <p14:sldId id="397"/>
            <p14:sldId id="398"/>
            <p14:sldId id="399"/>
            <p14:sldId id="400"/>
            <p14:sldId id="401"/>
            <p14:sldId id="312"/>
            <p14:sldId id="313"/>
            <p14:sldId id="315"/>
            <p14:sldId id="317"/>
            <p14:sldId id="271"/>
          </p14:sldIdLst>
        </p14:section>
        <p14:section name="Untitled Section" id="{4339F12F-BCC6-4A19-8C6F-0087EABE1880}">
          <p14:sldIdLst>
            <p14:sldId id="407"/>
            <p14:sldId id="273"/>
            <p14:sldId id="429"/>
            <p14:sldId id="330"/>
            <p14:sldId id="428"/>
            <p14:sldId id="275"/>
            <p14:sldId id="319"/>
            <p14:sldId id="320"/>
            <p14:sldId id="276"/>
            <p14:sldId id="322"/>
            <p14:sldId id="277"/>
            <p14:sldId id="323"/>
            <p14:sldId id="324"/>
            <p14:sldId id="278"/>
            <p14:sldId id="279"/>
            <p14:sldId id="280"/>
            <p14:sldId id="281"/>
            <p14:sldId id="325"/>
            <p14:sldId id="282"/>
            <p14:sldId id="326"/>
            <p14:sldId id="283"/>
            <p14:sldId id="327"/>
            <p14:sldId id="284"/>
            <p14:sldId id="328"/>
            <p14:sldId id="285"/>
            <p14:sldId id="329"/>
            <p14:sldId id="286"/>
            <p14:sldId id="408"/>
            <p14:sldId id="288"/>
            <p14:sldId id="331"/>
            <p14:sldId id="332"/>
            <p14:sldId id="290"/>
            <p14:sldId id="291"/>
            <p14:sldId id="402"/>
            <p14:sldId id="403"/>
            <p14:sldId id="433"/>
            <p14:sldId id="318"/>
            <p14:sldId id="333"/>
            <p14:sldId id="334"/>
            <p14:sldId id="335"/>
            <p14:sldId id="430"/>
            <p14:sldId id="336"/>
            <p14:sldId id="337"/>
            <p14:sldId id="295"/>
            <p14:sldId id="338"/>
            <p14:sldId id="339"/>
            <p14:sldId id="340"/>
            <p14:sldId id="341"/>
            <p14:sldId id="342"/>
            <p14:sldId id="296"/>
            <p14:sldId id="297"/>
            <p14:sldId id="343"/>
            <p14:sldId id="299"/>
            <p14:sldId id="300"/>
            <p14:sldId id="301"/>
            <p14:sldId id="345"/>
            <p14:sldId id="346"/>
            <p14:sldId id="347"/>
            <p14:sldId id="307"/>
            <p14:sldId id="308"/>
            <p14:sldId id="348"/>
            <p14:sldId id="349"/>
            <p14:sldId id="351"/>
            <p14:sldId id="350"/>
            <p14:sldId id="352"/>
            <p14:sldId id="409"/>
            <p14:sldId id="432"/>
            <p14:sldId id="411"/>
            <p14:sldId id="321"/>
            <p14:sldId id="412"/>
            <p14:sldId id="413"/>
            <p14:sldId id="414"/>
            <p14:sldId id="415"/>
            <p14:sldId id="416"/>
            <p14:sldId id="417"/>
            <p14:sldId id="418"/>
            <p14:sldId id="425"/>
            <p14:sldId id="431"/>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79961" autoAdjust="0"/>
  </p:normalViewPr>
  <p:slideViewPr>
    <p:cSldViewPr snapToGrid="0">
      <p:cViewPr varScale="1">
        <p:scale>
          <a:sx n="55" d="100"/>
          <a:sy n="55" d="100"/>
        </p:scale>
        <p:origin x="540" y="66"/>
      </p:cViewPr>
      <p:guideLst/>
    </p:cSldViewPr>
  </p:slideViewPr>
  <p:outlineViewPr>
    <p:cViewPr>
      <p:scale>
        <a:sx n="33" d="100"/>
        <a:sy n="33" d="100"/>
      </p:scale>
      <p:origin x="0" y="-95370"/>
    </p:cViewPr>
  </p:outlineViewPr>
  <p:notesTextViewPr>
    <p:cViewPr>
      <p:scale>
        <a:sx n="1" d="1"/>
        <a:sy n="1" d="1"/>
      </p:scale>
      <p:origin x="0" y="0"/>
    </p:cViewPr>
  </p:notesTextViewPr>
  <p:sorterViewPr>
    <p:cViewPr varScale="1">
      <p:scale>
        <a:sx n="1" d="1"/>
        <a:sy n="1" d="1"/>
      </p:scale>
      <p:origin x="0" y="-171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DB129-6EFD-4DCC-9C75-18EC559911FA}" type="doc">
      <dgm:prSet loTypeId="urn:microsoft.com/office/officeart/2005/8/layout/hProcess9" loCatId="process" qsTypeId="urn:microsoft.com/office/officeart/2005/8/quickstyle/simple1" qsCatId="simple" csTypeId="urn:microsoft.com/office/officeart/2005/8/colors/accent1_2" csCatId="accent1" phldr="1"/>
      <dgm:spPr/>
    </dgm:pt>
    <dgm:pt modelId="{524FC32F-5653-4E6C-B219-97728850B923}">
      <dgm:prSet phldrT="[Text]"/>
      <dgm:spPr/>
      <dgm:t>
        <a:bodyPr/>
        <a:lstStyle/>
        <a:p>
          <a:r>
            <a:rPr lang="en-US" dirty="0"/>
            <a:t>Look at Past Research</a:t>
          </a:r>
        </a:p>
      </dgm:t>
    </dgm:pt>
    <dgm:pt modelId="{9D32669B-CCF9-40A3-A36F-869720642585}" type="parTrans" cxnId="{BF367194-8786-4B1D-BE48-9C4DA3649804}">
      <dgm:prSet/>
      <dgm:spPr/>
      <dgm:t>
        <a:bodyPr/>
        <a:lstStyle/>
        <a:p>
          <a:endParaRPr lang="en-US"/>
        </a:p>
      </dgm:t>
    </dgm:pt>
    <dgm:pt modelId="{39657B3B-87B7-4062-8753-4A236004DB24}" type="sibTrans" cxnId="{BF367194-8786-4B1D-BE48-9C4DA3649804}">
      <dgm:prSet/>
      <dgm:spPr/>
      <dgm:t>
        <a:bodyPr/>
        <a:lstStyle/>
        <a:p>
          <a:endParaRPr lang="en-US"/>
        </a:p>
      </dgm:t>
    </dgm:pt>
    <dgm:pt modelId="{5B8AD166-27B4-46B9-9813-7C340C84966F}">
      <dgm:prSet phldrT="[Text]"/>
      <dgm:spPr/>
      <dgm:t>
        <a:bodyPr/>
        <a:lstStyle/>
        <a:p>
          <a:r>
            <a:rPr lang="en-US" dirty="0"/>
            <a:t>Define the Question</a:t>
          </a:r>
        </a:p>
      </dgm:t>
    </dgm:pt>
    <dgm:pt modelId="{671F69DC-BB90-4784-9B20-8D5474251C8C}" type="parTrans" cxnId="{47104030-C5D9-43E4-8B97-3D2FB94C1AD8}">
      <dgm:prSet/>
      <dgm:spPr/>
      <dgm:t>
        <a:bodyPr/>
        <a:lstStyle/>
        <a:p>
          <a:endParaRPr lang="en-US"/>
        </a:p>
      </dgm:t>
    </dgm:pt>
    <dgm:pt modelId="{F24FB64F-51BA-4DFE-81E0-4E47031E63C7}" type="sibTrans" cxnId="{47104030-C5D9-43E4-8B97-3D2FB94C1AD8}">
      <dgm:prSet/>
      <dgm:spPr/>
      <dgm:t>
        <a:bodyPr/>
        <a:lstStyle/>
        <a:p>
          <a:endParaRPr lang="en-US"/>
        </a:p>
      </dgm:t>
    </dgm:pt>
    <dgm:pt modelId="{078EEFEA-D019-4E00-8647-10B983E0C542}">
      <dgm:prSet phldrT="[Text]"/>
      <dgm:spPr/>
      <dgm:t>
        <a:bodyPr/>
        <a:lstStyle/>
        <a:p>
          <a:r>
            <a:rPr lang="en-US" dirty="0"/>
            <a:t>Propose the Hypothesis</a:t>
          </a:r>
        </a:p>
      </dgm:t>
    </dgm:pt>
    <dgm:pt modelId="{FCD75791-707B-4111-8A88-4A781C0BDCD0}" type="parTrans" cxnId="{2C12249E-A658-494F-844F-CA44F597BDC9}">
      <dgm:prSet/>
      <dgm:spPr/>
      <dgm:t>
        <a:bodyPr/>
        <a:lstStyle/>
        <a:p>
          <a:endParaRPr lang="en-US"/>
        </a:p>
      </dgm:t>
    </dgm:pt>
    <dgm:pt modelId="{E40D852E-21D4-4A64-9FF9-30456F12B8C9}" type="sibTrans" cxnId="{2C12249E-A658-494F-844F-CA44F597BDC9}">
      <dgm:prSet/>
      <dgm:spPr/>
      <dgm:t>
        <a:bodyPr/>
        <a:lstStyle/>
        <a:p>
          <a:endParaRPr lang="en-US"/>
        </a:p>
      </dgm:t>
    </dgm:pt>
    <dgm:pt modelId="{68C4205C-A8EC-4E4D-9506-92360BB862C7}">
      <dgm:prSet phldrT="[Text]"/>
      <dgm:spPr/>
      <dgm:t>
        <a:bodyPr/>
        <a:lstStyle/>
        <a:p>
          <a:r>
            <a:rPr lang="en-US" dirty="0"/>
            <a:t>Gather Evidence/Test hypothesis</a:t>
          </a:r>
        </a:p>
      </dgm:t>
    </dgm:pt>
    <dgm:pt modelId="{B3009AD2-3482-4210-AC5A-50B102DCE977}" type="parTrans" cxnId="{CEC8E4C5-8B06-44F9-BA49-4A5C148CAEC9}">
      <dgm:prSet/>
      <dgm:spPr/>
      <dgm:t>
        <a:bodyPr/>
        <a:lstStyle/>
        <a:p>
          <a:endParaRPr lang="en-US"/>
        </a:p>
      </dgm:t>
    </dgm:pt>
    <dgm:pt modelId="{09EDFC3F-A47D-421E-B30E-A73C34989290}" type="sibTrans" cxnId="{CEC8E4C5-8B06-44F9-BA49-4A5C148CAEC9}">
      <dgm:prSet/>
      <dgm:spPr/>
      <dgm:t>
        <a:bodyPr/>
        <a:lstStyle/>
        <a:p>
          <a:endParaRPr lang="en-US"/>
        </a:p>
      </dgm:t>
    </dgm:pt>
    <dgm:pt modelId="{D4E4A0A0-6904-4544-8A21-66962394D4A4}">
      <dgm:prSet phldrT="[Text]"/>
      <dgm:spPr/>
      <dgm:t>
        <a:bodyPr/>
        <a:lstStyle/>
        <a:p>
          <a:r>
            <a:rPr lang="en-US" dirty="0"/>
            <a:t>Reject or Retain Hypothesis</a:t>
          </a:r>
        </a:p>
      </dgm:t>
    </dgm:pt>
    <dgm:pt modelId="{ABA5C476-0913-478A-BF9C-1B4F20A78A54}" type="parTrans" cxnId="{FE6E2ED5-B409-4A1F-9634-0EB033A42AF6}">
      <dgm:prSet/>
      <dgm:spPr/>
      <dgm:t>
        <a:bodyPr/>
        <a:lstStyle/>
        <a:p>
          <a:endParaRPr lang="en-US"/>
        </a:p>
      </dgm:t>
    </dgm:pt>
    <dgm:pt modelId="{8FF82009-AF6B-4163-B137-D7601855B779}" type="sibTrans" cxnId="{FE6E2ED5-B409-4A1F-9634-0EB033A42AF6}">
      <dgm:prSet/>
      <dgm:spPr/>
      <dgm:t>
        <a:bodyPr/>
        <a:lstStyle/>
        <a:p>
          <a:endParaRPr lang="en-US"/>
        </a:p>
      </dgm:t>
    </dgm:pt>
    <dgm:pt modelId="{5C157ECF-2BF2-4B79-A1BD-6559FA142DA6}">
      <dgm:prSet phldrT="[Text]"/>
      <dgm:spPr/>
      <dgm:t>
        <a:bodyPr/>
        <a:lstStyle/>
        <a:p>
          <a:r>
            <a:rPr lang="en-US" dirty="0"/>
            <a:t>Build Theory</a:t>
          </a:r>
        </a:p>
      </dgm:t>
    </dgm:pt>
    <dgm:pt modelId="{F922662E-82E0-4128-9B97-ECC8A5DDA287}" type="parTrans" cxnId="{438317B1-15B2-47E8-B799-3B0291332EC8}">
      <dgm:prSet/>
      <dgm:spPr/>
      <dgm:t>
        <a:bodyPr/>
        <a:lstStyle/>
        <a:p>
          <a:endParaRPr lang="en-US"/>
        </a:p>
      </dgm:t>
    </dgm:pt>
    <dgm:pt modelId="{9F4AFDE9-D980-4234-93E2-03D0A930E89E}" type="sibTrans" cxnId="{438317B1-15B2-47E8-B799-3B0291332EC8}">
      <dgm:prSet/>
      <dgm:spPr/>
      <dgm:t>
        <a:bodyPr/>
        <a:lstStyle/>
        <a:p>
          <a:endParaRPr lang="en-US"/>
        </a:p>
      </dgm:t>
    </dgm:pt>
    <dgm:pt modelId="{0A8D0F4B-E539-428D-8368-C8AF5F61832A}">
      <dgm:prSet phldrT="[Text]"/>
      <dgm:spPr/>
      <dgm:t>
        <a:bodyPr/>
        <a:lstStyle/>
        <a:p>
          <a:r>
            <a:rPr lang="en-US" dirty="0"/>
            <a:t>Publish/Replicate Results</a:t>
          </a:r>
        </a:p>
      </dgm:t>
    </dgm:pt>
    <dgm:pt modelId="{25A419DF-2301-4C6A-81FF-BF292D6903AB}" type="parTrans" cxnId="{F4579EBD-E19B-4859-8EC5-7AA5191DCBE2}">
      <dgm:prSet/>
      <dgm:spPr/>
      <dgm:t>
        <a:bodyPr/>
        <a:lstStyle/>
        <a:p>
          <a:endParaRPr lang="en-US"/>
        </a:p>
      </dgm:t>
    </dgm:pt>
    <dgm:pt modelId="{A592E73D-5B3E-4281-BDE2-02913FA1170E}" type="sibTrans" cxnId="{F4579EBD-E19B-4859-8EC5-7AA5191DCBE2}">
      <dgm:prSet/>
      <dgm:spPr/>
      <dgm:t>
        <a:bodyPr/>
        <a:lstStyle/>
        <a:p>
          <a:endParaRPr lang="en-US"/>
        </a:p>
      </dgm:t>
    </dgm:pt>
    <dgm:pt modelId="{C98EF107-CBCD-4D5E-A8B6-4ACA9CAAC375}" type="pres">
      <dgm:prSet presAssocID="{062DB129-6EFD-4DCC-9C75-18EC559911FA}" presName="CompostProcess" presStyleCnt="0">
        <dgm:presLayoutVars>
          <dgm:dir/>
          <dgm:resizeHandles val="exact"/>
        </dgm:presLayoutVars>
      </dgm:prSet>
      <dgm:spPr/>
    </dgm:pt>
    <dgm:pt modelId="{4CAB90F9-9FBE-477B-AA52-74C17DABA6B6}" type="pres">
      <dgm:prSet presAssocID="{062DB129-6EFD-4DCC-9C75-18EC559911FA}" presName="arrow" presStyleLbl="bgShp" presStyleIdx="0" presStyleCnt="1"/>
      <dgm:spPr/>
    </dgm:pt>
    <dgm:pt modelId="{3D178D34-760A-451B-BCC3-0C5AF937DF79}" type="pres">
      <dgm:prSet presAssocID="{062DB129-6EFD-4DCC-9C75-18EC559911FA}" presName="linearProcess" presStyleCnt="0"/>
      <dgm:spPr/>
    </dgm:pt>
    <dgm:pt modelId="{E28A9292-6666-4BAB-ABB1-7A076B5D8C16}" type="pres">
      <dgm:prSet presAssocID="{524FC32F-5653-4E6C-B219-97728850B923}" presName="textNode" presStyleLbl="node1" presStyleIdx="0" presStyleCnt="7">
        <dgm:presLayoutVars>
          <dgm:bulletEnabled val="1"/>
        </dgm:presLayoutVars>
      </dgm:prSet>
      <dgm:spPr/>
    </dgm:pt>
    <dgm:pt modelId="{6B63DEA2-C3F3-45D1-A8E1-CC79A2208EB2}" type="pres">
      <dgm:prSet presAssocID="{39657B3B-87B7-4062-8753-4A236004DB24}" presName="sibTrans" presStyleCnt="0"/>
      <dgm:spPr/>
    </dgm:pt>
    <dgm:pt modelId="{CE81BEDC-16DA-4877-B784-996973FD05C5}" type="pres">
      <dgm:prSet presAssocID="{5B8AD166-27B4-46B9-9813-7C340C84966F}" presName="textNode" presStyleLbl="node1" presStyleIdx="1" presStyleCnt="7">
        <dgm:presLayoutVars>
          <dgm:bulletEnabled val="1"/>
        </dgm:presLayoutVars>
      </dgm:prSet>
      <dgm:spPr/>
    </dgm:pt>
    <dgm:pt modelId="{89DFB3C9-1D97-48CE-8B31-355C8F12D4A9}" type="pres">
      <dgm:prSet presAssocID="{F24FB64F-51BA-4DFE-81E0-4E47031E63C7}" presName="sibTrans" presStyleCnt="0"/>
      <dgm:spPr/>
    </dgm:pt>
    <dgm:pt modelId="{7617AAF8-CB7B-4114-8572-8309ECAB28B7}" type="pres">
      <dgm:prSet presAssocID="{078EEFEA-D019-4E00-8647-10B983E0C542}" presName="textNode" presStyleLbl="node1" presStyleIdx="2" presStyleCnt="7">
        <dgm:presLayoutVars>
          <dgm:bulletEnabled val="1"/>
        </dgm:presLayoutVars>
      </dgm:prSet>
      <dgm:spPr/>
    </dgm:pt>
    <dgm:pt modelId="{19635CF0-B29E-4EB0-A3B3-A3D06C6814D6}" type="pres">
      <dgm:prSet presAssocID="{E40D852E-21D4-4A64-9FF9-30456F12B8C9}" presName="sibTrans" presStyleCnt="0"/>
      <dgm:spPr/>
    </dgm:pt>
    <dgm:pt modelId="{C379A937-3121-444B-BA05-D341B5F1226D}" type="pres">
      <dgm:prSet presAssocID="{68C4205C-A8EC-4E4D-9506-92360BB862C7}" presName="textNode" presStyleLbl="node1" presStyleIdx="3" presStyleCnt="7">
        <dgm:presLayoutVars>
          <dgm:bulletEnabled val="1"/>
        </dgm:presLayoutVars>
      </dgm:prSet>
      <dgm:spPr/>
    </dgm:pt>
    <dgm:pt modelId="{7F8ADA57-8D55-4C30-8C63-6A563D383024}" type="pres">
      <dgm:prSet presAssocID="{09EDFC3F-A47D-421E-B30E-A73C34989290}" presName="sibTrans" presStyleCnt="0"/>
      <dgm:spPr/>
    </dgm:pt>
    <dgm:pt modelId="{E694E2FA-F520-4287-A538-E49A5AA97AA1}" type="pres">
      <dgm:prSet presAssocID="{D4E4A0A0-6904-4544-8A21-66962394D4A4}" presName="textNode" presStyleLbl="node1" presStyleIdx="4" presStyleCnt="7">
        <dgm:presLayoutVars>
          <dgm:bulletEnabled val="1"/>
        </dgm:presLayoutVars>
      </dgm:prSet>
      <dgm:spPr/>
    </dgm:pt>
    <dgm:pt modelId="{245C4666-309B-4A76-A3B0-593F7B34A2C7}" type="pres">
      <dgm:prSet presAssocID="{8FF82009-AF6B-4163-B137-D7601855B779}" presName="sibTrans" presStyleCnt="0"/>
      <dgm:spPr/>
    </dgm:pt>
    <dgm:pt modelId="{8F7BA2AC-6AE7-4271-AE6D-8FF09C17FB8D}" type="pres">
      <dgm:prSet presAssocID="{5C157ECF-2BF2-4B79-A1BD-6559FA142DA6}" presName="textNode" presStyleLbl="node1" presStyleIdx="5" presStyleCnt="7">
        <dgm:presLayoutVars>
          <dgm:bulletEnabled val="1"/>
        </dgm:presLayoutVars>
      </dgm:prSet>
      <dgm:spPr/>
    </dgm:pt>
    <dgm:pt modelId="{98EEBBD4-92CF-42F0-A4E3-0B0AAA73E23A}" type="pres">
      <dgm:prSet presAssocID="{9F4AFDE9-D980-4234-93E2-03D0A930E89E}" presName="sibTrans" presStyleCnt="0"/>
      <dgm:spPr/>
    </dgm:pt>
    <dgm:pt modelId="{6E19FD83-BC5A-4BE6-A93D-F633F2F7085C}" type="pres">
      <dgm:prSet presAssocID="{0A8D0F4B-E539-428D-8368-C8AF5F61832A}" presName="textNode" presStyleLbl="node1" presStyleIdx="6" presStyleCnt="7">
        <dgm:presLayoutVars>
          <dgm:bulletEnabled val="1"/>
        </dgm:presLayoutVars>
      </dgm:prSet>
      <dgm:spPr/>
    </dgm:pt>
  </dgm:ptLst>
  <dgm:cxnLst>
    <dgm:cxn modelId="{8320EB16-8FA9-41B6-B886-0759DA79DD70}" type="presOf" srcId="{524FC32F-5653-4E6C-B219-97728850B923}" destId="{E28A9292-6666-4BAB-ABB1-7A076B5D8C16}" srcOrd="0" destOrd="0" presId="urn:microsoft.com/office/officeart/2005/8/layout/hProcess9"/>
    <dgm:cxn modelId="{0B5C8E1B-E7EC-44BC-9CAB-41A4D9FFB223}" type="presOf" srcId="{5B8AD166-27B4-46B9-9813-7C340C84966F}" destId="{CE81BEDC-16DA-4877-B784-996973FD05C5}" srcOrd="0" destOrd="0" presId="urn:microsoft.com/office/officeart/2005/8/layout/hProcess9"/>
    <dgm:cxn modelId="{47104030-C5D9-43E4-8B97-3D2FB94C1AD8}" srcId="{062DB129-6EFD-4DCC-9C75-18EC559911FA}" destId="{5B8AD166-27B4-46B9-9813-7C340C84966F}" srcOrd="1" destOrd="0" parTransId="{671F69DC-BB90-4784-9B20-8D5474251C8C}" sibTransId="{F24FB64F-51BA-4DFE-81E0-4E47031E63C7}"/>
    <dgm:cxn modelId="{A412976E-948F-4423-8BFB-DF6C26537F48}" type="presOf" srcId="{062DB129-6EFD-4DCC-9C75-18EC559911FA}" destId="{C98EF107-CBCD-4D5E-A8B6-4ACA9CAAC375}" srcOrd="0" destOrd="0" presId="urn:microsoft.com/office/officeart/2005/8/layout/hProcess9"/>
    <dgm:cxn modelId="{E7003275-0404-4315-87EA-F69C6C820D6C}" type="presOf" srcId="{0A8D0F4B-E539-428D-8368-C8AF5F61832A}" destId="{6E19FD83-BC5A-4BE6-A93D-F633F2F7085C}" srcOrd="0" destOrd="0" presId="urn:microsoft.com/office/officeart/2005/8/layout/hProcess9"/>
    <dgm:cxn modelId="{4E6BF78B-1E5F-4E0D-A846-9FDCE4B25B8A}" type="presOf" srcId="{5C157ECF-2BF2-4B79-A1BD-6559FA142DA6}" destId="{8F7BA2AC-6AE7-4271-AE6D-8FF09C17FB8D}" srcOrd="0" destOrd="0" presId="urn:microsoft.com/office/officeart/2005/8/layout/hProcess9"/>
    <dgm:cxn modelId="{BF367194-8786-4B1D-BE48-9C4DA3649804}" srcId="{062DB129-6EFD-4DCC-9C75-18EC559911FA}" destId="{524FC32F-5653-4E6C-B219-97728850B923}" srcOrd="0" destOrd="0" parTransId="{9D32669B-CCF9-40A3-A36F-869720642585}" sibTransId="{39657B3B-87B7-4062-8753-4A236004DB24}"/>
    <dgm:cxn modelId="{2C12249E-A658-494F-844F-CA44F597BDC9}" srcId="{062DB129-6EFD-4DCC-9C75-18EC559911FA}" destId="{078EEFEA-D019-4E00-8647-10B983E0C542}" srcOrd="2" destOrd="0" parTransId="{FCD75791-707B-4111-8A88-4A781C0BDCD0}" sibTransId="{E40D852E-21D4-4A64-9FF9-30456F12B8C9}"/>
    <dgm:cxn modelId="{31FB53A6-691C-4659-BAA6-05C6786B9AA6}" type="presOf" srcId="{078EEFEA-D019-4E00-8647-10B983E0C542}" destId="{7617AAF8-CB7B-4114-8572-8309ECAB28B7}" srcOrd="0" destOrd="0" presId="urn:microsoft.com/office/officeart/2005/8/layout/hProcess9"/>
    <dgm:cxn modelId="{438317B1-15B2-47E8-B799-3B0291332EC8}" srcId="{062DB129-6EFD-4DCC-9C75-18EC559911FA}" destId="{5C157ECF-2BF2-4B79-A1BD-6559FA142DA6}" srcOrd="5" destOrd="0" parTransId="{F922662E-82E0-4128-9B97-ECC8A5DDA287}" sibTransId="{9F4AFDE9-D980-4234-93E2-03D0A930E89E}"/>
    <dgm:cxn modelId="{F4579EBD-E19B-4859-8EC5-7AA5191DCBE2}" srcId="{062DB129-6EFD-4DCC-9C75-18EC559911FA}" destId="{0A8D0F4B-E539-428D-8368-C8AF5F61832A}" srcOrd="6" destOrd="0" parTransId="{25A419DF-2301-4C6A-81FF-BF292D6903AB}" sibTransId="{A592E73D-5B3E-4281-BDE2-02913FA1170E}"/>
    <dgm:cxn modelId="{CEC8E4C5-8B06-44F9-BA49-4A5C148CAEC9}" srcId="{062DB129-6EFD-4DCC-9C75-18EC559911FA}" destId="{68C4205C-A8EC-4E4D-9506-92360BB862C7}" srcOrd="3" destOrd="0" parTransId="{B3009AD2-3482-4210-AC5A-50B102DCE977}" sibTransId="{09EDFC3F-A47D-421E-B30E-A73C34989290}"/>
    <dgm:cxn modelId="{A7271FD1-7AF8-49B3-BBFD-0DC475BC87DB}" type="presOf" srcId="{68C4205C-A8EC-4E4D-9506-92360BB862C7}" destId="{C379A937-3121-444B-BA05-D341B5F1226D}" srcOrd="0" destOrd="0" presId="urn:microsoft.com/office/officeart/2005/8/layout/hProcess9"/>
    <dgm:cxn modelId="{FE6E2ED5-B409-4A1F-9634-0EB033A42AF6}" srcId="{062DB129-6EFD-4DCC-9C75-18EC559911FA}" destId="{D4E4A0A0-6904-4544-8A21-66962394D4A4}" srcOrd="4" destOrd="0" parTransId="{ABA5C476-0913-478A-BF9C-1B4F20A78A54}" sibTransId="{8FF82009-AF6B-4163-B137-D7601855B779}"/>
    <dgm:cxn modelId="{DB4C8BF2-DB82-48B3-8981-A50BB7766203}" type="presOf" srcId="{D4E4A0A0-6904-4544-8A21-66962394D4A4}" destId="{E694E2FA-F520-4287-A538-E49A5AA97AA1}" srcOrd="0" destOrd="0" presId="urn:microsoft.com/office/officeart/2005/8/layout/hProcess9"/>
    <dgm:cxn modelId="{0CEB5E96-E4E6-401E-ACBA-C0C39C19F872}" type="presParOf" srcId="{C98EF107-CBCD-4D5E-A8B6-4ACA9CAAC375}" destId="{4CAB90F9-9FBE-477B-AA52-74C17DABA6B6}" srcOrd="0" destOrd="0" presId="urn:microsoft.com/office/officeart/2005/8/layout/hProcess9"/>
    <dgm:cxn modelId="{0F138906-D7CD-466B-A6A0-B39CE1FFACB8}" type="presParOf" srcId="{C98EF107-CBCD-4D5E-A8B6-4ACA9CAAC375}" destId="{3D178D34-760A-451B-BCC3-0C5AF937DF79}" srcOrd="1" destOrd="0" presId="urn:microsoft.com/office/officeart/2005/8/layout/hProcess9"/>
    <dgm:cxn modelId="{62D6B227-3B46-403E-A4C4-A362FDEC2615}" type="presParOf" srcId="{3D178D34-760A-451B-BCC3-0C5AF937DF79}" destId="{E28A9292-6666-4BAB-ABB1-7A076B5D8C16}" srcOrd="0" destOrd="0" presId="urn:microsoft.com/office/officeart/2005/8/layout/hProcess9"/>
    <dgm:cxn modelId="{C27DC2C6-18F2-4042-82BE-4D1B594DDCC3}" type="presParOf" srcId="{3D178D34-760A-451B-BCC3-0C5AF937DF79}" destId="{6B63DEA2-C3F3-45D1-A8E1-CC79A2208EB2}" srcOrd="1" destOrd="0" presId="urn:microsoft.com/office/officeart/2005/8/layout/hProcess9"/>
    <dgm:cxn modelId="{E0807FCB-2BD2-4C35-B13D-C1E3FD7C7AB6}" type="presParOf" srcId="{3D178D34-760A-451B-BCC3-0C5AF937DF79}" destId="{CE81BEDC-16DA-4877-B784-996973FD05C5}" srcOrd="2" destOrd="0" presId="urn:microsoft.com/office/officeart/2005/8/layout/hProcess9"/>
    <dgm:cxn modelId="{1C90E961-4F8E-4B78-9A0D-A0399F532CB5}" type="presParOf" srcId="{3D178D34-760A-451B-BCC3-0C5AF937DF79}" destId="{89DFB3C9-1D97-48CE-8B31-355C8F12D4A9}" srcOrd="3" destOrd="0" presId="urn:microsoft.com/office/officeart/2005/8/layout/hProcess9"/>
    <dgm:cxn modelId="{50479FE4-2FE6-483E-96F4-3FCA328D1BCF}" type="presParOf" srcId="{3D178D34-760A-451B-BCC3-0C5AF937DF79}" destId="{7617AAF8-CB7B-4114-8572-8309ECAB28B7}" srcOrd="4" destOrd="0" presId="urn:microsoft.com/office/officeart/2005/8/layout/hProcess9"/>
    <dgm:cxn modelId="{B92E2A9E-C4E0-4F81-9EA6-8482E1EC6F67}" type="presParOf" srcId="{3D178D34-760A-451B-BCC3-0C5AF937DF79}" destId="{19635CF0-B29E-4EB0-A3B3-A3D06C6814D6}" srcOrd="5" destOrd="0" presId="urn:microsoft.com/office/officeart/2005/8/layout/hProcess9"/>
    <dgm:cxn modelId="{702B2679-FE08-4DB4-84FA-F3302C6FF153}" type="presParOf" srcId="{3D178D34-760A-451B-BCC3-0C5AF937DF79}" destId="{C379A937-3121-444B-BA05-D341B5F1226D}" srcOrd="6" destOrd="0" presId="urn:microsoft.com/office/officeart/2005/8/layout/hProcess9"/>
    <dgm:cxn modelId="{E3B35F5F-8FA7-4A81-AF5B-22FC84F856DD}" type="presParOf" srcId="{3D178D34-760A-451B-BCC3-0C5AF937DF79}" destId="{7F8ADA57-8D55-4C30-8C63-6A563D383024}" srcOrd="7" destOrd="0" presId="urn:microsoft.com/office/officeart/2005/8/layout/hProcess9"/>
    <dgm:cxn modelId="{ACB0F34E-5EE4-4DC7-917E-71C09006C1D9}" type="presParOf" srcId="{3D178D34-760A-451B-BCC3-0C5AF937DF79}" destId="{E694E2FA-F520-4287-A538-E49A5AA97AA1}" srcOrd="8" destOrd="0" presId="urn:microsoft.com/office/officeart/2005/8/layout/hProcess9"/>
    <dgm:cxn modelId="{46F7E2D0-63A0-4CE4-9BB9-82FF412AFB58}" type="presParOf" srcId="{3D178D34-760A-451B-BCC3-0C5AF937DF79}" destId="{245C4666-309B-4A76-A3B0-593F7B34A2C7}" srcOrd="9" destOrd="0" presId="urn:microsoft.com/office/officeart/2005/8/layout/hProcess9"/>
    <dgm:cxn modelId="{492301F5-00C8-4998-AA5D-D1F117AA852D}" type="presParOf" srcId="{3D178D34-760A-451B-BCC3-0C5AF937DF79}" destId="{8F7BA2AC-6AE7-4271-AE6D-8FF09C17FB8D}" srcOrd="10" destOrd="0" presId="urn:microsoft.com/office/officeart/2005/8/layout/hProcess9"/>
    <dgm:cxn modelId="{9941C43B-DC52-466D-BA59-EA1BB66688C3}" type="presParOf" srcId="{3D178D34-760A-451B-BCC3-0C5AF937DF79}" destId="{98EEBBD4-92CF-42F0-A4E3-0B0AAA73E23A}" srcOrd="11" destOrd="0" presId="urn:microsoft.com/office/officeart/2005/8/layout/hProcess9"/>
    <dgm:cxn modelId="{C459504F-F8A4-4F1F-8888-F7A841ABAA0F}" type="presParOf" srcId="{3D178D34-760A-451B-BCC3-0C5AF937DF79}" destId="{6E19FD83-BC5A-4BE6-A93D-F633F2F7085C}"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B90F9-9FBE-477B-AA52-74C17DABA6B6}">
      <dsp:nvSpPr>
        <dsp:cNvPr id="0" name=""/>
        <dsp:cNvSpPr/>
      </dsp:nvSpPr>
      <dsp:spPr>
        <a:xfrm>
          <a:off x="773395" y="0"/>
          <a:ext cx="8765148" cy="43951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A9292-6666-4BAB-ABB1-7A076B5D8C16}">
      <dsp:nvSpPr>
        <dsp:cNvPr id="0" name=""/>
        <dsp:cNvSpPr/>
      </dsp:nvSpPr>
      <dsp:spPr>
        <a:xfrm>
          <a:off x="881"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Look at Past Research</a:t>
          </a:r>
        </a:p>
      </dsp:txBody>
      <dsp:txXfrm>
        <a:off x="69826" y="1387490"/>
        <a:ext cx="1274462" cy="1620170"/>
      </dsp:txXfrm>
    </dsp:sp>
    <dsp:sp modelId="{CE81BEDC-16DA-4877-B784-996973FD05C5}">
      <dsp:nvSpPr>
        <dsp:cNvPr id="0" name=""/>
        <dsp:cNvSpPr/>
      </dsp:nvSpPr>
      <dsp:spPr>
        <a:xfrm>
          <a:off x="1483851"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Define the Question</a:t>
          </a:r>
        </a:p>
      </dsp:txBody>
      <dsp:txXfrm>
        <a:off x="1552796" y="1387490"/>
        <a:ext cx="1274462" cy="1620170"/>
      </dsp:txXfrm>
    </dsp:sp>
    <dsp:sp modelId="{7617AAF8-CB7B-4114-8572-8309ECAB28B7}">
      <dsp:nvSpPr>
        <dsp:cNvPr id="0" name=""/>
        <dsp:cNvSpPr/>
      </dsp:nvSpPr>
      <dsp:spPr>
        <a:xfrm>
          <a:off x="2966822"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Propose the Hypothesis</a:t>
          </a:r>
        </a:p>
      </dsp:txBody>
      <dsp:txXfrm>
        <a:off x="3035767" y="1387490"/>
        <a:ext cx="1274462" cy="1620170"/>
      </dsp:txXfrm>
    </dsp:sp>
    <dsp:sp modelId="{C379A937-3121-444B-BA05-D341B5F1226D}">
      <dsp:nvSpPr>
        <dsp:cNvPr id="0" name=""/>
        <dsp:cNvSpPr/>
      </dsp:nvSpPr>
      <dsp:spPr>
        <a:xfrm>
          <a:off x="4449793"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Gather Evidence/Test hypothesis</a:t>
          </a:r>
        </a:p>
      </dsp:txBody>
      <dsp:txXfrm>
        <a:off x="4518738" y="1387490"/>
        <a:ext cx="1274462" cy="1620170"/>
      </dsp:txXfrm>
    </dsp:sp>
    <dsp:sp modelId="{E694E2FA-F520-4287-A538-E49A5AA97AA1}">
      <dsp:nvSpPr>
        <dsp:cNvPr id="0" name=""/>
        <dsp:cNvSpPr/>
      </dsp:nvSpPr>
      <dsp:spPr>
        <a:xfrm>
          <a:off x="5932763"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Reject or Retain Hypothesis</a:t>
          </a:r>
        </a:p>
      </dsp:txBody>
      <dsp:txXfrm>
        <a:off x="6001708" y="1387490"/>
        <a:ext cx="1274462" cy="1620170"/>
      </dsp:txXfrm>
    </dsp:sp>
    <dsp:sp modelId="{8F7BA2AC-6AE7-4271-AE6D-8FF09C17FB8D}">
      <dsp:nvSpPr>
        <dsp:cNvPr id="0" name=""/>
        <dsp:cNvSpPr/>
      </dsp:nvSpPr>
      <dsp:spPr>
        <a:xfrm>
          <a:off x="7415734"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Build Theory</a:t>
          </a:r>
        </a:p>
      </dsp:txBody>
      <dsp:txXfrm>
        <a:off x="7484679" y="1387490"/>
        <a:ext cx="1274462" cy="1620170"/>
      </dsp:txXfrm>
    </dsp:sp>
    <dsp:sp modelId="{6E19FD83-BC5A-4BE6-A93D-F633F2F7085C}">
      <dsp:nvSpPr>
        <dsp:cNvPr id="0" name=""/>
        <dsp:cNvSpPr/>
      </dsp:nvSpPr>
      <dsp:spPr>
        <a:xfrm>
          <a:off x="8898704" y="1318545"/>
          <a:ext cx="1412352" cy="17580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Publish/Replicate Results</a:t>
          </a:r>
        </a:p>
      </dsp:txBody>
      <dsp:txXfrm>
        <a:off x="8967649" y="1387490"/>
        <a:ext cx="1274462" cy="16201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A8901-7284-4230-8751-9F84DAF4DB8D}"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9ECBC-7BE5-466D-8DA2-FF94DF7F0F04}" type="slidenum">
              <a:rPr lang="en-US" smtClean="0"/>
              <a:t>‹#›</a:t>
            </a:fld>
            <a:endParaRPr lang="en-US"/>
          </a:p>
        </p:txBody>
      </p:sp>
    </p:spTree>
    <p:extLst>
      <p:ext uri="{BB962C8B-B14F-4D97-AF65-F5344CB8AC3E}">
        <p14:creationId xmlns:p14="http://schemas.microsoft.com/office/powerpoint/2010/main" val="41279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9ECBC-7BE5-466D-8DA2-FF94DF7F0F04}" type="slidenum">
              <a:rPr lang="en-US" smtClean="0"/>
              <a:t>3</a:t>
            </a:fld>
            <a:endParaRPr lang="en-US"/>
          </a:p>
        </p:txBody>
      </p:sp>
    </p:spTree>
    <p:extLst>
      <p:ext uri="{BB962C8B-B14F-4D97-AF65-F5344CB8AC3E}">
        <p14:creationId xmlns:p14="http://schemas.microsoft.com/office/powerpoint/2010/main" val="218716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8: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56" name="Google Shape;256;p38: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9: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62" name="Google Shape;262;p39: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0: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69" name="Google Shape;269;p40: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1: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77" name="Google Shape;277;p41: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2: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84" name="Google Shape;284;p42: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3: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92" name="Google Shape;292;p43: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4: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98" name="Google Shape;298;p44: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5: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06" name="Google Shape;306;p45: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14" name="Google Shape;314;p46: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7: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22" name="Google Shape;322;p47: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9ECBC-7BE5-466D-8DA2-FF94DF7F0F04}" type="slidenum">
              <a:rPr lang="en-US" smtClean="0"/>
              <a:t>8</a:t>
            </a:fld>
            <a:endParaRPr lang="en-US"/>
          </a:p>
        </p:txBody>
      </p:sp>
    </p:spTree>
    <p:extLst>
      <p:ext uri="{BB962C8B-B14F-4D97-AF65-F5344CB8AC3E}">
        <p14:creationId xmlns:p14="http://schemas.microsoft.com/office/powerpoint/2010/main" val="401458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8: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28" name="Google Shape;328;p48: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0: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44" name="Google Shape;344;p50: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2:notes"/>
          <p:cNvSpPr txBox="1">
            <a:spLocks noGrp="1"/>
          </p:cNvSpPr>
          <p:nvPr>
            <p:ph type="body" idx="1"/>
          </p:nvPr>
        </p:nvSpPr>
        <p:spPr>
          <a:xfrm>
            <a:off x="685800" y="2993721"/>
            <a:ext cx="5486400" cy="552004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57" name="Google Shape;357;p52: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3: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68" name="Google Shape;368;p53: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9ECBC-7BE5-466D-8DA2-FF94DF7F0F04}" type="slidenum">
              <a:rPr lang="en-US" smtClean="0"/>
              <a:t>72</a:t>
            </a:fld>
            <a:endParaRPr lang="en-US" dirty="0"/>
          </a:p>
        </p:txBody>
      </p:sp>
    </p:spTree>
    <p:extLst>
      <p:ext uri="{BB962C8B-B14F-4D97-AF65-F5344CB8AC3E}">
        <p14:creationId xmlns:p14="http://schemas.microsoft.com/office/powerpoint/2010/main" val="2262891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7: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93" name="Google Shape;393;p57: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8: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99" name="Google Shape;399;p58: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9: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05" name="Google Shape;405;p59: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0: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17" name="Google Shape;417;p60: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1: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24" name="Google Shape;424;p61: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85" name="Google Shape;185;p13: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62: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30" name="Google Shape;430;p62: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8: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72" name="Google Shape;472;p68: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9: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79" name="Google Shape;479;p69: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6: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25" name="Google Shape;525;p76: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2: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63" name="Google Shape;563;p82: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4: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75" name="Google Shape;575;p84: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7: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81" name="Google Shape;581;p7: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85: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87" name="Google Shape;587;p85: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86: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93" name="Google Shape;593;p86: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87: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599" name="Google Shape;599;p87: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91" name="Google Shape;191;p14: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88: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605" name="Google Shape;605;p88: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89: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611" name="Google Shape;611;p89: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04" name="Google Shape;204;p16: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C9ECBC-7BE5-466D-8DA2-FF94DF7F0F04}" type="slidenum">
              <a:rPr lang="en-US" smtClean="0"/>
              <a:t>31</a:t>
            </a:fld>
            <a:endParaRPr lang="en-US" dirty="0"/>
          </a:p>
        </p:txBody>
      </p:sp>
    </p:spTree>
    <p:extLst>
      <p:ext uri="{BB962C8B-B14F-4D97-AF65-F5344CB8AC3E}">
        <p14:creationId xmlns:p14="http://schemas.microsoft.com/office/powerpoint/2010/main" val="71138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21" name="Google Shape;221;p18: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35" name="Google Shape;235;p20: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7:notes"/>
          <p:cNvSpPr txBox="1">
            <a:spLocks noGrp="1"/>
          </p:cNvSpPr>
          <p:nvPr>
            <p:ph type="body" idx="1"/>
          </p:nvPr>
        </p:nvSpPr>
        <p:spPr>
          <a:xfrm>
            <a:off x="685800" y="2993721"/>
            <a:ext cx="5486400" cy="5520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48" name="Google Shape;248;p37:notes"/>
          <p:cNvSpPr>
            <a:spLocks noGrp="1" noRot="1" noChangeAspect="1"/>
          </p:cNvSpPr>
          <p:nvPr>
            <p:ph type="sldImg" idx="2"/>
          </p:nvPr>
        </p:nvSpPr>
        <p:spPr>
          <a:xfrm>
            <a:off x="685800" y="630238"/>
            <a:ext cx="3778250" cy="2125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A5A5A5"/>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166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41726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44727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75129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0490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93219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91897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32252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0414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13" name="TextBox 12">
            <a:extLst>
              <a:ext uri="{FF2B5EF4-FFF2-40B4-BE49-F238E27FC236}">
                <a16:creationId xmlns:a16="http://schemas.microsoft.com/office/drawing/2014/main" id="{77AADFB3-9319-4157-8329-593847279042}"/>
              </a:ext>
            </a:extLst>
          </p:cNvPr>
          <p:cNvSpPr txBox="1"/>
          <p:nvPr userDrawn="1"/>
        </p:nvSpPr>
        <p:spPr>
          <a:xfrm>
            <a:off x="2111399" y="6338398"/>
            <a:ext cx="827085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a:solidFill>
                  <a:schemeClr val="lt1"/>
                </a:solidFill>
                <a:latin typeface="Arial" panose="020B0604020202020204" pitchFamily="34" charset="0"/>
                <a:ea typeface="Calibri"/>
                <a:cs typeface="Calibri"/>
                <a:sym typeface="Calibri"/>
              </a:rPr>
              <a:t>Coon, Introduction to Psychology, 16th Edition. © 2022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130427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sp>
        <p:nvSpPr>
          <p:cNvPr id="11" name="Copyright">
            <a:extLst>
              <a:ext uri="{FF2B5EF4-FFF2-40B4-BE49-F238E27FC236}">
                <a16:creationId xmlns:a16="http://schemas.microsoft.com/office/drawing/2014/main" id="{09216FC3-84E9-4B73-9DA8-CF771043770B}"/>
              </a:ext>
              <a:ext uri="{C183D7F6-B498-43B3-948B-1728B52AA6E4}">
                <adec:decorative xmlns:adec="http://schemas.microsoft.com/office/drawing/2017/decorative" val="0"/>
              </a:ext>
            </a:extLst>
          </p:cNvPr>
          <p:cNvSpPr txBox="1"/>
          <p:nvPr userDrawn="1"/>
        </p:nvSpPr>
        <p:spPr>
          <a:xfrm>
            <a:off x="2111399" y="6331852"/>
            <a:ext cx="830895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baseline="0" dirty="0">
                <a:solidFill>
                  <a:schemeClr val="lt1"/>
                </a:solidFill>
                <a:latin typeface="Arial" panose="020B0604020202020204" pitchFamily="34" charset="0"/>
                <a:ea typeface="Calibri"/>
                <a:cs typeface="Calibri"/>
                <a:sym typeface="Calibri"/>
              </a:rPr>
              <a:t>Coon, Introduction to Psychology, 16th Edition. © 2022 Cengage.  All Rights Reserved. May not be scanned, copied or duplicated, or posted to a publicly accessible website, in whole or in part.</a:t>
            </a:r>
          </a:p>
          <a:p>
            <a:endParaRPr lang="en-US" sz="1100" kern="1200" dirty="0">
              <a:solidFill>
                <a:schemeClr val="bg1"/>
              </a:solidFill>
              <a:latin typeface="+mn-lt"/>
              <a:ea typeface="+mn-ea"/>
              <a:cs typeface="+mn-cs"/>
            </a:endParaRP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Tree>
    <p:custDataLst>
      <p:tags r:id="rId1"/>
    </p:custDataLst>
    <p:extLst>
      <p:ext uri="{BB962C8B-B14F-4D97-AF65-F5344CB8AC3E}">
        <p14:creationId xmlns:p14="http://schemas.microsoft.com/office/powerpoint/2010/main" val="397861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E1D723-8F53-4F53-90B0-1982A396982E}"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6112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7931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049156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975728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97611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51003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1770193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694435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784864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56472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334433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610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1373454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First Slide)" preserve="1">
  <p:cSld name="1_Title (First Slide)">
    <p:spTree>
      <p:nvGrpSpPr>
        <p:cNvPr id="1" name="Shape 14"/>
        <p:cNvGrpSpPr/>
        <p:nvPr/>
      </p:nvGrpSpPr>
      <p:grpSpPr>
        <a:xfrm>
          <a:off x="0" y="0"/>
          <a:ext cx="0" cy="0"/>
          <a:chOff x="0" y="0"/>
          <a:chExt cx="0" cy="0"/>
        </a:xfrm>
      </p:grpSpPr>
      <p:sp>
        <p:nvSpPr>
          <p:cNvPr id="16" name="Google Shape;16;p9"/>
          <p:cNvSpPr txBox="1">
            <a:spLocks noGrp="1"/>
          </p:cNvSpPr>
          <p:nvPr>
            <p:ph type="ctrTitle"/>
          </p:nvPr>
        </p:nvSpPr>
        <p:spPr>
          <a:xfrm>
            <a:off x="5646420" y="1168663"/>
            <a:ext cx="6104302"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5646420" y="3809720"/>
            <a:ext cx="6104302" cy="142493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3200"/>
              <a:buNone/>
              <a:defRPr sz="3200">
                <a:solidFill>
                  <a:schemeClr val="lt1"/>
                </a:solidFill>
              </a:defRPr>
            </a:lvl1pPr>
            <a:lvl2pPr lvl="1" algn="ctr">
              <a:lnSpc>
                <a:spcPct val="100000"/>
              </a:lnSpc>
              <a:spcBef>
                <a:spcPts val="800"/>
              </a:spcBef>
              <a:spcAft>
                <a:spcPts val="0"/>
              </a:spcAft>
              <a:buSzPts val="2000"/>
              <a:buNone/>
              <a:defRPr sz="2000"/>
            </a:lvl2pPr>
            <a:lvl3pPr lvl="2" algn="ctr">
              <a:lnSpc>
                <a:spcPct val="100000"/>
              </a:lnSpc>
              <a:spcBef>
                <a:spcPts val="800"/>
              </a:spcBef>
              <a:spcAft>
                <a:spcPts val="0"/>
              </a:spcAft>
              <a:buSzPts val="1440"/>
              <a:buNone/>
              <a:defRPr sz="1800"/>
            </a:lvl3pPr>
            <a:lvl4pPr lvl="3" algn="ctr">
              <a:lnSpc>
                <a:spcPct val="90000"/>
              </a:lnSpc>
              <a:spcBef>
                <a:spcPts val="800"/>
              </a:spcBef>
              <a:spcAft>
                <a:spcPts val="0"/>
              </a:spcAft>
              <a:buClr>
                <a:srgbClr val="000000"/>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a:spLocks noGrp="1"/>
          </p:cNvSpPr>
          <p:nvPr>
            <p:ph type="pic" idx="2"/>
          </p:nvPr>
        </p:nvSpPr>
        <p:spPr>
          <a:xfrm>
            <a:off x="475250" y="808037"/>
            <a:ext cx="4713288" cy="5241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accen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800"/>
              </a:spcBef>
              <a:spcAft>
                <a:spcPts val="0"/>
              </a:spcAft>
              <a:buClr>
                <a:schemeClr val="accent1"/>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800"/>
              </a:spcBef>
              <a:spcAft>
                <a:spcPts val="0"/>
              </a:spcAft>
              <a:buClr>
                <a:schemeClr val="accent1"/>
              </a:buClr>
              <a:buSzPts val="1920"/>
              <a:buFont typeface="Noto Sans Symbols"/>
              <a:buChar char="▪"/>
              <a:defRPr sz="2400" b="0" i="0" u="none" strike="noStrike" cap="none">
                <a:solidFill>
                  <a:srgbClr val="000000"/>
                </a:solidFill>
                <a:latin typeface="Arial"/>
                <a:ea typeface="Arial"/>
                <a:cs typeface="Arial"/>
                <a:sym typeface="Arial"/>
              </a:defRPr>
            </a:lvl3pPr>
            <a:lvl4pPr marR="0" lvl="3" algn="l" rtl="0">
              <a:lnSpc>
                <a:spcPct val="90000"/>
              </a:lnSpc>
              <a:spcBef>
                <a:spcPts val="8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chemeClr val="accent1"/>
              </a:buClr>
              <a:buSzPts val="3200"/>
              <a:buFont typeface="Arial"/>
              <a:buChar char="•"/>
              <a:defRPr sz="3200" b="1" i="0" u="none" strike="noStrike" cap="none">
                <a:solidFill>
                  <a:schemeClr val="accen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22113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ntent" preserve="1">
  <p:cSld name="1_Three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476843" y="473246"/>
            <a:ext cx="11241915" cy="90967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accent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476844" y="1582938"/>
            <a:ext cx="3344530" cy="800219"/>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lvl1pPr marL="457200" lvl="0" indent="-228600" algn="ctr">
              <a:lnSpc>
                <a:spcPct val="100000"/>
              </a:lnSpc>
              <a:spcBef>
                <a:spcPts val="0"/>
              </a:spcBef>
              <a:spcAft>
                <a:spcPts val="0"/>
              </a:spcAft>
              <a:buSzPts val="2000"/>
              <a:buNone/>
              <a:defRPr sz="2000" b="1">
                <a:solidFill>
                  <a:srgbClr val="006298"/>
                </a:solidFill>
              </a:defRPr>
            </a:lvl1pPr>
            <a:lvl2pPr marL="914400" lvl="1" indent="-381000" algn="l">
              <a:lnSpc>
                <a:spcPct val="100000"/>
              </a:lnSpc>
              <a:spcBef>
                <a:spcPts val="800"/>
              </a:spcBef>
              <a:spcAft>
                <a:spcPts val="0"/>
              </a:spcAft>
              <a:buSzPts val="2400"/>
              <a:buChar char="−"/>
              <a:defRPr>
                <a:solidFill>
                  <a:schemeClr val="dk1"/>
                </a:solidFill>
              </a:defRPr>
            </a:lvl2pPr>
            <a:lvl3pPr marL="1371600" lvl="2" indent="-350519" algn="l">
              <a:lnSpc>
                <a:spcPct val="100000"/>
              </a:lnSpc>
              <a:spcBef>
                <a:spcPts val="800"/>
              </a:spcBef>
              <a:spcAft>
                <a:spcPts val="0"/>
              </a:spcAft>
              <a:buSzPts val="1920"/>
              <a:buChar char="▪"/>
              <a:defRPr>
                <a:solidFill>
                  <a:schemeClr val="dk1"/>
                </a:solidFill>
              </a:defRPr>
            </a:lvl3pPr>
            <a:lvl4pPr marL="1828800" lvl="3" indent="-342900" algn="l">
              <a:lnSpc>
                <a:spcPct val="90000"/>
              </a:lnSpc>
              <a:spcBef>
                <a:spcPts val="800"/>
              </a:spcBef>
              <a:spcAft>
                <a:spcPts val="0"/>
              </a:spcAft>
              <a:buClr>
                <a:srgbClr val="000000"/>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476844" y="2583180"/>
            <a:ext cx="3344530" cy="35937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sz="2400">
                <a:solidFill>
                  <a:srgbClr val="000000"/>
                </a:solidFill>
              </a:defRPr>
            </a:lvl1pPr>
            <a:lvl2pPr marL="914400" lvl="1" indent="-381000" algn="l">
              <a:lnSpc>
                <a:spcPct val="100000"/>
              </a:lnSpc>
              <a:spcBef>
                <a:spcPts val="800"/>
              </a:spcBef>
              <a:spcAft>
                <a:spcPts val="0"/>
              </a:spcAft>
              <a:buSzPts val="2400"/>
              <a:buChar char="−"/>
              <a:defRPr sz="2400" b="0">
                <a:solidFill>
                  <a:srgbClr val="000000"/>
                </a:solidFill>
              </a:defRPr>
            </a:lvl2pPr>
            <a:lvl3pPr marL="1371600" lvl="2" indent="-350519" algn="l">
              <a:lnSpc>
                <a:spcPct val="100000"/>
              </a:lnSpc>
              <a:spcBef>
                <a:spcPts val="800"/>
              </a:spcBef>
              <a:spcAft>
                <a:spcPts val="0"/>
              </a:spcAft>
              <a:buSzPts val="1920"/>
              <a:buChar char="▪"/>
              <a:defRPr sz="2400" b="0">
                <a:solidFill>
                  <a:srgbClr val="000000"/>
                </a:solidFill>
              </a:defRPr>
            </a:lvl3pPr>
            <a:lvl4pPr marL="1828800" marR="0" lvl="3" indent="-381000" algn="l">
              <a:lnSpc>
                <a:spcPct val="90000"/>
              </a:lnSpc>
              <a:spcBef>
                <a:spcPts val="800"/>
              </a:spcBef>
              <a:spcAft>
                <a:spcPts val="0"/>
              </a:spcAft>
              <a:buClr>
                <a:srgbClr val="000000"/>
              </a:buClr>
              <a:buSzPts val="2400"/>
              <a:buFont typeface="Arial"/>
              <a:buChar char="•"/>
              <a:defRPr>
                <a:solidFill>
                  <a:srgbClr val="000000"/>
                </a:solidFill>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body" idx="3"/>
          </p:nvPr>
        </p:nvSpPr>
        <p:spPr>
          <a:xfrm>
            <a:off x="4423735" y="1582937"/>
            <a:ext cx="3344530" cy="800219"/>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lvl1pPr marL="457200" lvl="0" indent="-228600" algn="ctr">
              <a:lnSpc>
                <a:spcPct val="100000"/>
              </a:lnSpc>
              <a:spcBef>
                <a:spcPts val="0"/>
              </a:spcBef>
              <a:spcAft>
                <a:spcPts val="0"/>
              </a:spcAft>
              <a:buSzPts val="2000"/>
              <a:buNone/>
              <a:defRPr sz="2000" b="1">
                <a:solidFill>
                  <a:srgbClr val="006298"/>
                </a:solidFill>
              </a:defRPr>
            </a:lvl1pPr>
            <a:lvl2pPr marL="914400" lvl="1" indent="-381000" algn="l">
              <a:lnSpc>
                <a:spcPct val="100000"/>
              </a:lnSpc>
              <a:spcBef>
                <a:spcPts val="800"/>
              </a:spcBef>
              <a:spcAft>
                <a:spcPts val="0"/>
              </a:spcAft>
              <a:buSzPts val="2400"/>
              <a:buChar char="−"/>
              <a:defRPr>
                <a:solidFill>
                  <a:schemeClr val="dk1"/>
                </a:solidFill>
              </a:defRPr>
            </a:lvl2pPr>
            <a:lvl3pPr marL="1371600" lvl="2" indent="-350519" algn="l">
              <a:lnSpc>
                <a:spcPct val="100000"/>
              </a:lnSpc>
              <a:spcBef>
                <a:spcPts val="800"/>
              </a:spcBef>
              <a:spcAft>
                <a:spcPts val="0"/>
              </a:spcAft>
              <a:buSzPts val="1920"/>
              <a:buChar char="▪"/>
              <a:defRPr>
                <a:solidFill>
                  <a:schemeClr val="dk1"/>
                </a:solidFill>
              </a:defRPr>
            </a:lvl3pPr>
            <a:lvl4pPr marL="1828800" lvl="3" indent="-342900" algn="l">
              <a:lnSpc>
                <a:spcPct val="90000"/>
              </a:lnSpc>
              <a:spcBef>
                <a:spcPts val="800"/>
              </a:spcBef>
              <a:spcAft>
                <a:spcPts val="0"/>
              </a:spcAft>
              <a:buClr>
                <a:srgbClr val="000000"/>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body" idx="4"/>
          </p:nvPr>
        </p:nvSpPr>
        <p:spPr>
          <a:xfrm>
            <a:off x="4423735" y="2583179"/>
            <a:ext cx="3344530" cy="359719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sz="2400">
                <a:solidFill>
                  <a:srgbClr val="000000"/>
                </a:solidFill>
              </a:defRPr>
            </a:lvl1pPr>
            <a:lvl2pPr marL="914400" lvl="1" indent="-381000" algn="l">
              <a:lnSpc>
                <a:spcPct val="100000"/>
              </a:lnSpc>
              <a:spcBef>
                <a:spcPts val="800"/>
              </a:spcBef>
              <a:spcAft>
                <a:spcPts val="0"/>
              </a:spcAft>
              <a:buSzPts val="2400"/>
              <a:buChar char="−"/>
              <a:defRPr sz="2400" b="0">
                <a:solidFill>
                  <a:srgbClr val="000000"/>
                </a:solidFill>
              </a:defRPr>
            </a:lvl2pPr>
            <a:lvl3pPr marL="1371600" lvl="2" indent="-350519" algn="l">
              <a:lnSpc>
                <a:spcPct val="100000"/>
              </a:lnSpc>
              <a:spcBef>
                <a:spcPts val="800"/>
              </a:spcBef>
              <a:spcAft>
                <a:spcPts val="0"/>
              </a:spcAft>
              <a:buSzPts val="1920"/>
              <a:buChar char="▪"/>
              <a:defRPr sz="2400" b="0">
                <a:solidFill>
                  <a:srgbClr val="000000"/>
                </a:solidFill>
              </a:defRPr>
            </a:lvl3pPr>
            <a:lvl4pPr marL="1828800" marR="0" lvl="3" indent="-381000" algn="l">
              <a:lnSpc>
                <a:spcPct val="90000"/>
              </a:lnSpc>
              <a:spcBef>
                <a:spcPts val="800"/>
              </a:spcBef>
              <a:spcAft>
                <a:spcPts val="0"/>
              </a:spcAft>
              <a:buClr>
                <a:srgbClr val="000000"/>
              </a:buClr>
              <a:buSzPts val="2400"/>
              <a:buFont typeface="Arial"/>
              <a:buChar char="•"/>
              <a:defRPr>
                <a:solidFill>
                  <a:srgbClr val="000000"/>
                </a:solidFill>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5"/>
          </p:nvPr>
        </p:nvSpPr>
        <p:spPr>
          <a:xfrm>
            <a:off x="8366760" y="1588654"/>
            <a:ext cx="3344530" cy="800219"/>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lvl1pPr marL="457200" lvl="0" indent="-228600" algn="ctr">
              <a:lnSpc>
                <a:spcPct val="100000"/>
              </a:lnSpc>
              <a:spcBef>
                <a:spcPts val="0"/>
              </a:spcBef>
              <a:spcAft>
                <a:spcPts val="0"/>
              </a:spcAft>
              <a:buSzPts val="2000"/>
              <a:buNone/>
              <a:defRPr sz="2000" b="1">
                <a:solidFill>
                  <a:srgbClr val="006298"/>
                </a:solidFill>
              </a:defRPr>
            </a:lvl1pPr>
            <a:lvl2pPr marL="914400" lvl="1" indent="-381000" algn="l">
              <a:lnSpc>
                <a:spcPct val="100000"/>
              </a:lnSpc>
              <a:spcBef>
                <a:spcPts val="800"/>
              </a:spcBef>
              <a:spcAft>
                <a:spcPts val="0"/>
              </a:spcAft>
              <a:buSzPts val="2400"/>
              <a:buChar char="−"/>
              <a:defRPr>
                <a:solidFill>
                  <a:schemeClr val="dk1"/>
                </a:solidFill>
              </a:defRPr>
            </a:lvl2pPr>
            <a:lvl3pPr marL="1371600" lvl="2" indent="-350519" algn="l">
              <a:lnSpc>
                <a:spcPct val="100000"/>
              </a:lnSpc>
              <a:spcBef>
                <a:spcPts val="800"/>
              </a:spcBef>
              <a:spcAft>
                <a:spcPts val="0"/>
              </a:spcAft>
              <a:buSzPts val="1920"/>
              <a:buChar char="▪"/>
              <a:defRPr>
                <a:solidFill>
                  <a:schemeClr val="dk1"/>
                </a:solidFill>
              </a:defRPr>
            </a:lvl3pPr>
            <a:lvl4pPr marL="1828800" lvl="3" indent="-342900" algn="l">
              <a:lnSpc>
                <a:spcPct val="90000"/>
              </a:lnSpc>
              <a:spcBef>
                <a:spcPts val="800"/>
              </a:spcBef>
              <a:spcAft>
                <a:spcPts val="0"/>
              </a:spcAft>
              <a:buClr>
                <a:srgbClr val="000000"/>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6"/>
          </p:nvPr>
        </p:nvSpPr>
        <p:spPr>
          <a:xfrm>
            <a:off x="8370626" y="2579767"/>
            <a:ext cx="3344530" cy="359719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sz="2400">
                <a:solidFill>
                  <a:srgbClr val="000000"/>
                </a:solidFill>
              </a:defRPr>
            </a:lvl1pPr>
            <a:lvl2pPr marL="914400" lvl="1" indent="-381000" algn="l">
              <a:lnSpc>
                <a:spcPct val="100000"/>
              </a:lnSpc>
              <a:spcBef>
                <a:spcPts val="800"/>
              </a:spcBef>
              <a:spcAft>
                <a:spcPts val="0"/>
              </a:spcAft>
              <a:buSzPts val="2400"/>
              <a:buChar char="−"/>
              <a:defRPr sz="2400" b="0">
                <a:solidFill>
                  <a:srgbClr val="000000"/>
                </a:solidFill>
              </a:defRPr>
            </a:lvl2pPr>
            <a:lvl3pPr marL="1371600" lvl="2" indent="-350519" algn="l">
              <a:lnSpc>
                <a:spcPct val="100000"/>
              </a:lnSpc>
              <a:spcBef>
                <a:spcPts val="800"/>
              </a:spcBef>
              <a:spcAft>
                <a:spcPts val="0"/>
              </a:spcAft>
              <a:buSzPts val="1920"/>
              <a:buChar char="▪"/>
              <a:defRPr sz="2400" b="0">
                <a:solidFill>
                  <a:srgbClr val="000000"/>
                </a:solidFill>
              </a:defRPr>
            </a:lvl3pPr>
            <a:lvl4pPr marL="1828800" marR="0" lvl="3" indent="-381000" algn="l">
              <a:lnSpc>
                <a:spcPct val="90000"/>
              </a:lnSpc>
              <a:spcBef>
                <a:spcPts val="800"/>
              </a:spcBef>
              <a:spcAft>
                <a:spcPts val="0"/>
              </a:spcAft>
              <a:buClr>
                <a:srgbClr val="000000"/>
              </a:buClr>
              <a:buSzPts val="2400"/>
              <a:buFont typeface="Arial"/>
              <a:buChar char="•"/>
              <a:defRPr>
                <a:solidFill>
                  <a:srgbClr val="000000"/>
                </a:solidFill>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006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476843" y="473245"/>
            <a:ext cx="11241915" cy="1217447"/>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accent1"/>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476843" y="1825625"/>
            <a:ext cx="5542956" cy="492443"/>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lvl1pPr marL="457200" lvl="0" indent="-228600" algn="ctr">
              <a:lnSpc>
                <a:spcPct val="100000"/>
              </a:lnSpc>
              <a:spcBef>
                <a:spcPts val="0"/>
              </a:spcBef>
              <a:spcAft>
                <a:spcPts val="0"/>
              </a:spcAft>
              <a:buSzPts val="2000"/>
              <a:buNone/>
              <a:defRPr sz="2000" b="1">
                <a:solidFill>
                  <a:srgbClr val="006298"/>
                </a:solidFill>
              </a:defRPr>
            </a:lvl1pPr>
            <a:lvl2pPr marL="914400" lvl="1" indent="-381000" algn="l">
              <a:lnSpc>
                <a:spcPct val="100000"/>
              </a:lnSpc>
              <a:spcBef>
                <a:spcPts val="800"/>
              </a:spcBef>
              <a:spcAft>
                <a:spcPts val="0"/>
              </a:spcAft>
              <a:buSzPts val="2400"/>
              <a:buChar char="−"/>
              <a:defRPr>
                <a:solidFill>
                  <a:schemeClr val="dk1"/>
                </a:solidFill>
              </a:defRPr>
            </a:lvl2pPr>
            <a:lvl3pPr marL="1371600" lvl="2" indent="-350519" algn="l">
              <a:lnSpc>
                <a:spcPct val="100000"/>
              </a:lnSpc>
              <a:spcBef>
                <a:spcPts val="800"/>
              </a:spcBef>
              <a:spcAft>
                <a:spcPts val="0"/>
              </a:spcAft>
              <a:buSzPts val="1920"/>
              <a:buChar char="▪"/>
              <a:defRPr>
                <a:solidFill>
                  <a:schemeClr val="dk1"/>
                </a:solidFill>
              </a:defRPr>
            </a:lvl3pPr>
            <a:lvl4pPr marL="1828800" lvl="3" indent="-342900" algn="l">
              <a:lnSpc>
                <a:spcPct val="90000"/>
              </a:lnSpc>
              <a:spcBef>
                <a:spcPts val="800"/>
              </a:spcBef>
              <a:spcAft>
                <a:spcPts val="0"/>
              </a:spcAft>
              <a:buClr>
                <a:srgbClr val="000000"/>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body" idx="2"/>
          </p:nvPr>
        </p:nvSpPr>
        <p:spPr>
          <a:xfrm>
            <a:off x="476843" y="2473693"/>
            <a:ext cx="5542957" cy="370327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sz="2400">
                <a:solidFill>
                  <a:srgbClr val="000000"/>
                </a:solidFill>
              </a:defRPr>
            </a:lvl1pPr>
            <a:lvl2pPr marL="914400" lvl="1" indent="-381000" algn="l">
              <a:lnSpc>
                <a:spcPct val="100000"/>
              </a:lnSpc>
              <a:spcBef>
                <a:spcPts val="800"/>
              </a:spcBef>
              <a:spcAft>
                <a:spcPts val="0"/>
              </a:spcAft>
              <a:buSzPts val="2400"/>
              <a:buChar char="−"/>
              <a:defRPr sz="2400" b="0">
                <a:solidFill>
                  <a:srgbClr val="000000"/>
                </a:solidFill>
              </a:defRPr>
            </a:lvl2pPr>
            <a:lvl3pPr marL="1371600" lvl="2" indent="-350519" algn="l">
              <a:lnSpc>
                <a:spcPct val="100000"/>
              </a:lnSpc>
              <a:spcBef>
                <a:spcPts val="800"/>
              </a:spcBef>
              <a:spcAft>
                <a:spcPts val="0"/>
              </a:spcAft>
              <a:buSzPts val="1920"/>
              <a:buChar char="▪"/>
              <a:defRPr sz="2400" b="0">
                <a:solidFill>
                  <a:srgbClr val="000000"/>
                </a:solidFill>
              </a:defRPr>
            </a:lvl3pPr>
            <a:lvl4pPr marL="1828800" marR="0" lvl="3" indent="-381000" algn="l">
              <a:lnSpc>
                <a:spcPct val="90000"/>
              </a:lnSpc>
              <a:spcBef>
                <a:spcPts val="800"/>
              </a:spcBef>
              <a:spcAft>
                <a:spcPts val="0"/>
              </a:spcAft>
              <a:buClr>
                <a:srgbClr val="000000"/>
              </a:buClr>
              <a:buSzPts val="2400"/>
              <a:buFont typeface="Arial"/>
              <a:buChar char="•"/>
              <a:defRPr>
                <a:solidFill>
                  <a:srgbClr val="000000"/>
                </a:solidFill>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3"/>
          </p:nvPr>
        </p:nvSpPr>
        <p:spPr>
          <a:xfrm>
            <a:off x="6172200" y="1825625"/>
            <a:ext cx="5542956" cy="492443"/>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lvl1pPr marL="457200" lvl="0" indent="-228600" algn="ctr">
              <a:lnSpc>
                <a:spcPct val="100000"/>
              </a:lnSpc>
              <a:spcBef>
                <a:spcPts val="0"/>
              </a:spcBef>
              <a:spcAft>
                <a:spcPts val="0"/>
              </a:spcAft>
              <a:buSzPts val="2000"/>
              <a:buNone/>
              <a:defRPr sz="2000" b="1">
                <a:solidFill>
                  <a:srgbClr val="006298"/>
                </a:solidFill>
              </a:defRPr>
            </a:lvl1pPr>
            <a:lvl2pPr marL="914400" lvl="1" indent="-381000" algn="l">
              <a:lnSpc>
                <a:spcPct val="100000"/>
              </a:lnSpc>
              <a:spcBef>
                <a:spcPts val="800"/>
              </a:spcBef>
              <a:spcAft>
                <a:spcPts val="0"/>
              </a:spcAft>
              <a:buSzPts val="2400"/>
              <a:buChar char="−"/>
              <a:defRPr>
                <a:solidFill>
                  <a:schemeClr val="dk1"/>
                </a:solidFill>
              </a:defRPr>
            </a:lvl2pPr>
            <a:lvl3pPr marL="1371600" lvl="2" indent="-350519" algn="l">
              <a:lnSpc>
                <a:spcPct val="100000"/>
              </a:lnSpc>
              <a:spcBef>
                <a:spcPts val="800"/>
              </a:spcBef>
              <a:spcAft>
                <a:spcPts val="0"/>
              </a:spcAft>
              <a:buSzPts val="1920"/>
              <a:buChar char="▪"/>
              <a:defRPr>
                <a:solidFill>
                  <a:schemeClr val="dk1"/>
                </a:solidFill>
              </a:defRPr>
            </a:lvl3pPr>
            <a:lvl4pPr marL="1828800" lvl="3" indent="-342900" algn="l">
              <a:lnSpc>
                <a:spcPct val="90000"/>
              </a:lnSpc>
              <a:spcBef>
                <a:spcPts val="800"/>
              </a:spcBef>
              <a:spcAft>
                <a:spcPts val="0"/>
              </a:spcAft>
              <a:buClr>
                <a:srgbClr val="000000"/>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body" idx="4"/>
          </p:nvPr>
        </p:nvSpPr>
        <p:spPr>
          <a:xfrm>
            <a:off x="6172200" y="2473691"/>
            <a:ext cx="5542956" cy="3703271"/>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sz="2400">
                <a:solidFill>
                  <a:srgbClr val="000000"/>
                </a:solidFill>
              </a:defRPr>
            </a:lvl1pPr>
            <a:lvl2pPr marL="914400" lvl="1" indent="-381000" algn="l">
              <a:lnSpc>
                <a:spcPct val="100000"/>
              </a:lnSpc>
              <a:spcBef>
                <a:spcPts val="800"/>
              </a:spcBef>
              <a:spcAft>
                <a:spcPts val="0"/>
              </a:spcAft>
              <a:buSzPts val="2400"/>
              <a:buChar char="−"/>
              <a:defRPr sz="2400" b="0">
                <a:solidFill>
                  <a:srgbClr val="000000"/>
                </a:solidFill>
              </a:defRPr>
            </a:lvl2pPr>
            <a:lvl3pPr marL="1371600" lvl="2" indent="-350519" algn="l">
              <a:lnSpc>
                <a:spcPct val="100000"/>
              </a:lnSpc>
              <a:spcBef>
                <a:spcPts val="800"/>
              </a:spcBef>
              <a:spcAft>
                <a:spcPts val="0"/>
              </a:spcAft>
              <a:buSzPts val="1920"/>
              <a:buChar char="▪"/>
              <a:defRPr sz="2400" b="0">
                <a:solidFill>
                  <a:srgbClr val="000000"/>
                </a:solidFill>
              </a:defRPr>
            </a:lvl3pPr>
            <a:lvl4pPr marL="1828800" marR="0" lvl="3" indent="-381000" algn="l">
              <a:lnSpc>
                <a:spcPct val="90000"/>
              </a:lnSpc>
              <a:spcBef>
                <a:spcPts val="800"/>
              </a:spcBef>
              <a:spcAft>
                <a:spcPts val="0"/>
              </a:spcAft>
              <a:buClr>
                <a:srgbClr val="000000"/>
              </a:buClr>
              <a:buSzPts val="2400"/>
              <a:buFont typeface="Arial"/>
              <a:buChar char="•"/>
              <a:defRPr>
                <a:solidFill>
                  <a:srgbClr val="000000"/>
                </a:solidFill>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8040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983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409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75B394-D9F9-4F0C-B15D-605F45CB9E9F}" type="datetime1">
              <a:rPr lang="en-US" smtClean="0"/>
              <a:t>8/15/2023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632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667345-2558-425A-8533-9BFDBCE15005}" type="datetime1">
              <a:rPr lang="en-US" smtClean="0"/>
              <a:t>8/15/2023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0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2BEA474-078D-4E9B-9B14-09A87B19DC46}" type="datetime1">
              <a:rPr lang="en-US" smtClean="0"/>
              <a:t>8/15/2023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6350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8/15/2023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7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1.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2D6E202-B606-4609-B914-27C9371A1F6D}" type="datetime1">
              <a:rPr lang="en-US" smtClean="0"/>
              <a:t>8/15/2023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8178824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288655" cy="600164"/>
          </a:xfrm>
          <a:prstGeom prst="rect">
            <a:avLst/>
          </a:prstGeom>
          <a:noFill/>
        </p:spPr>
        <p:txBody>
          <a:bodyPr wrap="square" rtlCol="0">
            <a:spAutoFit/>
          </a:bodyPr>
          <a:lstStyle/>
          <a:p>
            <a:r>
              <a:rPr lang="en-US" sz="1100" dirty="0">
                <a:solidFill>
                  <a:schemeClr val="accent1"/>
                </a:solidFill>
                <a:latin typeface="+mn-lt"/>
              </a:rPr>
              <a:t>Coon, Introduction to Psychology, 16th Edition. © 2022 Cengage.  All Rights Reserved. May not be scanned, copied or duplicated, or posted to a publicly accessible website, in whole or in part.</a:t>
            </a:r>
          </a:p>
          <a:p>
            <a:endParaRPr lang="en-US" sz="1100" dirty="0">
              <a:solidFill>
                <a:schemeClr val="accent1"/>
              </a:solidFill>
              <a:latin typeface="+mn-lt"/>
            </a:endParaRPr>
          </a:p>
        </p:txBody>
      </p:sp>
    </p:spTree>
    <p:custDataLst>
      <p:tags r:id="rId18"/>
    </p:custDataLst>
    <p:extLst>
      <p:ext uri="{BB962C8B-B14F-4D97-AF65-F5344CB8AC3E}">
        <p14:creationId xmlns:p14="http://schemas.microsoft.com/office/powerpoint/2010/main" val="2701825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W9As3i8hl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KwrvIkibaI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questionpro.com/tour/star-questions.html" TargetMode="External"/><Relationship Id="rId2" Type="http://schemas.openxmlformats.org/officeDocument/2006/relationships/hyperlink" Target="https://www.questionpro.com/blog/qualitative-research-methods/" TargetMode="External"/><Relationship Id="rId1" Type="http://schemas.openxmlformats.org/officeDocument/2006/relationships/slideLayout" Target="../slideLayouts/slideLayout2.xml"/><Relationship Id="rId6" Type="http://schemas.openxmlformats.org/officeDocument/2006/relationships/hyperlink" Target="https://www.questionpro.com/tour/" TargetMode="External"/><Relationship Id="rId5" Type="http://schemas.openxmlformats.org/officeDocument/2006/relationships/hyperlink" Target="https://www.questionpro.com/blog/focus-group/" TargetMode="External"/><Relationship Id="rId4" Type="http://schemas.openxmlformats.org/officeDocument/2006/relationships/hyperlink" Target="https://www.questionpro.com/article/survey-question-answer-type.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methodology.net/research-methodology/research-types/applied-research/#_ftn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earch-methodology.net/research-methodology/research-types/applied-research/#_ftn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bookshop.org/a/3214/9781975777654" TargetMode="External"/><Relationship Id="rId2" Type="http://schemas.openxmlformats.org/officeDocument/2006/relationships/hyperlink" Target="https://bookshop.org/a/3214/9780465019779" TargetMode="External"/><Relationship Id="rId1" Type="http://schemas.openxmlformats.org/officeDocument/2006/relationships/slideLayout" Target="../slideLayouts/slideLayout11.xml"/><Relationship Id="rId6" Type="http://schemas.openxmlformats.org/officeDocument/2006/relationships/hyperlink" Target="https://www.amazon.com/Strangers-Train-Patricia-Highsmith/dp/0393321983" TargetMode="External"/><Relationship Id="rId5" Type="http://schemas.openxmlformats.org/officeDocument/2006/relationships/hyperlink" Target="https://bookshop.org/a/3214/9780679723257" TargetMode="External"/><Relationship Id="rId4" Type="http://schemas.openxmlformats.org/officeDocument/2006/relationships/hyperlink" Target="https://bookshop.org/a/3214/9780393304510"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www.youtube.com/watch?v=6dccwBNbQoc" TargetMode="Externa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201839" y="1454964"/>
            <a:ext cx="3342460" cy="3308840"/>
          </a:xfrm>
        </p:spPr>
        <p:txBody>
          <a:bodyPr>
            <a:normAutofit/>
          </a:bodyPr>
          <a:lstStyle/>
          <a:p>
            <a:r>
              <a:rPr lang="en-US" sz="4200" dirty="0"/>
              <a:t>Psychology</a:t>
            </a:r>
            <a:br>
              <a:rPr lang="en-US" sz="4200" dirty="0"/>
            </a:br>
            <a:r>
              <a:rPr lang="en-US" sz="4200" dirty="0"/>
              <a:t>132</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201839" y="4763803"/>
            <a:ext cx="3342460" cy="1464378"/>
          </a:xfrm>
        </p:spPr>
        <p:txBody>
          <a:bodyPr>
            <a:normAutofit/>
          </a:bodyPr>
          <a:lstStyle/>
          <a:p>
            <a:r>
              <a:rPr lang="en-US" sz="1800" dirty="0"/>
              <a:t>M. Hines</a:t>
            </a:r>
          </a:p>
          <a:p>
            <a:r>
              <a:rPr lang="en-US" sz="1800" dirty="0"/>
              <a:t>Professor of Psychology</a:t>
            </a:r>
          </a:p>
          <a:p>
            <a:r>
              <a:rPr lang="en-US" sz="1800" dirty="0"/>
              <a:t>Chapter 1</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516" r="-2" b="13683"/>
          <a:stretch/>
        </p:blipFill>
        <p:spPr>
          <a:xfrm>
            <a:off x="-1" y="10"/>
            <a:ext cx="7554140" cy="685799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7C27-E233-4C9A-9CDD-13C1A8C0DE49}"/>
              </a:ext>
            </a:extLst>
          </p:cNvPr>
          <p:cNvSpPr>
            <a:spLocks noGrp="1"/>
          </p:cNvSpPr>
          <p:nvPr>
            <p:ph type="title"/>
          </p:nvPr>
        </p:nvSpPr>
        <p:spPr/>
        <p:txBody>
          <a:bodyPr/>
          <a:lstStyle/>
          <a:p>
            <a:r>
              <a:rPr lang="en-US" dirty="0"/>
              <a:t>Writing a Reference</a:t>
            </a:r>
          </a:p>
        </p:txBody>
      </p:sp>
      <p:pic>
        <p:nvPicPr>
          <p:cNvPr id="5" name="Content Placeholder 4" descr="A screenshot of a research paper">
            <a:extLst>
              <a:ext uri="{FF2B5EF4-FFF2-40B4-BE49-F238E27FC236}">
                <a16:creationId xmlns:a16="http://schemas.microsoft.com/office/drawing/2014/main" id="{1F8C2157-CACD-50E5-7681-A7FF30A797C5}"/>
              </a:ext>
            </a:extLst>
          </p:cNvPr>
          <p:cNvPicPr>
            <a:picLocks noGrp="1" noChangeAspect="1"/>
          </p:cNvPicPr>
          <p:nvPr>
            <p:ph idx="1"/>
          </p:nvPr>
        </p:nvPicPr>
        <p:blipFill>
          <a:blip r:embed="rId2"/>
          <a:stretch>
            <a:fillRect/>
          </a:stretch>
        </p:blipFill>
        <p:spPr>
          <a:xfrm>
            <a:off x="804672" y="1243584"/>
            <a:ext cx="9802368" cy="5449824"/>
          </a:xfrm>
        </p:spPr>
      </p:pic>
    </p:spTree>
    <p:extLst>
      <p:ext uri="{BB962C8B-B14F-4D97-AF65-F5344CB8AC3E}">
        <p14:creationId xmlns:p14="http://schemas.microsoft.com/office/powerpoint/2010/main" val="42815483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4E1F-D5AF-3D40-1ADD-E42714B5FF62}"/>
              </a:ext>
            </a:extLst>
          </p:cNvPr>
          <p:cNvSpPr>
            <a:spLocks noGrp="1"/>
          </p:cNvSpPr>
          <p:nvPr>
            <p:ph type="title"/>
          </p:nvPr>
        </p:nvSpPr>
        <p:spPr/>
        <p:txBody>
          <a:bodyPr/>
          <a:lstStyle/>
          <a:p>
            <a:r>
              <a:rPr lang="en-US" dirty="0"/>
              <a:t>Correlational Research</a:t>
            </a:r>
          </a:p>
        </p:txBody>
      </p:sp>
      <p:sp>
        <p:nvSpPr>
          <p:cNvPr id="3" name="Content Placeholder 2">
            <a:extLst>
              <a:ext uri="{FF2B5EF4-FFF2-40B4-BE49-F238E27FC236}">
                <a16:creationId xmlns:a16="http://schemas.microsoft.com/office/drawing/2014/main" id="{6A66AF1B-4BF6-83BA-C2F8-D37C3EBDF326}"/>
              </a:ext>
            </a:extLst>
          </p:cNvPr>
          <p:cNvSpPr>
            <a:spLocks noGrp="1"/>
          </p:cNvSpPr>
          <p:nvPr>
            <p:ph idx="1"/>
          </p:nvPr>
        </p:nvSpPr>
        <p:spPr/>
        <p:txBody>
          <a:bodyPr>
            <a:normAutofit fontScale="92500" lnSpcReduction="20000"/>
          </a:bodyPr>
          <a:lstStyle/>
          <a:p>
            <a:r>
              <a:rPr lang="en-US" dirty="0"/>
              <a:t>Two variables are measured to determine if there is a relationship.</a:t>
            </a:r>
          </a:p>
          <a:p>
            <a:endParaRPr lang="en-US" dirty="0"/>
          </a:p>
          <a:p>
            <a:r>
              <a:rPr lang="en-US" b="0" dirty="0">
                <a:effectLst/>
              </a:rPr>
              <a:t>To determine if a relationship exists a correlation coefficient is calculated.</a:t>
            </a:r>
          </a:p>
          <a:p>
            <a:endParaRPr lang="en-US" b="0" dirty="0">
              <a:effectLst/>
            </a:endParaRPr>
          </a:p>
          <a:p>
            <a:r>
              <a:rPr lang="en-US" b="0" dirty="0">
                <a:effectLst/>
              </a:rPr>
              <a:t>The correlation coefficient shows the correlation between two variables.  It is a statistical measure that calculates the strength of the relationship.  </a:t>
            </a:r>
          </a:p>
          <a:p>
            <a:endParaRPr lang="en-US" dirty="0"/>
          </a:p>
          <a:p>
            <a:r>
              <a:rPr lang="en-US" b="0" dirty="0">
                <a:effectLst/>
              </a:rPr>
              <a:t>The value will be between -1 and +1.  If the coefficient is close to +1 there is a positive relationship, and if it is closer to -1 then there is a negative relationship,  If it is close to 0, then there is no relationship between the two variables.</a:t>
            </a:r>
            <a:endParaRPr lang="en-US" dirty="0"/>
          </a:p>
        </p:txBody>
      </p:sp>
    </p:spTree>
    <p:extLst>
      <p:ext uri="{BB962C8B-B14F-4D97-AF65-F5344CB8AC3E}">
        <p14:creationId xmlns:p14="http://schemas.microsoft.com/office/powerpoint/2010/main" val="244752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Understanding Associations Using Correlation Coefficients</a:t>
            </a:r>
            <a:endParaRPr dirty="0"/>
          </a:p>
        </p:txBody>
      </p:sp>
      <p:pic>
        <p:nvPicPr>
          <p:cNvPr id="528" name="Google Shape;528;p76" descr="&quot;Five graphs explain Correlation coefficients. The first one denotes Perfect negative relationship shows a linear decreasing line, the second one denotes Moderate negative relationship and shows dots scattered in decreasing pattern, the third one denotes No relationship and shows scattered dots, the fourth one denotes Moderate positive&#10;relationship and shows dots scattered in increasing pattern, the last one denotes Perfect positive relationship and shows a linear increasing line.&quot;"/>
          <p:cNvPicPr preferRelativeResize="0"/>
          <p:nvPr/>
        </p:nvPicPr>
        <p:blipFill rotWithShape="1">
          <a:blip r:embed="rId3">
            <a:alphaModFix/>
          </a:blip>
          <a:srcRect/>
          <a:stretch/>
        </p:blipFill>
        <p:spPr>
          <a:xfrm>
            <a:off x="1358997" y="1798229"/>
            <a:ext cx="9474005" cy="4352921"/>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7606146" y="1325880"/>
            <a:ext cx="4225636" cy="3066507"/>
          </a:xfrm>
        </p:spPr>
        <p:txBody>
          <a:bodyPr vert="horz" lIns="91440" tIns="45720" rIns="91440" bIns="45720" rtlCol="0" anchor="b">
            <a:normAutofit fontScale="90000"/>
          </a:bodyPr>
          <a:lstStyle/>
          <a:p>
            <a:r>
              <a:rPr lang="en-US" sz="3700" dirty="0">
                <a:solidFill>
                  <a:srgbClr val="EBEBEB"/>
                </a:solidFill>
              </a:rPr>
              <a:t>Psychology and Your Skill Set:  Information Literacy</a:t>
            </a:r>
            <a:br>
              <a:rPr lang="en-US" sz="3700" dirty="0">
                <a:solidFill>
                  <a:srgbClr val="EBEBEB"/>
                </a:solidFill>
              </a:rPr>
            </a:br>
            <a:br>
              <a:rPr lang="en-US" sz="3700" dirty="0">
                <a:solidFill>
                  <a:srgbClr val="EBEBEB"/>
                </a:solidFill>
              </a:rPr>
            </a:br>
            <a:r>
              <a:rPr lang="en-US" sz="3700" dirty="0">
                <a:solidFill>
                  <a:srgbClr val="EBEBEB"/>
                </a:solidFill>
              </a:rPr>
              <a:t>Sec. 1.8</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4462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Separating Fact from Fiction in the Media</a:t>
            </a:r>
            <a:endParaRPr dirty="0"/>
          </a:p>
        </p:txBody>
      </p:sp>
      <p:sp>
        <p:nvSpPr>
          <p:cNvPr id="566" name="Google Shape;566;p8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400"/>
              <a:buFont typeface="Arial"/>
              <a:buAutoNum type="arabicPeriod"/>
            </a:pPr>
            <a:r>
              <a:rPr lang="en-US" dirty="0"/>
              <a:t>Consider the source of information</a:t>
            </a:r>
            <a:endParaRPr dirty="0"/>
          </a:p>
          <a:p>
            <a:pPr marL="457200" lvl="0" indent="-457200" algn="l" rtl="0">
              <a:lnSpc>
                <a:spcPct val="100000"/>
              </a:lnSpc>
              <a:spcBef>
                <a:spcPts val="1800"/>
              </a:spcBef>
              <a:spcAft>
                <a:spcPts val="0"/>
              </a:spcAft>
              <a:buSzPts val="2400"/>
              <a:buFont typeface="Arial"/>
              <a:buAutoNum type="arabicPeriod"/>
            </a:pPr>
            <a:r>
              <a:rPr lang="en-US" dirty="0"/>
              <a:t>Beware of claims based on poor or carefully selected evidence</a:t>
            </a:r>
            <a:endParaRPr dirty="0"/>
          </a:p>
          <a:p>
            <a:pPr marL="457200" lvl="0" indent="-457200" algn="l" rtl="0">
              <a:lnSpc>
                <a:spcPct val="100000"/>
              </a:lnSpc>
              <a:spcBef>
                <a:spcPts val="1800"/>
              </a:spcBef>
              <a:spcAft>
                <a:spcPts val="0"/>
              </a:spcAft>
              <a:buSzPts val="2400"/>
              <a:buFont typeface="Arial"/>
              <a:buAutoNum type="arabicPeriod"/>
            </a:pPr>
            <a:r>
              <a:rPr lang="en-US" dirty="0"/>
              <a:t>Always consider alternative explanations and remember that some things do not happen by chance</a:t>
            </a:r>
            <a:endParaRPr dirty="0"/>
          </a:p>
          <a:p>
            <a:pPr marL="457200" lvl="0" indent="-457200" algn="l" rtl="0">
              <a:lnSpc>
                <a:spcPct val="100000"/>
              </a:lnSpc>
              <a:spcBef>
                <a:spcPts val="1800"/>
              </a:spcBef>
              <a:spcAft>
                <a:spcPts val="0"/>
              </a:spcAft>
              <a:buSzPts val="2400"/>
              <a:buFont typeface="Arial"/>
              <a:buAutoNum type="arabicPeriod"/>
            </a:pPr>
            <a:r>
              <a:rPr lang="en-US" dirty="0"/>
              <a:t>Ask yourself if there was a control group</a:t>
            </a:r>
            <a:endParaRPr dirty="0"/>
          </a:p>
          <a:p>
            <a:pPr marL="457200" lvl="0" indent="-457200" algn="l" rtl="0">
              <a:lnSpc>
                <a:spcPct val="100000"/>
              </a:lnSpc>
              <a:spcBef>
                <a:spcPts val="1800"/>
              </a:spcBef>
              <a:spcAft>
                <a:spcPts val="0"/>
              </a:spcAft>
              <a:buSzPts val="2400"/>
              <a:buFont typeface="Arial"/>
              <a:buAutoNum type="arabicPeriod"/>
            </a:pPr>
            <a:r>
              <a:rPr lang="en-US" dirty="0"/>
              <a:t>Look for errors between correlation and causation</a:t>
            </a:r>
            <a:endParaRPr dirty="0"/>
          </a:p>
          <a:p>
            <a:pPr marL="457200" lvl="0" indent="-457200" algn="l" rtl="0">
              <a:lnSpc>
                <a:spcPct val="100000"/>
              </a:lnSpc>
              <a:spcBef>
                <a:spcPts val="1800"/>
              </a:spcBef>
              <a:spcAft>
                <a:spcPts val="0"/>
              </a:spcAft>
              <a:buSzPts val="2400"/>
              <a:buFont typeface="Arial"/>
              <a:buAutoNum type="arabicPeriod"/>
            </a:pPr>
            <a:r>
              <a:rPr lang="en-US" dirty="0"/>
              <a:t>Beware of oversimplification, especially when motivated by monetary gain</a:t>
            </a: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4074F9D7-A9C2-622C-6A7C-E455C3FF7AB9}"/>
              </a:ext>
            </a:extLst>
          </p:cNvPr>
          <p:cNvSpPr txBox="1"/>
          <p:nvPr/>
        </p:nvSpPr>
        <p:spPr>
          <a:xfrm>
            <a:off x="636916" y="4542503"/>
            <a:ext cx="9184606" cy="1179870"/>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bg2">
                  <a:lumMod val="40000"/>
                  <a:lumOff val="60000"/>
                </a:schemeClr>
              </a:buClr>
              <a:buSzPct val="80000"/>
            </a:pPr>
            <a:r>
              <a:rPr lang="en-US" sz="3800">
                <a:solidFill>
                  <a:schemeClr val="tx2"/>
                </a:solidFill>
                <a:latin typeface="+mj-lt"/>
                <a:ea typeface="+mj-ea"/>
                <a:cs typeface="+mj-cs"/>
              </a:rPr>
              <a:t>APA style is used for all writing in psychological research.</a:t>
            </a:r>
          </a:p>
        </p:txBody>
      </p:sp>
      <p:pic>
        <p:nvPicPr>
          <p:cNvPr id="3" name="Picture 2">
            <a:extLst>
              <a:ext uri="{FF2B5EF4-FFF2-40B4-BE49-F238E27FC236}">
                <a16:creationId xmlns:a16="http://schemas.microsoft.com/office/drawing/2014/main" id="{FA1F421B-6BB2-E556-8008-0D79237733A7}"/>
              </a:ext>
            </a:extLst>
          </p:cNvPr>
          <p:cNvPicPr>
            <a:picLocks noChangeAspect="1"/>
          </p:cNvPicPr>
          <p:nvPr/>
        </p:nvPicPr>
        <p:blipFill rotWithShape="1">
          <a:blip r:embed="rId7"/>
          <a:srcRect t="10858" r="-1" b="11614"/>
          <a:stretch/>
        </p:blipFill>
        <p:spPr>
          <a:xfrm>
            <a:off x="635458" y="640080"/>
            <a:ext cx="9186063" cy="360273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9397345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Self-Assessment</a:t>
            </a:r>
            <a:endParaRPr dirty="0"/>
          </a:p>
        </p:txBody>
      </p:sp>
      <p:sp>
        <p:nvSpPr>
          <p:cNvPr id="578" name="Google Shape;578;p8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buClr>
                <a:srgbClr val="000000"/>
              </a:buClr>
              <a:buSzPts val="2400"/>
              <a:buFont typeface="Arial"/>
              <a:buNone/>
            </a:pPr>
            <a:r>
              <a:rPr lang="en-US" b="0" i="0" u="none" strike="noStrike" cap="none" dirty="0">
                <a:solidFill>
                  <a:srgbClr val="000000"/>
                </a:solidFill>
                <a:latin typeface="Arial"/>
                <a:ea typeface="Arial"/>
                <a:cs typeface="Arial"/>
                <a:sym typeface="Arial"/>
              </a:rPr>
              <a:t>Can you distinguish between superstition, pseudoscience, and science? </a:t>
            </a:r>
            <a:endParaRPr dirty="0"/>
          </a:p>
          <a:p>
            <a:pPr marL="0" marR="0" lvl="0" indent="0" algn="l" rtl="0">
              <a:lnSpc>
                <a:spcPct val="100000"/>
              </a:lnSpc>
              <a:buClr>
                <a:srgbClr val="000000"/>
              </a:buClr>
              <a:buSzPts val="2400"/>
              <a:buFont typeface="Arial"/>
              <a:buNone/>
            </a:pPr>
            <a:r>
              <a:rPr lang="en-US" b="0" i="0" u="none" strike="noStrike" cap="none" dirty="0">
                <a:solidFill>
                  <a:srgbClr val="000000"/>
                </a:solidFill>
                <a:latin typeface="Arial"/>
                <a:ea typeface="Arial"/>
                <a:cs typeface="Arial"/>
                <a:sym typeface="Arial"/>
              </a:rPr>
              <a:t>Describe the work carried out by clinical and counseling psychologists.</a:t>
            </a:r>
            <a:endParaRPr dirty="0"/>
          </a:p>
          <a:p>
            <a:pPr marL="0" marR="0" lvl="0" indent="0" algn="l" rtl="0">
              <a:lnSpc>
                <a:spcPct val="100000"/>
              </a:lnSpc>
              <a:buClr>
                <a:srgbClr val="000000"/>
              </a:buClr>
              <a:buSzPts val="2400"/>
              <a:buFont typeface="Arial"/>
              <a:buNone/>
            </a:pPr>
            <a:r>
              <a:rPr lang="en-US" b="0" i="0" u="none" strike="noStrike" cap="none" dirty="0">
                <a:solidFill>
                  <a:srgbClr val="000000"/>
                </a:solidFill>
                <a:latin typeface="Arial"/>
                <a:ea typeface="Arial"/>
                <a:cs typeface="Arial"/>
                <a:sym typeface="Arial"/>
              </a:rPr>
              <a:t>Differentiate between approaches to psychology, including introspection, Gestalt, structuralism, behavioral, and function approaches. </a:t>
            </a:r>
            <a:endParaRPr dirty="0"/>
          </a:p>
          <a:p>
            <a:pPr marL="0" marR="0" lvl="0" indent="0" algn="l" rtl="0">
              <a:lnSpc>
                <a:spcPct val="100000"/>
              </a:lnSpc>
              <a:buClr>
                <a:srgbClr val="000000"/>
              </a:buClr>
              <a:buSzPts val="2400"/>
              <a:buFont typeface="Arial"/>
              <a:buNone/>
            </a:pPr>
            <a:r>
              <a:rPr lang="en-US" b="0" i="0" u="none" strike="noStrike" cap="none" dirty="0">
                <a:solidFill>
                  <a:srgbClr val="000000"/>
                </a:solidFill>
                <a:latin typeface="Arial"/>
                <a:ea typeface="Arial"/>
                <a:cs typeface="Arial"/>
                <a:sym typeface="Arial"/>
              </a:rPr>
              <a:t>Name the three perspectives of the biopsychosocial model and the advantages and disadvantages of this perspective. </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Summary (1 of 6)</a:t>
            </a:r>
            <a:endParaRPr dirty="0"/>
          </a:p>
        </p:txBody>
      </p:sp>
      <p:sp>
        <p:nvSpPr>
          <p:cNvPr id="584" name="Google Shape;584;p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dirty="0"/>
              <a:t>Now that the lesson has ended, you should have learned how to:</a:t>
            </a:r>
            <a:endParaRPr dirty="0"/>
          </a:p>
          <a:p>
            <a:pPr marL="228600" lvl="0" indent="-228600" algn="l" rtl="0">
              <a:lnSpc>
                <a:spcPct val="100000"/>
              </a:lnSpc>
              <a:spcBef>
                <a:spcPts val="1800"/>
              </a:spcBef>
              <a:spcAft>
                <a:spcPts val="0"/>
              </a:spcAft>
              <a:buSzPts val="2400"/>
              <a:buChar char="•"/>
            </a:pPr>
            <a:r>
              <a:rPr lang="en-US" dirty="0"/>
              <a:t>Explain why people fail to recognize that “commonsense” beliefs are often false.</a:t>
            </a:r>
            <a:endParaRPr dirty="0"/>
          </a:p>
          <a:p>
            <a:pPr marL="228600" lvl="0" indent="-228600" algn="l" rtl="0">
              <a:lnSpc>
                <a:spcPct val="100000"/>
              </a:lnSpc>
              <a:spcBef>
                <a:spcPts val="1800"/>
              </a:spcBef>
              <a:spcAft>
                <a:spcPts val="0"/>
              </a:spcAft>
              <a:buSzPts val="2400"/>
              <a:buChar char="•"/>
            </a:pPr>
            <a:r>
              <a:rPr lang="en-US" dirty="0"/>
              <a:t>Distinguish between superstition, pseudoscience, and science.</a:t>
            </a:r>
            <a:endParaRPr dirty="0"/>
          </a:p>
          <a:p>
            <a:pPr marL="228600" lvl="0" indent="-228600" algn="l" rtl="0">
              <a:lnSpc>
                <a:spcPct val="100000"/>
              </a:lnSpc>
              <a:spcBef>
                <a:spcPts val="1800"/>
              </a:spcBef>
              <a:spcAft>
                <a:spcPts val="0"/>
              </a:spcAft>
              <a:buSzPts val="2400"/>
              <a:buChar char="•"/>
            </a:pPr>
            <a:r>
              <a:rPr lang="en-US" dirty="0"/>
              <a:t>Name some of the areas in which psychological scientists do research.</a:t>
            </a:r>
            <a:endParaRPr dirty="0"/>
          </a:p>
          <a:p>
            <a:pPr marL="228600" lvl="0" indent="-228600" algn="l" rtl="0">
              <a:lnSpc>
                <a:spcPct val="100000"/>
              </a:lnSpc>
              <a:spcBef>
                <a:spcPts val="1800"/>
              </a:spcBef>
              <a:spcAft>
                <a:spcPts val="0"/>
              </a:spcAft>
              <a:buSzPts val="2400"/>
              <a:buChar char="•"/>
            </a:pPr>
            <a:r>
              <a:rPr lang="en-US" dirty="0"/>
              <a:t>Describe the work carried out by clinical and counseling psychologists.</a:t>
            </a:r>
            <a:endParaRPr dirty="0"/>
          </a:p>
          <a:p>
            <a:pPr marL="228600" lvl="0" indent="-228600" algn="l" rtl="0">
              <a:lnSpc>
                <a:spcPct val="100000"/>
              </a:lnSpc>
              <a:spcBef>
                <a:spcPts val="1800"/>
              </a:spcBef>
              <a:spcAft>
                <a:spcPts val="0"/>
              </a:spcAft>
              <a:buSzPts val="2400"/>
              <a:buChar char="•"/>
            </a:pPr>
            <a:r>
              <a:rPr lang="en-US" dirty="0"/>
              <a:t>Explain the method that Wundt and Titchener used to study conscious experience and the limitations of this method.</a:t>
            </a:r>
            <a:endParaRPr dirty="0"/>
          </a:p>
          <a:p>
            <a:pPr marL="228600" lvl="0" indent="-76200" algn="l" rtl="0">
              <a:lnSpc>
                <a:spcPct val="100000"/>
              </a:lnSpc>
              <a:spcBef>
                <a:spcPts val="1800"/>
              </a:spcBef>
              <a:spcAft>
                <a:spcPts val="800"/>
              </a:spcAft>
              <a:buSzPts val="2400"/>
              <a:buNone/>
            </a:pPr>
            <a:endParaRP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Summary (2 of 6)</a:t>
            </a:r>
            <a:endParaRPr dirty="0"/>
          </a:p>
        </p:txBody>
      </p:sp>
      <p:sp>
        <p:nvSpPr>
          <p:cNvPr id="590" name="Google Shape;590;p8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dirty="0"/>
              <a:t>Now that the lesson has ended, you should have learned how to:</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Contrast Titchener’s structuralist approach to psychology with</a:t>
            </a:r>
            <a:endParaRPr dirty="0"/>
          </a:p>
          <a:p>
            <a:pPr marL="0" marR="0" lvl="0" indent="0" algn="l" rtl="0">
              <a:lnSpc>
                <a:spcPct val="100000"/>
              </a:lnSpc>
              <a:spcBef>
                <a:spcPts val="1800"/>
              </a:spcBef>
              <a:spcAft>
                <a:spcPts val="0"/>
              </a:spcAft>
              <a:buClr>
                <a:srgbClr val="003865"/>
              </a:buClr>
              <a:buSzPts val="2400"/>
              <a:buFont typeface="Arial"/>
              <a:buNone/>
            </a:pPr>
            <a:r>
              <a:rPr lang="en-US" sz="2400" b="0" i="0" u="none" strike="noStrike" cap="none" dirty="0">
                <a:solidFill>
                  <a:srgbClr val="000000"/>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(a) the Gestalt approach developed by Wertheimer</a:t>
            </a:r>
            <a:endParaRPr dirty="0"/>
          </a:p>
          <a:p>
            <a:pPr marL="0" marR="0" lvl="0" indent="0" algn="l" rtl="0">
              <a:lnSpc>
                <a:spcPct val="100000"/>
              </a:lnSpc>
              <a:spcBef>
                <a:spcPts val="1800"/>
              </a:spcBef>
              <a:spcAft>
                <a:spcPts val="0"/>
              </a:spcAft>
              <a:buClr>
                <a:srgbClr val="003865"/>
              </a:buClr>
              <a:buSzPts val="2400"/>
              <a:buFont typeface="Arial"/>
              <a:buNone/>
            </a:pPr>
            <a:r>
              <a:rPr lang="en-US" sz="2000" b="0" i="0" u="none" strike="noStrike" cap="none" dirty="0">
                <a:solidFill>
                  <a:srgbClr val="000000"/>
                </a:solidFill>
                <a:latin typeface="Arial"/>
                <a:ea typeface="Arial"/>
                <a:cs typeface="Arial"/>
                <a:sym typeface="Arial"/>
              </a:rPr>
              <a:t>	(b) the functionalist approach developed by James</a:t>
            </a:r>
            <a:endParaRPr dirty="0"/>
          </a:p>
          <a:p>
            <a:pPr marL="0" marR="0" lvl="0" indent="0" algn="l" rtl="0">
              <a:lnSpc>
                <a:spcPct val="100000"/>
              </a:lnSpc>
              <a:spcBef>
                <a:spcPts val="1800"/>
              </a:spcBef>
              <a:spcAft>
                <a:spcPts val="0"/>
              </a:spcAft>
              <a:buClr>
                <a:srgbClr val="003865"/>
              </a:buClr>
              <a:buSzPts val="2400"/>
              <a:buFont typeface="Arial"/>
              <a:buNone/>
            </a:pPr>
            <a:r>
              <a:rPr lang="en-US" sz="2000" b="0" i="0" u="none" strike="noStrike" cap="none" dirty="0">
                <a:solidFill>
                  <a:srgbClr val="000000"/>
                </a:solidFill>
                <a:latin typeface="Arial"/>
                <a:ea typeface="Arial"/>
                <a:cs typeface="Arial"/>
                <a:sym typeface="Arial"/>
              </a:rPr>
              <a:t>	(c) the behaviorist approach developed by Watson and Skinner</a:t>
            </a:r>
            <a:endParaRPr dirty="0"/>
          </a:p>
          <a:p>
            <a:pPr marL="0" marR="0" lvl="0" indent="0" algn="l" rtl="0">
              <a:lnSpc>
                <a:spcPct val="100000"/>
              </a:lnSpc>
              <a:spcBef>
                <a:spcPts val="1800"/>
              </a:spcBef>
              <a:spcAft>
                <a:spcPts val="0"/>
              </a:spcAft>
              <a:buClr>
                <a:srgbClr val="003865"/>
              </a:buClr>
              <a:buSzPts val="2400"/>
              <a:buFont typeface="Arial"/>
              <a:buNone/>
            </a:pPr>
            <a:r>
              <a:rPr lang="en-US" sz="2000" b="0" i="0" u="none" strike="noStrike" cap="none" dirty="0">
                <a:solidFill>
                  <a:srgbClr val="000000"/>
                </a:solidFill>
                <a:latin typeface="Arial"/>
                <a:ea typeface="Arial"/>
                <a:cs typeface="Arial"/>
                <a:sym typeface="Arial"/>
              </a:rPr>
              <a:t>	(d) the psychoanalytic approach developed by Freud</a:t>
            </a:r>
            <a:endParaRPr dirty="0"/>
          </a:p>
          <a:p>
            <a:pPr marL="0" marR="0" lvl="0" indent="0" algn="l" rtl="0">
              <a:lnSpc>
                <a:spcPct val="100000"/>
              </a:lnSpc>
              <a:spcBef>
                <a:spcPts val="1800"/>
              </a:spcBef>
              <a:spcAft>
                <a:spcPts val="0"/>
              </a:spcAft>
              <a:buClr>
                <a:srgbClr val="003865"/>
              </a:buClr>
              <a:buSzPts val="2400"/>
              <a:buFont typeface="Arial"/>
              <a:buNone/>
            </a:pPr>
            <a:r>
              <a:rPr lang="en-US" sz="2000" b="0" i="0" u="none" strike="noStrike" cap="none" dirty="0">
                <a:solidFill>
                  <a:srgbClr val="000000"/>
                </a:solidFill>
                <a:latin typeface="Arial"/>
                <a:ea typeface="Arial"/>
                <a:cs typeface="Arial"/>
                <a:sym typeface="Arial"/>
              </a:rPr>
              <a:t>	(e) the cognitive approach</a:t>
            </a:r>
            <a:endParaRPr dirty="0"/>
          </a:p>
          <a:p>
            <a:pPr marL="0" marR="0" lvl="0" indent="0" algn="l" rtl="0">
              <a:lnSpc>
                <a:spcPct val="100000"/>
              </a:lnSpc>
              <a:spcBef>
                <a:spcPts val="1800"/>
              </a:spcBef>
              <a:spcAft>
                <a:spcPts val="0"/>
              </a:spcAft>
              <a:buClr>
                <a:srgbClr val="003865"/>
              </a:buClr>
              <a:buSzPts val="2400"/>
              <a:buFont typeface="Arial"/>
              <a:buNone/>
            </a:pPr>
            <a:r>
              <a:rPr lang="en-US" sz="2000" b="0" i="0" u="none" strike="noStrike" cap="none" dirty="0">
                <a:solidFill>
                  <a:srgbClr val="000000"/>
                </a:solidFill>
                <a:latin typeface="Arial"/>
                <a:ea typeface="Arial"/>
                <a:cs typeface="Arial"/>
                <a:sym typeface="Arial"/>
              </a:rPr>
              <a:t>	(f) the humanists’ approach developed by Maslow and Rogers</a:t>
            </a:r>
            <a:endParaRPr dirty="0"/>
          </a:p>
          <a:p>
            <a:pPr marL="228600" lvl="0" indent="-76200" algn="l" rtl="0">
              <a:lnSpc>
                <a:spcPct val="100000"/>
              </a:lnSpc>
              <a:spcBef>
                <a:spcPts val="1800"/>
              </a:spcBef>
              <a:spcAft>
                <a:spcPts val="800"/>
              </a:spcAft>
              <a:buSzPts val="2400"/>
              <a:buNone/>
            </a:pP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Summary (3 of 6)</a:t>
            </a:r>
            <a:endParaRPr dirty="0"/>
          </a:p>
        </p:txBody>
      </p:sp>
      <p:sp>
        <p:nvSpPr>
          <p:cNvPr id="596" name="Google Shape;596;p8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dirty="0"/>
              <a:t>Now that the lesson has ended, you should have learned how to:</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Explain the three perspectives that comprise the biopsychosocial model.</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Explain the advantages of the biopsychosocial model for explaining complex behavior.</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Explain why early psychological research was prone to gender and culture bias.</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Explain the goals of contemporary psychology.</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Define critical thinking, and identify the five principles of critical thinking.</a:t>
            </a:r>
            <a:endParaRPr dirty="0"/>
          </a:p>
          <a:p>
            <a:pPr marL="228600" lvl="0" indent="-76200" algn="l" rtl="0">
              <a:lnSpc>
                <a:spcPct val="100000"/>
              </a:lnSpc>
              <a:spcBef>
                <a:spcPts val="1800"/>
              </a:spcBef>
              <a:spcAft>
                <a:spcPts val="800"/>
              </a:spcAft>
              <a:buSzPts val="2400"/>
              <a:buNone/>
            </a:pPr>
            <a:endParaRP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Summary (4 of 6)</a:t>
            </a:r>
            <a:endParaRPr dirty="0"/>
          </a:p>
        </p:txBody>
      </p:sp>
      <p:sp>
        <p:nvSpPr>
          <p:cNvPr id="602" name="Google Shape;602;p8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dirty="0"/>
              <a:t>Now that the lesson has ended, you should have learned how to:</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Outline the six steps of the scientific method.</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Describe three types of data gathered by psychological scientists, including the challenges faced by psychologists who use them. </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Differentiate between independent, dependent, and extraneous variables</a:t>
            </a:r>
            <a:r>
              <a:rPr lang="en-US" dirty="0"/>
              <a:t> </a:t>
            </a:r>
            <a:r>
              <a:rPr lang="en-US" sz="2400" b="0" i="0" u="none" strike="noStrike" cap="none" dirty="0">
                <a:solidFill>
                  <a:srgbClr val="000000"/>
                </a:solidFill>
                <a:latin typeface="Arial"/>
                <a:ea typeface="Arial"/>
                <a:cs typeface="Arial"/>
                <a:sym typeface="Arial"/>
              </a:rPr>
              <a:t>in an experiment.</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Explain how experiments allow psychological scientists to make statements about cause and effect.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C3B5A8-DCD6-8FBB-3BAA-BE14066DA061}"/>
              </a:ext>
            </a:extLst>
          </p:cNvPr>
          <p:cNvSpPr>
            <a:spLocks noGrp="1"/>
          </p:cNvSpPr>
          <p:nvPr>
            <p:ph type="title"/>
          </p:nvPr>
        </p:nvSpPr>
        <p:spPr>
          <a:xfrm>
            <a:off x="6325849" y="1454964"/>
            <a:ext cx="5621311" cy="3308840"/>
          </a:xfrm>
        </p:spPr>
        <p:txBody>
          <a:bodyPr vert="horz" lIns="91440" tIns="45720" rIns="91440" bIns="45720" rtlCol="0" anchor="b">
            <a:normAutofit/>
          </a:bodyPr>
          <a:lstStyle/>
          <a:p>
            <a:pPr>
              <a:lnSpc>
                <a:spcPct val="90000"/>
              </a:lnSpc>
            </a:pPr>
            <a:r>
              <a:rPr lang="en-US" sz="5600" dirty="0"/>
              <a:t>The Foundations of Psychological Science</a:t>
            </a:r>
          </a:p>
        </p:txBody>
      </p:sp>
      <p:pic>
        <p:nvPicPr>
          <p:cNvPr id="6" name="Picture 5" descr="A hand touching a human brain&#10;&#10;Description automatically generated with low confidence">
            <a:extLst>
              <a:ext uri="{FF2B5EF4-FFF2-40B4-BE49-F238E27FC236}">
                <a16:creationId xmlns:a16="http://schemas.microsoft.com/office/drawing/2014/main" id="{A0A16E40-4A77-3C35-6423-B98A961B9918}"/>
              </a:ext>
            </a:extLst>
          </p:cNvPr>
          <p:cNvPicPr>
            <a:picLocks noChangeAspect="1"/>
          </p:cNvPicPr>
          <p:nvPr/>
        </p:nvPicPr>
        <p:blipFill rotWithShape="1">
          <a:blip r:embed="rId2"/>
          <a:srcRect l="18059" r="32621"/>
          <a:stretch/>
        </p:blipFill>
        <p:spPr>
          <a:xfrm>
            <a:off x="-1" y="10"/>
            <a:ext cx="6094407" cy="6857990"/>
          </a:xfrm>
          <a:prstGeom prst="rect">
            <a:avLst/>
          </a:prstGeom>
        </p:spPr>
      </p:pic>
    </p:spTree>
    <p:extLst>
      <p:ext uri="{BB962C8B-B14F-4D97-AF65-F5344CB8AC3E}">
        <p14:creationId xmlns:p14="http://schemas.microsoft.com/office/powerpoint/2010/main" val="35235846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Summary (5 of 6)</a:t>
            </a:r>
            <a:endParaRPr dirty="0"/>
          </a:p>
        </p:txBody>
      </p:sp>
      <p:sp>
        <p:nvSpPr>
          <p:cNvPr id="608" name="Google Shape;608;p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dirty="0"/>
              <a:t>Now that the lesson has ended, you should have learned how to:</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Outline how psychological scientists evaluate the results of an experiment.</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Describe two problems associated with experiments, and how they can be controlled. </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Differentiate between quasi-experiments and true experiments.</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Explain what is meant by correlational research, and how the degree of association between two variables is assessed in correlational research.</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Describe the conditions under which case studies are useful.</a:t>
            </a:r>
            <a:endParaRPr dirty="0"/>
          </a:p>
          <a:p>
            <a:pPr marL="0" marR="0" lvl="0" indent="0" algn="l" rtl="0">
              <a:lnSpc>
                <a:spcPct val="100000"/>
              </a:lnSpc>
              <a:spcBef>
                <a:spcPts val="1800"/>
              </a:spcBef>
              <a:spcAft>
                <a:spcPts val="0"/>
              </a:spcAft>
              <a:buClr>
                <a:srgbClr val="003865"/>
              </a:buClr>
              <a:buSzPts val="2400"/>
              <a:buFont typeface="Arial"/>
              <a:buNone/>
            </a:pPr>
            <a:endParaRPr sz="2400" b="0" i="0" u="none" strike="noStrike" cap="none" dirty="0">
              <a:solidFill>
                <a:srgbClr val="000000"/>
              </a:solidFill>
              <a:latin typeface="Arial"/>
              <a:ea typeface="Arial"/>
              <a:cs typeface="Arial"/>
              <a:sym typeface="Arial"/>
            </a:endParaRPr>
          </a:p>
          <a:p>
            <a:pPr marL="228600" lvl="0" indent="-76200" algn="l" rtl="0">
              <a:lnSpc>
                <a:spcPct val="100000"/>
              </a:lnSpc>
              <a:spcBef>
                <a:spcPts val="1800"/>
              </a:spcBef>
              <a:spcAft>
                <a:spcPts val="800"/>
              </a:spcAft>
              <a:buSzPts val="2400"/>
              <a:buNone/>
            </a:pPr>
            <a:endParaRP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Summary (6 of 6)</a:t>
            </a:r>
            <a:endParaRPr dirty="0"/>
          </a:p>
        </p:txBody>
      </p:sp>
      <p:sp>
        <p:nvSpPr>
          <p:cNvPr id="614" name="Google Shape;614;p8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dirty="0"/>
              <a:t>Now that the lesson has ended, you should have learned how to:</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Name six ways that people can critically evaluate information found in the popular press and on social media</a:t>
            </a:r>
            <a:endParaRPr dirty="0"/>
          </a:p>
          <a:p>
            <a:pPr marL="228600" lvl="0" indent="-228600" algn="l" rtl="0">
              <a:lnSpc>
                <a:spcPct val="100000"/>
              </a:lnSpc>
              <a:spcBef>
                <a:spcPts val="1800"/>
              </a:spcBef>
              <a:spcAft>
                <a:spcPts val="0"/>
              </a:spcAft>
              <a:buClr>
                <a:srgbClr val="003865"/>
              </a:buClr>
              <a:buSzPts val="2400"/>
              <a:buChar char="•"/>
            </a:pPr>
            <a:r>
              <a:rPr lang="en-US" sz="2400" b="0" i="0" u="none" strike="noStrike" cap="none" dirty="0">
                <a:solidFill>
                  <a:srgbClr val="000000"/>
                </a:solidFill>
                <a:latin typeface="Arial"/>
                <a:ea typeface="Arial"/>
                <a:cs typeface="Arial"/>
                <a:sym typeface="Arial"/>
              </a:rPr>
              <a:t>Create a plan to analyze and evaluate information that you are exposed to in the popular press and on social media.</a:t>
            </a:r>
            <a:endParaRPr dirty="0"/>
          </a:p>
          <a:p>
            <a:pPr marL="228600" lvl="0" indent="-76200" algn="l" rtl="0">
              <a:lnSpc>
                <a:spcPct val="100000"/>
              </a:lnSpc>
              <a:spcBef>
                <a:spcPts val="1800"/>
              </a:spcBef>
              <a:spcAft>
                <a:spcPts val="0"/>
              </a:spcAft>
              <a:buClr>
                <a:srgbClr val="003865"/>
              </a:buClr>
              <a:buSzPts val="2400"/>
              <a:buNone/>
            </a:pPr>
            <a:endParaRPr sz="2400" b="0" i="0" u="none" strike="noStrike" cap="none" dirty="0">
              <a:solidFill>
                <a:srgbClr val="000000"/>
              </a:solidFill>
              <a:latin typeface="Arial"/>
              <a:ea typeface="Arial"/>
              <a:cs typeface="Arial"/>
              <a:sym typeface="Arial"/>
            </a:endParaRPr>
          </a:p>
          <a:p>
            <a:pPr marL="228600" lvl="0" indent="-76200" algn="l" rtl="0">
              <a:lnSpc>
                <a:spcPct val="100000"/>
              </a:lnSpc>
              <a:spcBef>
                <a:spcPts val="1800"/>
              </a:spcBef>
              <a:spcAft>
                <a:spcPts val="800"/>
              </a:spcAft>
              <a:buSzPts val="2400"/>
              <a:buNone/>
            </a:pPr>
            <a:endParaRP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9BE7-2D67-120A-23CF-F74C5DD73C71}"/>
              </a:ext>
            </a:extLst>
          </p:cNvPr>
          <p:cNvSpPr>
            <a:spLocks noGrp="1"/>
          </p:cNvSpPr>
          <p:nvPr>
            <p:ph type="title"/>
          </p:nvPr>
        </p:nvSpPr>
        <p:spPr/>
        <p:txBody>
          <a:bodyPr/>
          <a:lstStyle/>
          <a:p>
            <a:r>
              <a:rPr lang="en-US" dirty="0"/>
              <a:t>Essay Questions</a:t>
            </a:r>
            <a:br>
              <a:rPr lang="en-US" dirty="0"/>
            </a:br>
            <a:r>
              <a:rPr lang="en-US" sz="2400" dirty="0"/>
              <a:t>Answer these in your notebook.</a:t>
            </a:r>
          </a:p>
        </p:txBody>
      </p:sp>
      <p:sp>
        <p:nvSpPr>
          <p:cNvPr id="3" name="Content Placeholder 2">
            <a:extLst>
              <a:ext uri="{FF2B5EF4-FFF2-40B4-BE49-F238E27FC236}">
                <a16:creationId xmlns:a16="http://schemas.microsoft.com/office/drawing/2014/main" id="{FB0B35B4-ED66-7372-BCF6-ADC4102521CC}"/>
              </a:ext>
            </a:extLst>
          </p:cNvPr>
          <p:cNvSpPr>
            <a:spLocks noGrp="1"/>
          </p:cNvSpPr>
          <p:nvPr>
            <p:ph idx="1"/>
          </p:nvPr>
        </p:nvSpPr>
        <p:spPr/>
        <p:txBody>
          <a:bodyPr/>
          <a:lstStyle/>
          <a:p>
            <a:pPr marL="0" marR="0" lvl="0" indent="0">
              <a:lnSpc>
                <a:spcPct val="107000"/>
              </a:lnSpc>
              <a:spcBef>
                <a:spcPts val="0"/>
              </a:spcBef>
              <a:spcAft>
                <a:spcPts val="800"/>
              </a:spcAft>
              <a:buNone/>
            </a:pPr>
            <a:r>
              <a:rPr lang="en-US" b="1" kern="100" spc="50" dirty="0">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rPr>
              <a:t>1. </a:t>
            </a:r>
            <a:r>
              <a:rPr lang="en-US" sz="2400" b="1" kern="100" spc="50" dirty="0">
                <a:ln>
                  <a:noFill/>
                </a:ln>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rPr>
              <a:t>List and describe in your own words the steps of the scientific method.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kern="100" spc="50" dirty="0">
                <a:ln>
                  <a:noFill/>
                </a:ln>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b="1" kern="100" spc="50" dirty="0">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rPr>
              <a:t>2. </a:t>
            </a:r>
            <a:r>
              <a:rPr lang="en-US" sz="2400" b="1" kern="100" spc="50" dirty="0">
                <a:ln>
                  <a:noFill/>
                </a:ln>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rPr>
              <a:t>Describe an internet-based claim that you have viewed on Facebook, Twitter, etc.</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b="1" kern="100" spc="50" dirty="0">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kern="100" spc="50" dirty="0">
                <a:ln>
                  <a:noFill/>
                </a:ln>
                <a:effectLst>
                  <a:outerShdw blurRad="63500" dist="50800" dir="13500000" sx="0" sy="0">
                    <a:srgbClr val="000000">
                      <a:alpha val="50000"/>
                    </a:srgbClr>
                  </a:outerShdw>
                </a:effectLst>
                <a:latin typeface="Georgia" panose="02040502050405020303" pitchFamily="18" charset="0"/>
                <a:ea typeface="Calibri" panose="020F0502020204030204" pitchFamily="34" charset="0"/>
                <a:cs typeface="Times New Roman" panose="02020603050405020304" pitchFamily="18" charset="0"/>
              </a:rPr>
              <a:t>In relation to the claim, describe the six ways that people can critically evaluate the information.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7944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22E0-8208-C74C-4FAF-3416CB9F485A}"/>
              </a:ext>
            </a:extLst>
          </p:cNvPr>
          <p:cNvSpPr>
            <a:spLocks noGrp="1"/>
          </p:cNvSpPr>
          <p:nvPr>
            <p:ph type="ctrTitle"/>
          </p:nvPr>
        </p:nvSpPr>
        <p:spPr/>
        <p:txBody>
          <a:bodyPr/>
          <a:lstStyle/>
          <a:p>
            <a:r>
              <a:rPr lang="en-US" dirty="0"/>
              <a:t>End of Day 3</a:t>
            </a:r>
          </a:p>
        </p:txBody>
      </p:sp>
      <p:sp>
        <p:nvSpPr>
          <p:cNvPr id="3" name="Subtitle 2">
            <a:extLst>
              <a:ext uri="{FF2B5EF4-FFF2-40B4-BE49-F238E27FC236}">
                <a16:creationId xmlns:a16="http://schemas.microsoft.com/office/drawing/2014/main" id="{839033F6-002D-13C5-9365-09B1884CDA47}"/>
              </a:ext>
            </a:extLst>
          </p:cNvPr>
          <p:cNvSpPr>
            <a:spLocks noGrp="1"/>
          </p:cNvSpPr>
          <p:nvPr>
            <p:ph type="subTitle" idx="1"/>
          </p:nvPr>
        </p:nvSpPr>
        <p:spPr/>
        <p:txBody>
          <a:bodyPr/>
          <a:lstStyle/>
          <a:p>
            <a:r>
              <a:rPr lang="en-US" dirty="0"/>
              <a:t>Answer review questions for sections 1.5 to 1.8</a:t>
            </a:r>
          </a:p>
          <a:p>
            <a:r>
              <a:rPr lang="en-US" dirty="0"/>
              <a:t>Read sections 2.1 - 2.2</a:t>
            </a:r>
          </a:p>
        </p:txBody>
      </p:sp>
    </p:spTree>
    <p:extLst>
      <p:ext uri="{BB962C8B-B14F-4D97-AF65-F5344CB8AC3E}">
        <p14:creationId xmlns:p14="http://schemas.microsoft.com/office/powerpoint/2010/main" val="42299467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4" name="Picture 4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6" name="Oval 4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8" name="Picture 4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0" name="Picture 4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2" name="Rectangle 5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9979079-2DD5-AB86-40BA-21005A7ECB48}"/>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a:solidFill>
                  <a:srgbClr val="EBEBEB"/>
                </a:solidFill>
              </a:rPr>
              <a:t>End of Chapter 1</a:t>
            </a:r>
          </a:p>
        </p:txBody>
      </p:sp>
      <p:sp>
        <p:nvSpPr>
          <p:cNvPr id="56"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a:extLst>
              <a:ext uri="{FF2B5EF4-FFF2-40B4-BE49-F238E27FC236}">
                <a16:creationId xmlns:a16="http://schemas.microsoft.com/office/drawing/2014/main" id="{BCEDAFF1-1034-598D-7344-A5C173171C57}"/>
              </a:ext>
            </a:extLst>
          </p:cNvPr>
          <p:cNvPicPr>
            <a:picLocks noChangeAspect="1"/>
          </p:cNvPicPr>
          <p:nvPr/>
        </p:nvPicPr>
        <p:blipFill rotWithShape="1">
          <a:blip r:embed="rId7"/>
          <a:srcRect l="5157" r="16508"/>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58" name="Rectangle 57">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62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D4FD-F884-E7D3-71A1-CC777F4312E7}"/>
              </a:ext>
            </a:extLst>
          </p:cNvPr>
          <p:cNvSpPr>
            <a:spLocks noGrp="1"/>
          </p:cNvSpPr>
          <p:nvPr>
            <p:ph type="title"/>
          </p:nvPr>
        </p:nvSpPr>
        <p:spPr/>
        <p:txBody>
          <a:bodyPr/>
          <a:lstStyle/>
          <a:p>
            <a:r>
              <a:rPr lang="en-US" dirty="0"/>
              <a:t>Why study psychology?</a:t>
            </a:r>
          </a:p>
        </p:txBody>
      </p:sp>
      <p:sp>
        <p:nvSpPr>
          <p:cNvPr id="3" name="Content Placeholder 2">
            <a:extLst>
              <a:ext uri="{FF2B5EF4-FFF2-40B4-BE49-F238E27FC236}">
                <a16:creationId xmlns:a16="http://schemas.microsoft.com/office/drawing/2014/main" id="{670100AA-B771-DE3E-90D0-6548AEFF4337}"/>
              </a:ext>
            </a:extLst>
          </p:cNvPr>
          <p:cNvSpPr>
            <a:spLocks noGrp="1"/>
          </p:cNvSpPr>
          <p:nvPr>
            <p:ph idx="1"/>
          </p:nvPr>
        </p:nvSpPr>
        <p:spPr/>
        <p:txBody>
          <a:bodyPr/>
          <a:lstStyle/>
          <a:p>
            <a:r>
              <a:rPr lang="en-US" dirty="0"/>
              <a:t>What will I get out of this craziness?</a:t>
            </a:r>
          </a:p>
          <a:p>
            <a:endParaRPr lang="en-US" dirty="0"/>
          </a:p>
          <a:p>
            <a:pPr marL="457200" indent="-457200">
              <a:buFont typeface="+mj-lt"/>
              <a:buAutoNum type="arabicPeriod"/>
            </a:pPr>
            <a:r>
              <a:rPr lang="en-US" dirty="0"/>
              <a:t>Course content-what psychology tells us about memory, social development, the brain, child development</a:t>
            </a:r>
          </a:p>
          <a:p>
            <a:pPr marL="457200" indent="-457200">
              <a:buFont typeface="+mj-lt"/>
              <a:buAutoNum type="arabicPeriod"/>
            </a:pPr>
            <a:endParaRPr lang="en-US" dirty="0"/>
          </a:p>
          <a:p>
            <a:pPr marL="457200" indent="-457200">
              <a:buFont typeface="+mj-lt"/>
              <a:buAutoNum type="arabicPeriod"/>
            </a:pPr>
            <a:r>
              <a:rPr lang="en-US" dirty="0"/>
              <a:t>Skills- how to communicate with others, being independent, tolerant</a:t>
            </a:r>
          </a:p>
          <a:p>
            <a:pPr marL="457200" indent="-457200">
              <a:buFont typeface="+mj-lt"/>
              <a:buAutoNum type="arabicPeriod"/>
            </a:pPr>
            <a:endParaRPr lang="en-US" dirty="0"/>
          </a:p>
          <a:p>
            <a:pPr marL="457200" indent="-457200">
              <a:buFont typeface="+mj-lt"/>
              <a:buAutoNum type="arabicPeriod"/>
            </a:pPr>
            <a:r>
              <a:rPr lang="en-US" dirty="0"/>
              <a:t>Question:  What is your major and how will psychology help you in your career path?</a:t>
            </a:r>
          </a:p>
        </p:txBody>
      </p:sp>
    </p:spTree>
    <p:extLst>
      <p:ext uri="{BB962C8B-B14F-4D97-AF65-F5344CB8AC3E}">
        <p14:creationId xmlns:p14="http://schemas.microsoft.com/office/powerpoint/2010/main" val="294968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7759940" y="1325880"/>
            <a:ext cx="3784361" cy="3066507"/>
          </a:xfrm>
        </p:spPr>
        <p:txBody>
          <a:bodyPr vert="horz" lIns="91440" tIns="45720" rIns="91440" bIns="45720" rtlCol="0" anchor="b">
            <a:normAutofit fontScale="90000"/>
          </a:bodyPr>
          <a:lstStyle/>
          <a:p>
            <a:r>
              <a:rPr lang="en-US" sz="3700" dirty="0">
                <a:solidFill>
                  <a:srgbClr val="EBEBEB"/>
                </a:solidFill>
              </a:rPr>
              <a:t>Commonsense Psychology:</a:t>
            </a:r>
            <a:br>
              <a:rPr lang="en-US" sz="3700" dirty="0">
                <a:solidFill>
                  <a:srgbClr val="EBEBEB"/>
                </a:solidFill>
              </a:rPr>
            </a:br>
            <a:r>
              <a:rPr lang="en-US" sz="3700" dirty="0">
                <a:solidFill>
                  <a:srgbClr val="EBEBEB"/>
                </a:solidFill>
              </a:rPr>
              <a:t>Not Necessarily</a:t>
            </a:r>
            <a:br>
              <a:rPr lang="en-US" sz="3700" dirty="0">
                <a:solidFill>
                  <a:srgbClr val="EBEBEB"/>
                </a:solidFill>
              </a:rPr>
            </a:br>
            <a:r>
              <a:rPr lang="en-US" sz="3700" dirty="0">
                <a:solidFill>
                  <a:srgbClr val="EBEBEB"/>
                </a:solidFill>
              </a:rPr>
              <a:t>“Common” or</a:t>
            </a:r>
            <a:br>
              <a:rPr lang="en-US" sz="3700" dirty="0">
                <a:solidFill>
                  <a:srgbClr val="EBEBEB"/>
                </a:solidFill>
              </a:rPr>
            </a:br>
            <a:r>
              <a:rPr lang="en-US" sz="3700" dirty="0">
                <a:solidFill>
                  <a:srgbClr val="EBEBEB"/>
                </a:solidFill>
              </a:rPr>
              <a:t>“Sense”</a:t>
            </a:r>
            <a:br>
              <a:rPr lang="en-US" sz="3700" dirty="0">
                <a:solidFill>
                  <a:srgbClr val="EBEBEB"/>
                </a:solidFill>
              </a:rPr>
            </a:br>
            <a:br>
              <a:rPr lang="en-US" sz="3700" dirty="0">
                <a:solidFill>
                  <a:srgbClr val="EBEBEB"/>
                </a:solidFill>
              </a:rPr>
            </a:br>
            <a:r>
              <a:rPr lang="en-US" sz="3700" dirty="0">
                <a:solidFill>
                  <a:srgbClr val="EBEBEB"/>
                </a:solidFill>
              </a:rPr>
              <a:t>sect. 1.1</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858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D4FD-F884-E7D3-71A1-CC777F4312E7}"/>
              </a:ext>
            </a:extLst>
          </p:cNvPr>
          <p:cNvSpPr>
            <a:spLocks noGrp="1"/>
          </p:cNvSpPr>
          <p:nvPr>
            <p:ph type="title"/>
          </p:nvPr>
        </p:nvSpPr>
        <p:spPr/>
        <p:txBody>
          <a:bodyPr/>
          <a:lstStyle/>
          <a:p>
            <a:r>
              <a:rPr lang="en-US" dirty="0"/>
              <a:t>Common Sense:</a:t>
            </a:r>
          </a:p>
        </p:txBody>
      </p:sp>
      <p:sp>
        <p:nvSpPr>
          <p:cNvPr id="3" name="Content Placeholder 2">
            <a:extLst>
              <a:ext uri="{FF2B5EF4-FFF2-40B4-BE49-F238E27FC236}">
                <a16:creationId xmlns:a16="http://schemas.microsoft.com/office/drawing/2014/main" id="{670100AA-B771-DE3E-90D0-6548AEFF4337}"/>
              </a:ext>
            </a:extLst>
          </p:cNvPr>
          <p:cNvSpPr>
            <a:spLocks noGrp="1"/>
          </p:cNvSpPr>
          <p:nvPr>
            <p:ph idx="1"/>
          </p:nvPr>
        </p:nvSpPr>
        <p:spPr/>
        <p:txBody>
          <a:bodyPr/>
          <a:lstStyle/>
          <a:p>
            <a:r>
              <a:rPr lang="en-US" dirty="0"/>
              <a:t>Science has widely come to be understood as a systematic assault on common sense. </a:t>
            </a:r>
          </a:p>
          <a:p>
            <a:r>
              <a:rPr lang="en-US" dirty="0"/>
              <a:t>Common sense said the world was flat; science showed this to be false.</a:t>
            </a:r>
          </a:p>
          <a:p>
            <a:r>
              <a:rPr lang="en-US" dirty="0"/>
              <a:t>Common sense said the sun and the moon were the same size; science showed this to be wrong. </a:t>
            </a:r>
          </a:p>
          <a:p>
            <a:r>
              <a:rPr lang="en-US" dirty="0"/>
              <a:t>Common sense said the Earth was the center of the universe; science showed this to be false. </a:t>
            </a:r>
          </a:p>
          <a:p>
            <a:r>
              <a:rPr lang="en-US" dirty="0"/>
              <a:t>Common sense said matter was solid; science has shown this to be false.</a:t>
            </a:r>
          </a:p>
        </p:txBody>
      </p:sp>
    </p:spTree>
    <p:extLst>
      <p:ext uri="{BB962C8B-B14F-4D97-AF65-F5344CB8AC3E}">
        <p14:creationId xmlns:p14="http://schemas.microsoft.com/office/powerpoint/2010/main" val="227291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D4FD-F884-E7D3-71A1-CC777F4312E7}"/>
              </a:ext>
            </a:extLst>
          </p:cNvPr>
          <p:cNvSpPr>
            <a:spLocks noGrp="1"/>
          </p:cNvSpPr>
          <p:nvPr>
            <p:ph type="title"/>
          </p:nvPr>
        </p:nvSpPr>
        <p:spPr/>
        <p:txBody>
          <a:bodyPr/>
          <a:lstStyle/>
          <a:p>
            <a:r>
              <a:rPr lang="en-US" dirty="0"/>
              <a:t>Common Sense:</a:t>
            </a:r>
          </a:p>
        </p:txBody>
      </p:sp>
      <p:sp>
        <p:nvSpPr>
          <p:cNvPr id="3" name="Content Placeholder 2">
            <a:extLst>
              <a:ext uri="{FF2B5EF4-FFF2-40B4-BE49-F238E27FC236}">
                <a16:creationId xmlns:a16="http://schemas.microsoft.com/office/drawing/2014/main" id="{670100AA-B771-DE3E-90D0-6548AEFF4337}"/>
              </a:ext>
            </a:extLst>
          </p:cNvPr>
          <p:cNvSpPr>
            <a:spLocks noGrp="1"/>
          </p:cNvSpPr>
          <p:nvPr>
            <p:ph idx="1"/>
          </p:nvPr>
        </p:nvSpPr>
        <p:spPr/>
        <p:txBody>
          <a:bodyPr/>
          <a:lstStyle/>
          <a:p>
            <a:r>
              <a:rPr lang="en-US" dirty="0"/>
              <a:t>What is uncritical acceptance?</a:t>
            </a:r>
          </a:p>
          <a:p>
            <a:endParaRPr lang="en-US" dirty="0"/>
          </a:p>
          <a:p>
            <a:r>
              <a:rPr lang="en-US" dirty="0"/>
              <a:t>A failure to evaluate claims….</a:t>
            </a:r>
          </a:p>
          <a:p>
            <a:pPr lvl="1"/>
            <a:r>
              <a:rPr lang="en-US" dirty="0"/>
              <a:t>We tend to accept what others tell us even though there isn’t sufficient evidence.</a:t>
            </a:r>
          </a:p>
          <a:p>
            <a:pPr lvl="1"/>
            <a:r>
              <a:rPr lang="en-US" dirty="0"/>
              <a:t>We often believe someone just because we respect them</a:t>
            </a:r>
          </a:p>
          <a:p>
            <a:pPr lvl="1"/>
            <a:r>
              <a:rPr lang="en-US" dirty="0"/>
              <a:t>We may believe things because we hear them said repeatedly</a:t>
            </a:r>
          </a:p>
          <a:p>
            <a:pPr lvl="1"/>
            <a:r>
              <a:rPr lang="en-US" dirty="0"/>
              <a:t>We may just want them to be true, so we believe them</a:t>
            </a:r>
          </a:p>
        </p:txBody>
      </p:sp>
    </p:spTree>
    <p:extLst>
      <p:ext uri="{BB962C8B-B14F-4D97-AF65-F5344CB8AC3E}">
        <p14:creationId xmlns:p14="http://schemas.microsoft.com/office/powerpoint/2010/main" val="27501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Science, Pseudoscience, and Superstition</a:t>
            </a:r>
            <a:endParaRPr dirty="0"/>
          </a:p>
        </p:txBody>
      </p:sp>
      <p:sp>
        <p:nvSpPr>
          <p:cNvPr id="188" name="Google Shape;188;p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sz="2400" b="0" i="0" u="none" strike="noStrike" cap="none" dirty="0">
                <a:latin typeface="Arial"/>
                <a:ea typeface="Arial"/>
                <a:cs typeface="Arial"/>
                <a:sym typeface="Arial"/>
              </a:rPr>
              <a:t>Superstition: Belief lacking in objective evidence </a:t>
            </a:r>
            <a:endParaRPr sz="2400" dirty="0"/>
          </a:p>
          <a:p>
            <a:pPr marL="122237" marR="0" lvl="0" indent="0" algn="l" rtl="0">
              <a:lnSpc>
                <a:spcPct val="100000"/>
              </a:lnSpc>
              <a:spcBef>
                <a:spcPts val="624"/>
              </a:spcBef>
              <a:spcAft>
                <a:spcPts val="0"/>
              </a:spcAft>
              <a:buClr>
                <a:srgbClr val="004A78"/>
              </a:buClr>
              <a:buSzPts val="2400"/>
              <a:buFont typeface="Arial"/>
              <a:buNone/>
            </a:pPr>
            <a:r>
              <a:rPr lang="en-US" sz="2400" b="0" i="0" u="none" strike="noStrike" cap="none" dirty="0">
                <a:latin typeface="Arial"/>
                <a:ea typeface="Arial"/>
                <a:cs typeface="Arial"/>
                <a:sym typeface="Arial"/>
              </a:rPr>
              <a:t>Pseudoscience: False science</a:t>
            </a:r>
            <a:endParaRPr sz="2400" dirty="0"/>
          </a:p>
          <a:p>
            <a:pPr marL="122237" marR="0" lvl="0" indent="0" algn="l" rtl="0">
              <a:lnSpc>
                <a:spcPct val="100000"/>
              </a:lnSpc>
              <a:spcBef>
                <a:spcPts val="624"/>
              </a:spcBef>
              <a:spcAft>
                <a:spcPts val="0"/>
              </a:spcAft>
              <a:buClr>
                <a:srgbClr val="004A78"/>
              </a:buClr>
              <a:buSzPts val="2400"/>
              <a:buNone/>
            </a:pPr>
            <a:r>
              <a:rPr lang="en-US" sz="2400" dirty="0">
                <a:latin typeface="Arial"/>
                <a:ea typeface="Arial"/>
                <a:cs typeface="Arial"/>
                <a:sym typeface="Arial"/>
              </a:rPr>
              <a:t>	</a:t>
            </a:r>
            <a:r>
              <a:rPr lang="en-US" sz="2400" b="0" i="0" u="none" strike="noStrike" cap="none" dirty="0">
                <a:latin typeface="Arial"/>
                <a:ea typeface="Arial"/>
                <a:cs typeface="Arial"/>
                <a:sym typeface="Arial"/>
              </a:rPr>
              <a:t>Astrology</a:t>
            </a:r>
            <a:endParaRPr sz="2400" dirty="0"/>
          </a:p>
          <a:p>
            <a:pPr marL="465137" marR="0" lvl="0" indent="-342900" algn="l" rtl="0">
              <a:lnSpc>
                <a:spcPct val="100000"/>
              </a:lnSpc>
              <a:spcBef>
                <a:spcPts val="624"/>
              </a:spcBef>
              <a:spcAft>
                <a:spcPts val="0"/>
              </a:spcAft>
              <a:buClr>
                <a:srgbClr val="004A78"/>
              </a:buClr>
              <a:buSzPts val="2400"/>
              <a:buFont typeface="Arial"/>
              <a:buChar char="•"/>
            </a:pPr>
            <a:r>
              <a:rPr lang="en-US" sz="2400" b="0" i="0" u="none" strike="noStrike" cap="none" dirty="0">
                <a:latin typeface="Arial"/>
                <a:ea typeface="Arial"/>
                <a:cs typeface="Arial"/>
                <a:sym typeface="Arial"/>
              </a:rPr>
              <a:t>Phrenology</a:t>
            </a:r>
            <a:endParaRPr sz="2400" dirty="0"/>
          </a:p>
          <a:p>
            <a:pPr marL="465137" marR="0" lvl="0" indent="-342900" algn="l" rtl="0">
              <a:lnSpc>
                <a:spcPct val="100000"/>
              </a:lnSpc>
              <a:spcBef>
                <a:spcPts val="624"/>
              </a:spcBef>
              <a:spcAft>
                <a:spcPts val="0"/>
              </a:spcAft>
              <a:buClr>
                <a:srgbClr val="004A78"/>
              </a:buClr>
              <a:buSzPts val="2400"/>
              <a:buFont typeface="Arial"/>
              <a:buChar char="•"/>
            </a:pPr>
            <a:r>
              <a:rPr lang="en-US" sz="2400" b="0" i="0" u="none" strike="noStrike" cap="none" dirty="0">
                <a:latin typeface="Arial"/>
                <a:ea typeface="Arial"/>
                <a:cs typeface="Arial"/>
                <a:sym typeface="Arial"/>
              </a:rPr>
              <a:t>Graphology</a:t>
            </a:r>
          </a:p>
          <a:p>
            <a:pPr marL="465137" marR="0" lvl="0" indent="-342900" algn="l" rtl="0">
              <a:lnSpc>
                <a:spcPct val="100000"/>
              </a:lnSpc>
              <a:spcBef>
                <a:spcPts val="624"/>
              </a:spcBef>
              <a:spcAft>
                <a:spcPts val="0"/>
              </a:spcAft>
              <a:buClr>
                <a:srgbClr val="004A78"/>
              </a:buClr>
              <a:buSzPts val="2400"/>
              <a:buFont typeface="Arial"/>
              <a:buChar char="•"/>
            </a:pPr>
            <a:r>
              <a:rPr lang="en-US" sz="2400" b="0" i="0" u="none" strike="noStrike" cap="none" dirty="0">
                <a:latin typeface="Arial"/>
                <a:ea typeface="Arial"/>
                <a:cs typeface="Arial"/>
                <a:sym typeface="Arial"/>
              </a:rPr>
              <a:t>How Superstitions are Deve</a:t>
            </a:r>
            <a:r>
              <a:rPr lang="en-US" sz="2400" dirty="0">
                <a:latin typeface="Arial"/>
                <a:ea typeface="Arial"/>
                <a:cs typeface="Arial"/>
                <a:sym typeface="Arial"/>
              </a:rPr>
              <a:t>loped</a:t>
            </a:r>
            <a:endParaRPr lang="en-US" sz="2400" b="0" i="0" u="none" strike="noStrike" cap="none" dirty="0">
              <a:latin typeface="Arial"/>
              <a:ea typeface="Arial"/>
              <a:cs typeface="Arial"/>
              <a:sym typeface="Arial"/>
            </a:endParaRPr>
          </a:p>
          <a:p>
            <a:pPr marL="465137" marR="0" lvl="0" indent="-342900" algn="l" rtl="0">
              <a:lnSpc>
                <a:spcPct val="100000"/>
              </a:lnSpc>
              <a:spcBef>
                <a:spcPts val="624"/>
              </a:spcBef>
              <a:spcAft>
                <a:spcPts val="0"/>
              </a:spcAft>
              <a:buClr>
                <a:srgbClr val="004A78"/>
              </a:buClr>
              <a:buSzPts val="2400"/>
              <a:buFont typeface="Arial"/>
              <a:buChar char="•"/>
            </a:pPr>
            <a:r>
              <a:rPr lang="en-US" sz="2400" dirty="0">
                <a:hlinkClick r:id="rId3"/>
              </a:rPr>
              <a:t>https://www.youtube.com/watch?v=W9As3i8hlTM</a:t>
            </a:r>
            <a:endParaRPr lang="en-US" sz="2400" dirty="0"/>
          </a:p>
          <a:p>
            <a:pPr marL="465137" marR="0" lvl="0" indent="-342900" algn="l" rtl="0">
              <a:lnSpc>
                <a:spcPct val="100000"/>
              </a:lnSpc>
              <a:spcBef>
                <a:spcPts val="624"/>
              </a:spcBef>
              <a:spcAft>
                <a:spcPts val="0"/>
              </a:spcAft>
              <a:buClr>
                <a:srgbClr val="004A78"/>
              </a:buClr>
              <a:buSzPts val="2400"/>
              <a:buFont typeface="Arial"/>
              <a:buChar char="•"/>
            </a:pPr>
            <a:r>
              <a:rPr lang="en-US" sz="2400" dirty="0">
                <a:hlinkClick r:id="rId4"/>
              </a:rPr>
              <a:t>https://www.youtube.com/watch?v=KwrvIkibaIk</a:t>
            </a:r>
            <a:endParaRPr sz="2400"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Discussion Activity 1</a:t>
            </a:r>
            <a:endParaRPr dirty="0"/>
          </a:p>
        </p:txBody>
      </p:sp>
      <p:sp>
        <p:nvSpPr>
          <p:cNvPr id="194" name="Google Shape;194;p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Aft>
                <a:spcPts val="800"/>
              </a:spcAft>
              <a:buClr>
                <a:srgbClr val="004A78"/>
              </a:buClr>
              <a:buSzPts val="2800"/>
              <a:buFont typeface="Arial"/>
              <a:buNone/>
            </a:pPr>
            <a:r>
              <a:rPr lang="en-US" b="0" i="0" u="none" strike="noStrike" cap="none" dirty="0">
                <a:solidFill>
                  <a:srgbClr val="000000"/>
                </a:solidFill>
                <a:latin typeface="Arial"/>
                <a:ea typeface="Arial"/>
                <a:cs typeface="Arial"/>
                <a:sym typeface="Arial"/>
              </a:rPr>
              <a:t>If pseudosciences are false sciences, why are they so popular?</a:t>
            </a:r>
            <a:endParaRPr b="0" i="0" u="none" strike="noStrike" cap="none" dirty="0">
              <a:solidFill>
                <a:srgbClr val="000000"/>
              </a:solidFill>
              <a:latin typeface="Arial"/>
              <a:ea typeface="Arial"/>
              <a:cs typeface="Arial"/>
              <a:sym typeface="Arial"/>
            </a:endParaRPr>
          </a:p>
          <a:p>
            <a:pPr marL="0" marR="0" lvl="0" indent="0" algn="l" rtl="0">
              <a:lnSpc>
                <a:spcPct val="100000"/>
              </a:lnSpc>
              <a:spcAft>
                <a:spcPts val="800"/>
              </a:spcAft>
              <a:buClr>
                <a:srgbClr val="004A78"/>
              </a:buClr>
              <a:buSzPts val="2800"/>
              <a:buFont typeface="Arial"/>
              <a:buNone/>
            </a:pPr>
            <a:r>
              <a:rPr lang="en-US" b="0" i="0" u="none" strike="noStrike" cap="none" dirty="0">
                <a:solidFill>
                  <a:srgbClr val="000000"/>
                </a:solidFill>
                <a:latin typeface="Arial"/>
                <a:ea typeface="Arial"/>
                <a:cs typeface="Arial"/>
                <a:sym typeface="Arial"/>
              </a:rPr>
              <a:t>Look up horoscopes for various astrological signs for yesterday. Were they accurate? Totally off base? </a:t>
            </a:r>
            <a:endParaRPr b="0" i="0" u="none" strike="noStrike" cap="none" dirty="0">
              <a:solidFill>
                <a:srgbClr val="000000"/>
              </a:solidFill>
              <a:latin typeface="Arial"/>
              <a:ea typeface="Arial"/>
              <a:cs typeface="Arial"/>
              <a:sym typeface="Arial"/>
            </a:endParaRPr>
          </a:p>
          <a:p>
            <a:pPr marL="0" marR="0" lvl="0" indent="0" algn="l" rtl="0">
              <a:lnSpc>
                <a:spcPct val="100000"/>
              </a:lnSpc>
              <a:spcAft>
                <a:spcPts val="800"/>
              </a:spcAft>
              <a:buClr>
                <a:srgbClr val="004A78"/>
              </a:buClr>
              <a:buSzPts val="2800"/>
              <a:buFont typeface="Arial"/>
              <a:buNone/>
            </a:pPr>
            <a:r>
              <a:rPr lang="en-US" b="0" i="0" u="none" strike="noStrike" cap="none" dirty="0">
                <a:solidFill>
                  <a:srgbClr val="000000"/>
                </a:solidFill>
                <a:latin typeface="Arial"/>
                <a:ea typeface="Arial"/>
                <a:cs typeface="Arial"/>
                <a:sym typeface="Arial"/>
              </a:rPr>
              <a:t>Many of us read our horoscopes. Why is this considered a false science? Why do many find horoscopes to be accurate? </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3700" dirty="0">
                <a:solidFill>
                  <a:srgbClr val="EBEBEB"/>
                </a:solidFill>
              </a:rPr>
              <a:t>What Psychologists Do</a:t>
            </a:r>
            <a:br>
              <a:rPr lang="en-US" sz="3700" dirty="0">
                <a:solidFill>
                  <a:srgbClr val="EBEBEB"/>
                </a:solidFill>
              </a:rPr>
            </a:br>
            <a:br>
              <a:rPr lang="en-US" sz="3700" dirty="0">
                <a:solidFill>
                  <a:srgbClr val="EBEBEB"/>
                </a:solidFill>
              </a:rPr>
            </a:br>
            <a:r>
              <a:rPr lang="en-US" sz="3700" dirty="0">
                <a:solidFill>
                  <a:srgbClr val="EBEBEB"/>
                </a:solidFill>
              </a:rPr>
              <a:t>sect. 1.2</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451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The Field of Psychology</a:t>
            </a:r>
            <a:endParaRPr dirty="0"/>
          </a:p>
        </p:txBody>
      </p:sp>
      <p:sp>
        <p:nvSpPr>
          <p:cNvPr id="207" name="Google Shape;207;p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800"/>
              <a:buFont typeface="Arial"/>
              <a:buNone/>
            </a:pPr>
            <a:r>
              <a:rPr lang="en-US" b="0" i="0" u="none" strike="noStrike" cap="none" dirty="0">
                <a:solidFill>
                  <a:srgbClr val="000000"/>
                </a:solidFill>
                <a:latin typeface="Arial"/>
                <a:ea typeface="Arial"/>
                <a:cs typeface="Arial"/>
                <a:sym typeface="Arial"/>
              </a:rPr>
              <a:t>Psychologists: Highly trained in methods, knowledge, and theories of psychological research</a:t>
            </a:r>
            <a:endParaRPr dirty="0"/>
          </a:p>
          <a:p>
            <a:pPr marL="579437" marR="0" lvl="0" indent="-457200"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Usually, master’s degree or doctorate</a:t>
            </a:r>
            <a:endParaRPr dirty="0"/>
          </a:p>
          <a:p>
            <a:pPr marL="579437" marR="0" lvl="0" indent="-457200"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Requires several years postgraduate training</a:t>
            </a:r>
            <a:endParaRPr dirty="0"/>
          </a:p>
          <a:p>
            <a:pPr marL="579437" marR="0" lvl="0" indent="-457200"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Teach and do research </a:t>
            </a:r>
            <a:endParaRPr dirty="0"/>
          </a:p>
          <a:p>
            <a:pPr marL="579437" marR="0" lvl="0" indent="-457200"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Consulting or therapy</a:t>
            </a:r>
            <a:endParaRPr dirty="0"/>
          </a:p>
          <a:p>
            <a:pPr marL="579437" marR="0" lvl="0" indent="-457200"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Research in nonacademic settings</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D6D6-5793-31DA-5BAC-F49EF00FD593}"/>
              </a:ext>
            </a:extLst>
          </p:cNvPr>
          <p:cNvSpPr>
            <a:spLocks noGrp="1"/>
          </p:cNvSpPr>
          <p:nvPr>
            <p:ph type="title"/>
          </p:nvPr>
        </p:nvSpPr>
        <p:spPr/>
        <p:txBody>
          <a:bodyPr/>
          <a:lstStyle/>
          <a:p>
            <a:r>
              <a:rPr lang="en-US" dirty="0"/>
              <a:t>Who Am I Quiz</a:t>
            </a:r>
          </a:p>
        </p:txBody>
      </p:sp>
      <p:sp>
        <p:nvSpPr>
          <p:cNvPr id="3" name="Content Placeholder 2">
            <a:extLst>
              <a:ext uri="{FF2B5EF4-FFF2-40B4-BE49-F238E27FC236}">
                <a16:creationId xmlns:a16="http://schemas.microsoft.com/office/drawing/2014/main" id="{06790519-59DA-41C0-8418-609B2B661296}"/>
              </a:ext>
            </a:extLst>
          </p:cNvPr>
          <p:cNvSpPr>
            <a:spLocks noGrp="1"/>
          </p:cNvSpPr>
          <p:nvPr>
            <p:ph idx="1"/>
          </p:nvPr>
        </p:nvSpPr>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Choose at least 4 questions to answer.</a:t>
            </a:r>
          </a:p>
          <a:p>
            <a:pPr marL="0" marR="0">
              <a:lnSpc>
                <a:spcPct val="107000"/>
              </a:lnSpc>
              <a:spcBef>
                <a:spcPts val="0"/>
              </a:spcBef>
              <a:spcAft>
                <a:spcPts val="800"/>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Write your answers on a sheet of paper and turn in at the end of class.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What is your idea of perfect happiness?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Which talent would you most like to have?  Why?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is your motto?</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personality trait in people causes a red flag with you?</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 you influence people more than they influence you?  Explain.</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is legal that you think should be illegal?  Why?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 you operate better at night or during the day?</a:t>
            </a: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do you do when you are stuck in a rut?</a:t>
            </a:r>
          </a:p>
          <a:p>
            <a:endParaRPr lang="en-US" dirty="0"/>
          </a:p>
        </p:txBody>
      </p:sp>
    </p:spTree>
    <p:extLst>
      <p:ext uri="{BB962C8B-B14F-4D97-AF65-F5344CB8AC3E}">
        <p14:creationId xmlns:p14="http://schemas.microsoft.com/office/powerpoint/2010/main" val="143042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02D071D-E38D-EC80-5534-D3F1A42D21D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Psychological Research</a:t>
            </a:r>
          </a:p>
        </p:txBody>
      </p:sp>
      <p:sp>
        <p:nvSpPr>
          <p:cNvPr id="3" name="Content Placeholder 2">
            <a:extLst>
              <a:ext uri="{FF2B5EF4-FFF2-40B4-BE49-F238E27FC236}">
                <a16:creationId xmlns:a16="http://schemas.microsoft.com/office/drawing/2014/main" id="{32752EDC-41FA-B32A-BC28-299F7A5B72B7}"/>
              </a:ext>
            </a:extLst>
          </p:cNvPr>
          <p:cNvSpPr>
            <a:spLocks noGrp="1"/>
          </p:cNvSpPr>
          <p:nvPr>
            <p:ph idx="1"/>
          </p:nvPr>
        </p:nvSpPr>
        <p:spPr>
          <a:xfrm>
            <a:off x="1103312" y="2763520"/>
            <a:ext cx="8946541" cy="3484879"/>
          </a:xfrm>
        </p:spPr>
        <p:txBody>
          <a:bodyPr>
            <a:normAutofit/>
          </a:bodyPr>
          <a:lstStyle/>
          <a:p>
            <a:r>
              <a:rPr lang="en-US" dirty="0"/>
              <a:t>Basic Research:  Research for gaining knowledge</a:t>
            </a:r>
          </a:p>
          <a:p>
            <a:endParaRPr lang="en-US" dirty="0"/>
          </a:p>
          <a:p>
            <a:endParaRPr lang="en-US" dirty="0"/>
          </a:p>
          <a:p>
            <a:r>
              <a:rPr lang="en-US" dirty="0"/>
              <a:t>Applied Research:  Research to try and solve a specific problem</a:t>
            </a:r>
          </a:p>
        </p:txBody>
      </p:sp>
    </p:spTree>
    <p:extLst>
      <p:ext uri="{BB962C8B-B14F-4D97-AF65-F5344CB8AC3E}">
        <p14:creationId xmlns:p14="http://schemas.microsoft.com/office/powerpoint/2010/main" val="230619964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E3E1-E14F-3634-C23D-A2552299CD4D}"/>
              </a:ext>
            </a:extLst>
          </p:cNvPr>
          <p:cNvSpPr>
            <a:spLocks noGrp="1"/>
          </p:cNvSpPr>
          <p:nvPr>
            <p:ph type="title"/>
          </p:nvPr>
        </p:nvSpPr>
        <p:spPr/>
        <p:txBody>
          <a:bodyPr/>
          <a:lstStyle/>
          <a:p>
            <a:r>
              <a:rPr lang="en-US" dirty="0"/>
              <a:t>Basic Research</a:t>
            </a:r>
          </a:p>
        </p:txBody>
      </p:sp>
      <p:sp>
        <p:nvSpPr>
          <p:cNvPr id="3" name="Content Placeholder 2">
            <a:extLst>
              <a:ext uri="{FF2B5EF4-FFF2-40B4-BE49-F238E27FC236}">
                <a16:creationId xmlns:a16="http://schemas.microsoft.com/office/drawing/2014/main" id="{B5F7528D-6DDE-40A5-5D50-6646093CFD2A}"/>
              </a:ext>
            </a:extLst>
          </p:cNvPr>
          <p:cNvSpPr>
            <a:spLocks noGrp="1"/>
          </p:cNvSpPr>
          <p:nvPr>
            <p:ph idx="1"/>
          </p:nvPr>
        </p:nvSpPr>
        <p:spPr/>
        <p:txBody>
          <a:bodyPr/>
          <a:lstStyle/>
          <a:p>
            <a:r>
              <a:rPr lang="en-US" dirty="0"/>
              <a:t>The study and research meant to increase our scientific knowledge base.</a:t>
            </a:r>
          </a:p>
          <a:p>
            <a:endParaRPr lang="en-US" dirty="0"/>
          </a:p>
          <a:p>
            <a:r>
              <a:rPr lang="en-US" dirty="0"/>
              <a:t>By learning as much as possible about a topic, researchers are able to gather what they need to know about an issue to fully understand the impact it may have. </a:t>
            </a:r>
          </a:p>
        </p:txBody>
      </p:sp>
    </p:spTree>
    <p:extLst>
      <p:ext uri="{BB962C8B-B14F-4D97-AF65-F5344CB8AC3E}">
        <p14:creationId xmlns:p14="http://schemas.microsoft.com/office/powerpoint/2010/main" val="293162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Methods for Basic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lstStyle/>
          <a:p>
            <a:r>
              <a:rPr lang="en-US" dirty="0"/>
              <a:t>Observation</a:t>
            </a:r>
          </a:p>
          <a:p>
            <a:r>
              <a:rPr lang="en-US" dirty="0"/>
              <a:t>case studies</a:t>
            </a:r>
          </a:p>
          <a:p>
            <a:r>
              <a:rPr lang="en-US" dirty="0"/>
              <a:t>Experiments</a:t>
            </a:r>
          </a:p>
          <a:p>
            <a:r>
              <a:rPr lang="en-US" dirty="0"/>
              <a:t>focus groups</a:t>
            </a:r>
          </a:p>
          <a:p>
            <a:r>
              <a:rPr lang="en-US" dirty="0"/>
              <a:t>Surveys</a:t>
            </a:r>
          </a:p>
          <a:p>
            <a:r>
              <a:rPr lang="en-US" dirty="0"/>
              <a:t>interviews</a:t>
            </a:r>
          </a:p>
        </p:txBody>
      </p:sp>
    </p:spTree>
    <p:extLst>
      <p:ext uri="{BB962C8B-B14F-4D97-AF65-F5344CB8AC3E}">
        <p14:creationId xmlns:p14="http://schemas.microsoft.com/office/powerpoint/2010/main" val="321665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Observational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lstStyle/>
          <a:p>
            <a:r>
              <a:rPr lang="en-US" dirty="0"/>
              <a:t>Observation</a:t>
            </a:r>
          </a:p>
          <a:p>
            <a:r>
              <a:rPr lang="en-US" dirty="0"/>
              <a:t>Observational research is a research technique where you observe participants and phenomena in their most natural settings. This enables researchers to see their subjects make choices and react to situations in their natural setting, as opposed to structured settings like research labs or focus groups.</a:t>
            </a:r>
          </a:p>
        </p:txBody>
      </p:sp>
    </p:spTree>
    <p:extLst>
      <p:ext uri="{BB962C8B-B14F-4D97-AF65-F5344CB8AC3E}">
        <p14:creationId xmlns:p14="http://schemas.microsoft.com/office/powerpoint/2010/main" val="221482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Types of Observational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lstStyle/>
          <a:p>
            <a:r>
              <a:rPr lang="en-US" b="1" dirty="0">
                <a:effectLst/>
              </a:rPr>
              <a:t>What are different kinds of observational research?</a:t>
            </a:r>
          </a:p>
          <a:p>
            <a:r>
              <a:rPr lang="en-US" b="1" dirty="0">
                <a:effectLst/>
              </a:rPr>
              <a:t>Naturalistic observation</a:t>
            </a:r>
          </a:p>
          <a:p>
            <a:r>
              <a:rPr lang="en-US" dirty="0">
                <a:effectLst/>
              </a:rPr>
              <a:t>With naturalistic observation, observation occurs directly in the environment where the phenomenon occurs. The observations are made as unobtrusively as possible with the researcher not directly interacting with the participants in any way. </a:t>
            </a:r>
          </a:p>
          <a:p>
            <a:endParaRPr lang="en-US" dirty="0"/>
          </a:p>
        </p:txBody>
      </p:sp>
    </p:spTree>
    <p:extLst>
      <p:ext uri="{BB962C8B-B14F-4D97-AF65-F5344CB8AC3E}">
        <p14:creationId xmlns:p14="http://schemas.microsoft.com/office/powerpoint/2010/main" val="31161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Types of Observational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normAutofit lnSpcReduction="10000"/>
          </a:bodyPr>
          <a:lstStyle/>
          <a:p>
            <a:r>
              <a:rPr lang="en-US" b="1" dirty="0">
                <a:effectLst/>
              </a:rPr>
              <a:t>What are different kinds of observational research?</a:t>
            </a:r>
          </a:p>
          <a:p>
            <a:r>
              <a:rPr lang="en-US" b="1" dirty="0">
                <a:effectLst/>
              </a:rPr>
              <a:t>Participant observation</a:t>
            </a:r>
          </a:p>
          <a:p>
            <a:r>
              <a:rPr lang="en-US" dirty="0">
                <a:effectLst/>
              </a:rPr>
              <a:t>With participant observation, researchers actively participate in the study itself. In addition to observing behaviors, a researcher might conduct interviews, take notes, look at documents, and take photographs. </a:t>
            </a:r>
          </a:p>
          <a:p>
            <a:br>
              <a:rPr lang="en-US" b="1" dirty="0">
                <a:effectLst/>
              </a:rPr>
            </a:br>
            <a:r>
              <a:rPr lang="en-US" b="1" dirty="0">
                <a:effectLst/>
              </a:rPr>
              <a:t>Structured observation</a:t>
            </a:r>
          </a:p>
          <a:p>
            <a:r>
              <a:rPr lang="en-US" dirty="0">
                <a:effectLst/>
              </a:rPr>
              <a:t>With structured observation, researchers do not observe in the natural setting, but instead in a lab or a simulated environment. A structured observation is meant to observe a specific, limited set of behaviors. This method is less natural, but enables less variables to be at play. </a:t>
            </a:r>
          </a:p>
          <a:p>
            <a:endParaRPr lang="en-US" dirty="0"/>
          </a:p>
        </p:txBody>
      </p:sp>
    </p:spTree>
    <p:extLst>
      <p:ext uri="{BB962C8B-B14F-4D97-AF65-F5344CB8AC3E}">
        <p14:creationId xmlns:p14="http://schemas.microsoft.com/office/powerpoint/2010/main" val="218313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Case Study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normAutofit fontScale="92500" lnSpcReduction="10000"/>
          </a:bodyPr>
          <a:lstStyle/>
          <a:p>
            <a:r>
              <a:rPr lang="en-US" dirty="0"/>
              <a:t>Case studies are in-depth investigations of a person, group, event, or community. Typically, data is gathered from various sources and by using several different methods (e.g., observations &amp; interviews).</a:t>
            </a:r>
          </a:p>
          <a:p>
            <a:endParaRPr lang="en-US" dirty="0"/>
          </a:p>
          <a:p>
            <a:r>
              <a:rPr lang="en-US" dirty="0"/>
              <a:t>A case study is an in-depth study of one person, group, or event. In a case study, nearly every aspect of the subject's life and history is analyzed to seek patterns and causes of behavior. Case studies can be used in various fields, including psychology, medicine, education, anthropology, political science, and social work. </a:t>
            </a:r>
          </a:p>
          <a:p>
            <a:r>
              <a:rPr lang="en-US" dirty="0"/>
              <a:t>The purpose of a case study is to learn as much as possible about an individual or group so that the information can be generalized to many others. Unfortunately, case studies tend to be highly subjective, and it is sometimes difficult to generalize results to a larger population. </a:t>
            </a:r>
          </a:p>
          <a:p>
            <a:endParaRPr lang="en-US" dirty="0"/>
          </a:p>
        </p:txBody>
      </p:sp>
    </p:spTree>
    <p:extLst>
      <p:ext uri="{BB962C8B-B14F-4D97-AF65-F5344CB8AC3E}">
        <p14:creationId xmlns:p14="http://schemas.microsoft.com/office/powerpoint/2010/main" val="32989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Experimental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normAutofit/>
          </a:bodyPr>
          <a:lstStyle/>
          <a:p>
            <a:r>
              <a:rPr lang="en-US" b="0" dirty="0">
                <a:effectLst/>
              </a:rPr>
              <a:t>Experimental research is a scientific methodology of understanding relationships between two or more variables. These sets consist of independent and dependent variables which are experimentally tested to deduce a correlation between such variables in terms of the nature and strength of such relation. Such assessment helps in deriving a cause and effect relationship and is even used for the purpose of hypothesis testing</a:t>
            </a:r>
            <a:endParaRPr lang="en-US" dirty="0"/>
          </a:p>
        </p:txBody>
      </p:sp>
    </p:spTree>
    <p:extLst>
      <p:ext uri="{BB962C8B-B14F-4D97-AF65-F5344CB8AC3E}">
        <p14:creationId xmlns:p14="http://schemas.microsoft.com/office/powerpoint/2010/main" val="135769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Focus Group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normAutofit/>
          </a:bodyPr>
          <a:lstStyle/>
          <a:p>
            <a:r>
              <a:rPr lang="en-US" dirty="0"/>
              <a:t>A focus group is </a:t>
            </a:r>
            <a:r>
              <a:rPr lang="en-US" b="1" dirty="0"/>
              <a:t>a research method used to collect opinions and feedback from a group of people about a specific product, concept, or service</a:t>
            </a:r>
            <a:r>
              <a:rPr lang="en-US" dirty="0"/>
              <a:t>. The group is typically made up of 8-10 people who are invited to discuss their opinions, thoughts, and feelings in a facilitated discussion.</a:t>
            </a:r>
          </a:p>
        </p:txBody>
      </p:sp>
    </p:spTree>
    <p:extLst>
      <p:ext uri="{BB962C8B-B14F-4D97-AF65-F5344CB8AC3E}">
        <p14:creationId xmlns:p14="http://schemas.microsoft.com/office/powerpoint/2010/main" val="417751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Survey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normAutofit/>
          </a:bodyPr>
          <a:lstStyle/>
          <a:p>
            <a:r>
              <a:rPr lang="en-US" dirty="0"/>
              <a:t>Survey research is defined as "the collection of information from a sample of individuals through their responses to questions" . </a:t>
            </a:r>
          </a:p>
          <a:p>
            <a:r>
              <a:rPr lang="en-US" dirty="0"/>
              <a:t>This type of research allows for a variety of methods to recruit participants, collect data, and utilize various methods of instrumentation. Survey research can use quantitative research strategies (e.g., using questionnaires with numerically rated items), qualitative research strategies (e.g., using open-ended questions), or both strategies (i.e., mixed methods). </a:t>
            </a:r>
          </a:p>
          <a:p>
            <a:r>
              <a:rPr lang="en-US" dirty="0"/>
              <a:t>As it is often used to describe and explore human behavior, surveys are therefore frequently used in social and psychological research.</a:t>
            </a:r>
          </a:p>
        </p:txBody>
      </p:sp>
    </p:spTree>
    <p:extLst>
      <p:ext uri="{BB962C8B-B14F-4D97-AF65-F5344CB8AC3E}">
        <p14:creationId xmlns:p14="http://schemas.microsoft.com/office/powerpoint/2010/main" val="254885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3497-1303-BA8B-29A7-BC39220925F8}"/>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C2D79F73-4F47-DEC6-A26B-5B3B28F3654F}"/>
              </a:ext>
            </a:extLst>
          </p:cNvPr>
          <p:cNvSpPr>
            <a:spLocks noGrp="1"/>
          </p:cNvSpPr>
          <p:nvPr>
            <p:ph idx="1"/>
          </p:nvPr>
        </p:nvSpPr>
        <p:spPr>
          <a:xfrm>
            <a:off x="1103312" y="1284052"/>
            <a:ext cx="8946541" cy="4964348"/>
          </a:xfrm>
        </p:spPr>
        <p:txBody>
          <a:bodyPr/>
          <a:lstStyle/>
          <a:p>
            <a:r>
              <a:rPr lang="en-US" dirty="0"/>
              <a:t>Be on time for class.</a:t>
            </a:r>
          </a:p>
          <a:p>
            <a:r>
              <a:rPr lang="en-US" dirty="0"/>
              <a:t>Have all materials including a notebook and pen or pencil.</a:t>
            </a:r>
          </a:p>
          <a:p>
            <a:r>
              <a:rPr lang="en-US" dirty="0"/>
              <a:t>No sleeping in class.</a:t>
            </a:r>
          </a:p>
          <a:p>
            <a:r>
              <a:rPr lang="en-US" dirty="0"/>
              <a:t>Participate in class discussions…be engaged</a:t>
            </a:r>
          </a:p>
          <a:p>
            <a:r>
              <a:rPr lang="en-US" dirty="0"/>
              <a:t>Ask questions if there is something you don’t understand</a:t>
            </a:r>
          </a:p>
          <a:p>
            <a:r>
              <a:rPr lang="en-US" dirty="0"/>
              <a:t>Turn in all assignments on time….if you need an extension…just ask</a:t>
            </a:r>
          </a:p>
          <a:p>
            <a:r>
              <a:rPr lang="en-US" dirty="0"/>
              <a:t>Use JALC email for assignments or questions as needed.  Put class, last name  and assignment in the subject box….psy132…</a:t>
            </a:r>
            <a:r>
              <a:rPr lang="en-US" dirty="0" err="1"/>
              <a:t>hines</a:t>
            </a:r>
            <a:r>
              <a:rPr lang="en-US" dirty="0"/>
              <a:t>…</a:t>
            </a:r>
            <a:r>
              <a:rPr lang="en-US" dirty="0" err="1"/>
              <a:t>ch.</a:t>
            </a:r>
            <a:r>
              <a:rPr lang="en-US" dirty="0"/>
              <a:t> 1 essay</a:t>
            </a:r>
          </a:p>
          <a:p>
            <a:r>
              <a:rPr lang="en-US" dirty="0"/>
              <a:t>Attend class every day unless you have an excused absence</a:t>
            </a:r>
          </a:p>
          <a:p>
            <a:pPr lvl="1"/>
            <a:r>
              <a:rPr lang="en-US" dirty="0"/>
              <a:t>Attendance is 10% of your grade</a:t>
            </a:r>
          </a:p>
          <a:p>
            <a:r>
              <a:rPr lang="en-US" dirty="0"/>
              <a:t>Use the website for review and obtaining quizzes.</a:t>
            </a:r>
          </a:p>
        </p:txBody>
      </p:sp>
    </p:spTree>
    <p:extLst>
      <p:ext uri="{BB962C8B-B14F-4D97-AF65-F5344CB8AC3E}">
        <p14:creationId xmlns:p14="http://schemas.microsoft.com/office/powerpoint/2010/main" val="48561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1AA-29D0-BC22-18CF-7F37A55978C1}"/>
              </a:ext>
            </a:extLst>
          </p:cNvPr>
          <p:cNvSpPr>
            <a:spLocks noGrp="1"/>
          </p:cNvSpPr>
          <p:nvPr>
            <p:ph type="title"/>
          </p:nvPr>
        </p:nvSpPr>
        <p:spPr/>
        <p:txBody>
          <a:bodyPr/>
          <a:lstStyle/>
          <a:p>
            <a:r>
              <a:rPr lang="en-US" dirty="0"/>
              <a:t>Interview Research</a:t>
            </a:r>
          </a:p>
        </p:txBody>
      </p:sp>
      <p:sp>
        <p:nvSpPr>
          <p:cNvPr id="3" name="Content Placeholder 2">
            <a:extLst>
              <a:ext uri="{FF2B5EF4-FFF2-40B4-BE49-F238E27FC236}">
                <a16:creationId xmlns:a16="http://schemas.microsoft.com/office/drawing/2014/main" id="{758F20F4-BCA4-D55A-01FE-EDE6100F5DA0}"/>
              </a:ext>
            </a:extLst>
          </p:cNvPr>
          <p:cNvSpPr>
            <a:spLocks noGrp="1"/>
          </p:cNvSpPr>
          <p:nvPr>
            <p:ph idx="1"/>
          </p:nvPr>
        </p:nvSpPr>
        <p:spPr/>
        <p:txBody>
          <a:bodyPr>
            <a:normAutofit lnSpcReduction="10000"/>
          </a:bodyPr>
          <a:lstStyle/>
          <a:p>
            <a:r>
              <a:rPr lang="en-US" dirty="0"/>
              <a:t>There are more types of interviews than most people think. An interview is generally a </a:t>
            </a:r>
            <a:r>
              <a:rPr lang="en-US" dirty="0">
                <a:hlinkClick r:id="rId2"/>
              </a:rPr>
              <a:t>qualitative research</a:t>
            </a:r>
            <a:r>
              <a:rPr lang="en-US" dirty="0"/>
              <a:t> technique that involves asking open-ended questions to converse with respondents and collect elicit data about a subject.</a:t>
            </a:r>
          </a:p>
          <a:p>
            <a:r>
              <a:rPr lang="en-US" dirty="0"/>
              <a:t>The interviewer, in most cases, is the subject matter expert who intends to understand respondent opinions in a well-planned and executed series of </a:t>
            </a:r>
            <a:r>
              <a:rPr lang="en-US" dirty="0">
                <a:hlinkClick r:id="rId3"/>
              </a:rPr>
              <a:t>star questions</a:t>
            </a:r>
            <a:r>
              <a:rPr lang="en-US" dirty="0">
                <a:hlinkClick r:id="rId4"/>
              </a:rPr>
              <a:t> and answers</a:t>
            </a:r>
            <a:r>
              <a:rPr lang="en-US" dirty="0"/>
              <a:t>. </a:t>
            </a:r>
          </a:p>
          <a:p>
            <a:r>
              <a:rPr lang="en-US" dirty="0"/>
              <a:t>Interviews are similar to focus groups and surveys for garnering information from the target market but are entirely different in their operation – </a:t>
            </a:r>
            <a:r>
              <a:rPr lang="en-US" dirty="0">
                <a:hlinkClick r:id="rId5"/>
              </a:rPr>
              <a:t>focus groups</a:t>
            </a:r>
            <a:r>
              <a:rPr lang="en-US" dirty="0"/>
              <a:t> are restricted to a small group of 6-10 individuals, whereas </a:t>
            </a:r>
            <a:r>
              <a:rPr lang="en-US" dirty="0">
                <a:hlinkClick r:id="rId6"/>
              </a:rPr>
              <a:t>surveys</a:t>
            </a:r>
            <a:r>
              <a:rPr lang="en-US" dirty="0"/>
              <a:t> are quantitative.</a:t>
            </a:r>
          </a:p>
          <a:p>
            <a:r>
              <a:rPr lang="en-US" dirty="0"/>
              <a:t>Interviews are conducted with a sample from a population, and the key characteristic they exhibit is their conversational tone.</a:t>
            </a:r>
          </a:p>
          <a:p>
            <a:endParaRPr lang="en-US" dirty="0"/>
          </a:p>
        </p:txBody>
      </p:sp>
    </p:spTree>
    <p:extLst>
      <p:ext uri="{BB962C8B-B14F-4D97-AF65-F5344CB8AC3E}">
        <p14:creationId xmlns:p14="http://schemas.microsoft.com/office/powerpoint/2010/main" val="226416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E3FF-150F-9419-31EB-930EAFAED376}"/>
              </a:ext>
            </a:extLst>
          </p:cNvPr>
          <p:cNvSpPr>
            <a:spLocks noGrp="1"/>
          </p:cNvSpPr>
          <p:nvPr>
            <p:ph type="title"/>
          </p:nvPr>
        </p:nvSpPr>
        <p:spPr/>
        <p:txBody>
          <a:bodyPr/>
          <a:lstStyle/>
          <a:p>
            <a:r>
              <a:rPr lang="en-US" dirty="0"/>
              <a:t>Applied Research</a:t>
            </a:r>
          </a:p>
        </p:txBody>
      </p:sp>
      <p:sp>
        <p:nvSpPr>
          <p:cNvPr id="3" name="Content Placeholder 2">
            <a:extLst>
              <a:ext uri="{FF2B5EF4-FFF2-40B4-BE49-F238E27FC236}">
                <a16:creationId xmlns:a16="http://schemas.microsoft.com/office/drawing/2014/main" id="{73C0C0AF-6730-530D-1028-AA488665FA97}"/>
              </a:ext>
            </a:extLst>
          </p:cNvPr>
          <p:cNvSpPr>
            <a:spLocks noGrp="1"/>
          </p:cNvSpPr>
          <p:nvPr>
            <p:ph idx="1"/>
          </p:nvPr>
        </p:nvSpPr>
        <p:spPr/>
        <p:txBody>
          <a:bodyPr>
            <a:normAutofit/>
          </a:bodyPr>
          <a:lstStyle/>
          <a:p>
            <a:pPr algn="just"/>
            <a:r>
              <a:rPr lang="en-US" dirty="0">
                <a:effectLst/>
              </a:rPr>
              <a:t>Applied research “aims at finding a solution for an immediate problem facing a society, or an industrial/business organization,”</a:t>
            </a:r>
            <a:r>
              <a:rPr lang="en-US" dirty="0">
                <a:effectLst/>
                <a:hlinkClick r:id="rId3"/>
              </a:rPr>
              <a:t>[1]</a:t>
            </a:r>
            <a:r>
              <a:rPr lang="en-US" dirty="0">
                <a:effectLst/>
              </a:rPr>
              <a:t>. </a:t>
            </a:r>
          </a:p>
          <a:p>
            <a:pPr marL="0" indent="0" algn="just">
              <a:buNone/>
            </a:pPr>
            <a:r>
              <a:rPr lang="en-US" dirty="0"/>
              <a:t>	A </a:t>
            </a:r>
            <a:r>
              <a:rPr lang="en-US" dirty="0">
                <a:effectLst/>
              </a:rPr>
              <a:t>non-systematic inquiry and it is usually launched by a company, agency or 	an individual in order to address a specific problem.</a:t>
            </a:r>
            <a:r>
              <a:rPr lang="en-US" dirty="0">
                <a:effectLst/>
                <a:hlinkClick r:id="rId4"/>
              </a:rPr>
              <a:t>[2]</a:t>
            </a:r>
            <a:endParaRPr lang="en-US" dirty="0">
              <a:effectLst/>
            </a:endParaRPr>
          </a:p>
          <a:p>
            <a:pPr marL="0" indent="0" algn="just">
              <a:buNone/>
            </a:pPr>
            <a:endParaRPr lang="en-US" dirty="0">
              <a:effectLst/>
            </a:endParaRPr>
          </a:p>
          <a:p>
            <a:pPr marL="0" indent="0" algn="just">
              <a:buNone/>
            </a:pPr>
            <a:endParaRPr lang="en-US" dirty="0">
              <a:effectLst/>
            </a:endParaRPr>
          </a:p>
          <a:p>
            <a:pPr marL="0" indent="0" algn="just">
              <a:buNone/>
            </a:pPr>
            <a:endParaRPr lang="en-US" dirty="0">
              <a:effectLst/>
            </a:endParaRPr>
          </a:p>
        </p:txBody>
      </p:sp>
    </p:spTree>
    <p:extLst>
      <p:ext uri="{BB962C8B-B14F-4D97-AF65-F5344CB8AC3E}">
        <p14:creationId xmlns:p14="http://schemas.microsoft.com/office/powerpoint/2010/main" val="235453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A5EC-7222-11BF-82C1-CCA746339E4E}"/>
              </a:ext>
            </a:extLst>
          </p:cNvPr>
          <p:cNvSpPr>
            <a:spLocks noGrp="1"/>
          </p:cNvSpPr>
          <p:nvPr>
            <p:ph type="title"/>
          </p:nvPr>
        </p:nvSpPr>
        <p:spPr/>
        <p:txBody>
          <a:bodyPr/>
          <a:lstStyle/>
          <a:p>
            <a:r>
              <a:rPr lang="en-US" dirty="0"/>
              <a:t>3 Categories of Applied Research</a:t>
            </a:r>
          </a:p>
        </p:txBody>
      </p:sp>
      <p:sp>
        <p:nvSpPr>
          <p:cNvPr id="3" name="Content Placeholder 2">
            <a:extLst>
              <a:ext uri="{FF2B5EF4-FFF2-40B4-BE49-F238E27FC236}">
                <a16:creationId xmlns:a16="http://schemas.microsoft.com/office/drawing/2014/main" id="{7F8C6CB7-C136-2230-4F4A-5E511C7E77B2}"/>
              </a:ext>
            </a:extLst>
          </p:cNvPr>
          <p:cNvSpPr>
            <a:spLocks noGrp="1"/>
          </p:cNvSpPr>
          <p:nvPr>
            <p:ph idx="1"/>
          </p:nvPr>
        </p:nvSpPr>
        <p:spPr/>
        <p:txBody>
          <a:bodyPr>
            <a:normAutofit fontScale="92500" lnSpcReduction="10000"/>
          </a:bodyPr>
          <a:lstStyle/>
          <a:p>
            <a:pPr algn="just"/>
            <a:r>
              <a:rPr lang="en-US" b="1" dirty="0">
                <a:effectLst/>
              </a:rPr>
              <a:t>1. Evaluation research:  </a:t>
            </a:r>
            <a:r>
              <a:rPr lang="en-US" dirty="0">
                <a:effectLst/>
              </a:rPr>
              <a:t>focuses on analyzing existing information about the phenomenon in order to generate objective research outcomes. </a:t>
            </a:r>
          </a:p>
          <a:p>
            <a:pPr marL="0" indent="0" algn="just">
              <a:buNone/>
            </a:pPr>
            <a:r>
              <a:rPr lang="en-US" dirty="0"/>
              <a:t>		Ex</a:t>
            </a:r>
            <a:r>
              <a:rPr lang="en-US" dirty="0">
                <a:effectLst/>
              </a:rPr>
              <a:t>ample:  A study into the ways of reducing supply-chain costs </a:t>
            </a:r>
          </a:p>
          <a:p>
            <a:pPr algn="just"/>
            <a:endParaRPr lang="en-US" b="1" dirty="0"/>
          </a:p>
          <a:p>
            <a:pPr algn="just"/>
            <a:r>
              <a:rPr lang="en-US" b="1" dirty="0">
                <a:effectLst/>
              </a:rPr>
              <a:t>2. Research and Development</a:t>
            </a:r>
            <a:r>
              <a:rPr lang="en-US" dirty="0">
                <a:effectLst/>
              </a:rPr>
              <a:t>.  focuses on the development of new products and services to satisfy needs and wants of target customer segment. </a:t>
            </a:r>
            <a:endParaRPr lang="en-US" dirty="0"/>
          </a:p>
          <a:p>
            <a:pPr marL="0" indent="0" algn="just">
              <a:buNone/>
            </a:pPr>
            <a:endParaRPr lang="en-US" dirty="0">
              <a:effectLst/>
            </a:endParaRPr>
          </a:p>
          <a:p>
            <a:pPr algn="just"/>
            <a:r>
              <a:rPr lang="en-US" b="1" dirty="0">
                <a:effectLst/>
              </a:rPr>
              <a:t>3. Action research</a:t>
            </a:r>
            <a:r>
              <a:rPr lang="en-US" dirty="0">
                <a:effectLst/>
              </a:rPr>
              <a:t>. </a:t>
            </a:r>
            <a:r>
              <a:rPr lang="en-US" dirty="0"/>
              <a:t>A</a:t>
            </a:r>
            <a:r>
              <a:rPr lang="en-US" dirty="0">
                <a:effectLst/>
              </a:rPr>
              <a:t>ims to tackle specific business problems.</a:t>
            </a:r>
          </a:p>
          <a:p>
            <a:pPr marL="0" indent="0" algn="just">
              <a:buNone/>
            </a:pPr>
            <a:r>
              <a:rPr lang="en-US" dirty="0">
                <a:effectLst/>
              </a:rPr>
              <a:t>	 	</a:t>
            </a:r>
            <a:r>
              <a:rPr lang="en-US" dirty="0"/>
              <a:t>E</a:t>
            </a:r>
            <a:r>
              <a:rPr lang="en-US" dirty="0">
                <a:effectLst/>
              </a:rPr>
              <a:t>xample:  a research into the ways of restoring Starbucks brand 			image in UK after the tax scandal can be classified as an action 			research.</a:t>
            </a:r>
          </a:p>
          <a:p>
            <a:endParaRPr lang="en-US" dirty="0"/>
          </a:p>
        </p:txBody>
      </p:sp>
    </p:spTree>
    <p:extLst>
      <p:ext uri="{BB962C8B-B14F-4D97-AF65-F5344CB8AC3E}">
        <p14:creationId xmlns:p14="http://schemas.microsoft.com/office/powerpoint/2010/main" val="1217163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B02E-E4E6-3C0F-F799-48305311CC0A}"/>
              </a:ext>
            </a:extLst>
          </p:cNvPr>
          <p:cNvSpPr>
            <a:spLocks noGrp="1"/>
          </p:cNvSpPr>
          <p:nvPr>
            <p:ph type="title"/>
          </p:nvPr>
        </p:nvSpPr>
        <p:spPr/>
        <p:txBody>
          <a:bodyPr/>
          <a:lstStyle/>
          <a:p>
            <a:r>
              <a:rPr lang="en-US" dirty="0"/>
              <a:t>Pros and Cons of Applied Research</a:t>
            </a:r>
          </a:p>
        </p:txBody>
      </p:sp>
      <p:sp>
        <p:nvSpPr>
          <p:cNvPr id="3" name="Content Placeholder 2">
            <a:extLst>
              <a:ext uri="{FF2B5EF4-FFF2-40B4-BE49-F238E27FC236}">
                <a16:creationId xmlns:a16="http://schemas.microsoft.com/office/drawing/2014/main" id="{68556CBF-FED7-4C6E-5F30-8AD671E05C93}"/>
              </a:ext>
            </a:extLst>
          </p:cNvPr>
          <p:cNvSpPr>
            <a:spLocks noGrp="1"/>
          </p:cNvSpPr>
          <p:nvPr>
            <p:ph idx="1"/>
          </p:nvPr>
        </p:nvSpPr>
        <p:spPr/>
        <p:txBody>
          <a:bodyPr/>
          <a:lstStyle/>
          <a:p>
            <a:pPr algn="just"/>
            <a:r>
              <a:rPr lang="en-US" dirty="0">
                <a:effectLst/>
              </a:rPr>
              <a:t>On the positive side, applied research can be helpful in solving specific problems in business and other settings.</a:t>
            </a:r>
          </a:p>
          <a:p>
            <a:pPr algn="just"/>
            <a:endParaRPr lang="en-US" dirty="0"/>
          </a:p>
          <a:p>
            <a:pPr algn="just"/>
            <a:endParaRPr lang="en-US" dirty="0">
              <a:effectLst/>
            </a:endParaRPr>
          </a:p>
          <a:p>
            <a:pPr algn="just"/>
            <a:endParaRPr lang="en-US" dirty="0"/>
          </a:p>
          <a:p>
            <a:pPr algn="just"/>
            <a:endParaRPr lang="en-US" dirty="0">
              <a:effectLst/>
            </a:endParaRPr>
          </a:p>
          <a:p>
            <a:pPr algn="just"/>
            <a:r>
              <a:rPr lang="en-US" dirty="0">
                <a:effectLst/>
              </a:rPr>
              <a:t>On the negative side, findings of applied research cannot be usually generalized. </a:t>
            </a:r>
            <a:endParaRPr lang="en-US" dirty="0"/>
          </a:p>
        </p:txBody>
      </p:sp>
    </p:spTree>
    <p:extLst>
      <p:ext uri="{BB962C8B-B14F-4D97-AF65-F5344CB8AC3E}">
        <p14:creationId xmlns:p14="http://schemas.microsoft.com/office/powerpoint/2010/main" val="183750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5FF8-1B13-4F4C-857F-24D6ED9C62B8}"/>
              </a:ext>
            </a:extLst>
          </p:cNvPr>
          <p:cNvSpPr>
            <a:spLocks noGrp="1"/>
          </p:cNvSpPr>
          <p:nvPr>
            <p:ph type="title"/>
          </p:nvPr>
        </p:nvSpPr>
        <p:spPr/>
        <p:txBody>
          <a:bodyPr/>
          <a:lstStyle/>
          <a:p>
            <a:r>
              <a:rPr lang="en-US" dirty="0"/>
              <a:t>Types of Psychologists</a:t>
            </a:r>
          </a:p>
        </p:txBody>
      </p:sp>
      <p:sp>
        <p:nvSpPr>
          <p:cNvPr id="3" name="Content Placeholder 2">
            <a:extLst>
              <a:ext uri="{FF2B5EF4-FFF2-40B4-BE49-F238E27FC236}">
                <a16:creationId xmlns:a16="http://schemas.microsoft.com/office/drawing/2014/main" id="{E227A01E-5451-FF86-D381-6C78B37C6AF9}"/>
              </a:ext>
            </a:extLst>
          </p:cNvPr>
          <p:cNvSpPr>
            <a:spLocks noGrp="1"/>
          </p:cNvSpPr>
          <p:nvPr>
            <p:ph idx="1"/>
          </p:nvPr>
        </p:nvSpPr>
        <p:spPr/>
        <p:txBody>
          <a:bodyPr/>
          <a:lstStyle/>
          <a:p>
            <a:r>
              <a:rPr lang="en-US" dirty="0"/>
              <a:t>Clinical:  Treats problems and researches therapies and mental disorders</a:t>
            </a:r>
          </a:p>
          <a:p>
            <a:pPr lvl="1"/>
            <a:r>
              <a:rPr lang="en-US" dirty="0"/>
              <a:t>Meet with clients to identify problems</a:t>
            </a:r>
          </a:p>
          <a:p>
            <a:pPr lvl="1"/>
            <a:r>
              <a:rPr lang="en-US" dirty="0"/>
              <a:t>Use observation, interviews and tests to diagnose disorders</a:t>
            </a:r>
          </a:p>
          <a:p>
            <a:pPr lvl="1"/>
            <a:r>
              <a:rPr lang="en-US" dirty="0"/>
              <a:t>Develop and implement treatment plans:  may include drug therapy</a:t>
            </a:r>
          </a:p>
          <a:p>
            <a:endParaRPr lang="en-US" dirty="0"/>
          </a:p>
          <a:p>
            <a:endParaRPr lang="en-US" dirty="0"/>
          </a:p>
          <a:p>
            <a:r>
              <a:rPr lang="en-US" dirty="0"/>
              <a:t>Counseling:  Help people identify their strengths and weaknesses and find ways to cope with everyday life events.  Usually using talk therapy.</a:t>
            </a:r>
          </a:p>
        </p:txBody>
      </p:sp>
    </p:spTree>
    <p:extLst>
      <p:ext uri="{BB962C8B-B14F-4D97-AF65-F5344CB8AC3E}">
        <p14:creationId xmlns:p14="http://schemas.microsoft.com/office/powerpoint/2010/main" val="1916573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Helping People</a:t>
            </a:r>
            <a:endParaRPr dirty="0"/>
          </a:p>
        </p:txBody>
      </p:sp>
      <p:graphicFrame>
        <p:nvGraphicFramePr>
          <p:cNvPr id="224" name="Google Shape;224;p18"/>
          <p:cNvGraphicFramePr/>
          <p:nvPr/>
        </p:nvGraphicFramePr>
        <p:xfrm>
          <a:off x="290360" y="1188720"/>
          <a:ext cx="11758200" cy="4937820"/>
        </p:xfrm>
        <a:graphic>
          <a:graphicData uri="http://schemas.openxmlformats.org/drawingml/2006/table">
            <a:tbl>
              <a:tblPr firstRow="1" bandRow="1">
                <a:noFill/>
              </a:tblPr>
              <a:tblGrid>
                <a:gridCol w="5879100">
                  <a:extLst>
                    <a:ext uri="{9D8B030D-6E8A-4147-A177-3AD203B41FA5}">
                      <a16:colId xmlns:a16="http://schemas.microsoft.com/office/drawing/2014/main" val="20000"/>
                    </a:ext>
                  </a:extLst>
                </a:gridCol>
                <a:gridCol w="5879100">
                  <a:extLst>
                    <a:ext uri="{9D8B030D-6E8A-4147-A177-3AD203B41FA5}">
                      <a16:colId xmlns:a16="http://schemas.microsoft.com/office/drawing/2014/main" val="20001"/>
                    </a:ext>
                  </a:extLst>
                </a:gridCol>
              </a:tblGrid>
              <a:tr h="446300">
                <a:tc>
                  <a:txBody>
                    <a:bodyPr/>
                    <a:lstStyle/>
                    <a:p>
                      <a:pPr marL="0" marR="0" lvl="0" indent="0" algn="l" rtl="0">
                        <a:spcBef>
                          <a:spcPts val="0"/>
                        </a:spcBef>
                        <a:spcAft>
                          <a:spcPts val="0"/>
                        </a:spcAft>
                        <a:buNone/>
                      </a:pPr>
                      <a:r>
                        <a:rPr lang="en-US" sz="2400" u="none" strike="noStrike" cap="none" dirty="0"/>
                        <a:t>Type of Mental Health Professional</a:t>
                      </a:r>
                      <a:endParaRPr dirty="0"/>
                    </a:p>
                  </a:txBody>
                  <a:tcPr marL="91450" marR="91450" marT="45725" marB="45725"/>
                </a:tc>
                <a:tc>
                  <a:txBody>
                    <a:bodyPr/>
                    <a:lstStyle/>
                    <a:p>
                      <a:pPr marL="0" marR="0" lvl="0" indent="0" algn="l" rtl="0">
                        <a:spcBef>
                          <a:spcPts val="0"/>
                        </a:spcBef>
                        <a:spcAft>
                          <a:spcPts val="0"/>
                        </a:spcAft>
                        <a:buNone/>
                      </a:pPr>
                      <a:r>
                        <a:rPr lang="en-US" sz="2400" dirty="0"/>
                        <a:t>Typical Activities</a:t>
                      </a:r>
                      <a:endParaRPr dirty="0"/>
                    </a:p>
                  </a:txBody>
                  <a:tcPr marL="91450" marR="91450" marT="45725" marB="45725"/>
                </a:tc>
                <a:extLst>
                  <a:ext uri="{0D108BD9-81ED-4DB2-BD59-A6C34878D82A}">
                    <a16:rowId xmlns:a16="http://schemas.microsoft.com/office/drawing/2014/main" val="10000"/>
                  </a:ext>
                </a:extLst>
              </a:tr>
              <a:tr h="781000">
                <a:tc>
                  <a:txBody>
                    <a:bodyPr/>
                    <a:lstStyle/>
                    <a:p>
                      <a:pPr marL="0" marR="0" lvl="0" indent="0" algn="l" rtl="0">
                        <a:spcBef>
                          <a:spcPts val="0"/>
                        </a:spcBef>
                        <a:spcAft>
                          <a:spcPts val="0"/>
                        </a:spcAft>
                        <a:buNone/>
                      </a:pPr>
                      <a:r>
                        <a:rPr lang="en-US" sz="2400" dirty="0"/>
                        <a:t>Clinical psychologist</a:t>
                      </a:r>
                      <a:endParaRPr dirty="0"/>
                    </a:p>
                  </a:txBody>
                  <a:tcPr marL="91450" marR="91450" marT="45725" marB="45725"/>
                </a:tc>
                <a:tc>
                  <a:txBody>
                    <a:bodyPr/>
                    <a:lstStyle/>
                    <a:p>
                      <a:pPr marL="0" marR="0" lvl="0" indent="0" algn="l" rtl="0">
                        <a:spcBef>
                          <a:spcPts val="0"/>
                        </a:spcBef>
                        <a:spcAft>
                          <a:spcPts val="0"/>
                        </a:spcAft>
                        <a:buNone/>
                      </a:pPr>
                      <a:r>
                        <a:rPr lang="en-US" sz="2400" dirty="0"/>
                        <a:t>Treats psychological problems; research on therapies and mental disorders</a:t>
                      </a:r>
                      <a:endParaRPr dirty="0"/>
                    </a:p>
                  </a:txBody>
                  <a:tcPr marL="91450" marR="91450" marT="45725" marB="45725"/>
                </a:tc>
                <a:extLst>
                  <a:ext uri="{0D108BD9-81ED-4DB2-BD59-A6C34878D82A}">
                    <a16:rowId xmlns:a16="http://schemas.microsoft.com/office/drawing/2014/main" val="10001"/>
                  </a:ext>
                </a:extLst>
              </a:tr>
              <a:tr h="781000">
                <a:tc>
                  <a:txBody>
                    <a:bodyPr/>
                    <a:lstStyle/>
                    <a:p>
                      <a:pPr marL="0" marR="0" lvl="0" indent="0" algn="l" rtl="0">
                        <a:spcBef>
                          <a:spcPts val="0"/>
                        </a:spcBef>
                        <a:spcAft>
                          <a:spcPts val="0"/>
                        </a:spcAft>
                        <a:buNone/>
                      </a:pPr>
                      <a:r>
                        <a:rPr lang="en-US" sz="2400" dirty="0"/>
                        <a:t>Counseling psychologist</a:t>
                      </a:r>
                      <a:endParaRPr dirty="0"/>
                    </a:p>
                  </a:txBody>
                  <a:tcPr marL="91450" marR="91450" marT="45725" marB="45725"/>
                </a:tc>
                <a:tc>
                  <a:txBody>
                    <a:bodyPr/>
                    <a:lstStyle/>
                    <a:p>
                      <a:pPr marL="0" marR="0" lvl="0" indent="0" algn="l" rtl="0">
                        <a:spcBef>
                          <a:spcPts val="0"/>
                        </a:spcBef>
                        <a:spcAft>
                          <a:spcPts val="0"/>
                        </a:spcAft>
                        <a:buNone/>
                      </a:pPr>
                      <a:r>
                        <a:rPr lang="en-US" sz="2400" dirty="0"/>
                        <a:t>Treats milder problems such as trouble at work or school</a:t>
                      </a:r>
                      <a:endParaRPr dirty="0"/>
                    </a:p>
                  </a:txBody>
                  <a:tcPr marL="91450" marR="91450" marT="45725" marB="45725"/>
                </a:tc>
                <a:extLst>
                  <a:ext uri="{0D108BD9-81ED-4DB2-BD59-A6C34878D82A}">
                    <a16:rowId xmlns:a16="http://schemas.microsoft.com/office/drawing/2014/main" val="10002"/>
                  </a:ext>
                </a:extLst>
              </a:tr>
              <a:tr h="781000">
                <a:tc>
                  <a:txBody>
                    <a:bodyPr/>
                    <a:lstStyle/>
                    <a:p>
                      <a:pPr marL="0" marR="0" lvl="0" indent="0" algn="l" rtl="0">
                        <a:spcBef>
                          <a:spcPts val="0"/>
                        </a:spcBef>
                        <a:spcAft>
                          <a:spcPts val="0"/>
                        </a:spcAft>
                        <a:buNone/>
                      </a:pPr>
                      <a:r>
                        <a:rPr lang="en-US" sz="2400" dirty="0"/>
                        <a:t>Psychiatrist</a:t>
                      </a:r>
                      <a:endParaRPr dirty="0"/>
                    </a:p>
                  </a:txBody>
                  <a:tcPr marL="91450" marR="91450" marT="45725" marB="45725"/>
                </a:tc>
                <a:tc>
                  <a:txBody>
                    <a:bodyPr/>
                    <a:lstStyle/>
                    <a:p>
                      <a:pPr marL="0" marR="0" lvl="0" indent="0" algn="l" rtl="0">
                        <a:spcBef>
                          <a:spcPts val="0"/>
                        </a:spcBef>
                        <a:spcAft>
                          <a:spcPts val="0"/>
                        </a:spcAft>
                        <a:buNone/>
                      </a:pPr>
                      <a:r>
                        <a:rPr lang="en-US" sz="2400" dirty="0"/>
                        <a:t>Medical doctor, treats serious mental disorders, often with drugs</a:t>
                      </a:r>
                      <a:endParaRPr dirty="0"/>
                    </a:p>
                  </a:txBody>
                  <a:tcPr marL="91450" marR="91450" marT="45725" marB="45725"/>
                </a:tc>
                <a:extLst>
                  <a:ext uri="{0D108BD9-81ED-4DB2-BD59-A6C34878D82A}">
                    <a16:rowId xmlns:a16="http://schemas.microsoft.com/office/drawing/2014/main" val="10003"/>
                  </a:ext>
                </a:extLst>
              </a:tr>
              <a:tr h="781000">
                <a:tc>
                  <a:txBody>
                    <a:bodyPr/>
                    <a:lstStyle/>
                    <a:p>
                      <a:pPr marL="0" marR="0" lvl="0" indent="0" algn="l" rtl="0">
                        <a:spcBef>
                          <a:spcPts val="0"/>
                        </a:spcBef>
                        <a:spcAft>
                          <a:spcPts val="0"/>
                        </a:spcAft>
                        <a:buNone/>
                      </a:pPr>
                      <a:r>
                        <a:rPr lang="en-US" sz="2400" dirty="0"/>
                        <a:t>Psychoanalyst</a:t>
                      </a:r>
                      <a:endParaRPr dirty="0"/>
                    </a:p>
                  </a:txBody>
                  <a:tcPr marL="91450" marR="91450" marT="45725" marB="45725"/>
                </a:tc>
                <a:tc>
                  <a:txBody>
                    <a:bodyPr/>
                    <a:lstStyle/>
                    <a:p>
                      <a:pPr marL="0" marR="0" lvl="0" indent="0" algn="l" rtl="0">
                        <a:spcBef>
                          <a:spcPts val="0"/>
                        </a:spcBef>
                        <a:spcAft>
                          <a:spcPts val="0"/>
                        </a:spcAft>
                        <a:buNone/>
                      </a:pPr>
                      <a:r>
                        <a:rPr lang="en-US" sz="2400" dirty="0"/>
                        <a:t>Psychiatrist or psychologist who uses a very specific approach to psychotherapy</a:t>
                      </a:r>
                      <a:endParaRPr dirty="0"/>
                    </a:p>
                  </a:txBody>
                  <a:tcPr marL="91450" marR="91450" marT="45725" marB="45725"/>
                </a:tc>
                <a:extLst>
                  <a:ext uri="{0D108BD9-81ED-4DB2-BD59-A6C34878D82A}">
                    <a16:rowId xmlns:a16="http://schemas.microsoft.com/office/drawing/2014/main" val="10004"/>
                  </a:ext>
                </a:extLst>
              </a:tr>
              <a:tr h="781000">
                <a:tc>
                  <a:txBody>
                    <a:bodyPr/>
                    <a:lstStyle/>
                    <a:p>
                      <a:pPr marL="0" marR="0" lvl="0" indent="0" algn="l" rtl="0">
                        <a:spcBef>
                          <a:spcPts val="0"/>
                        </a:spcBef>
                        <a:spcAft>
                          <a:spcPts val="0"/>
                        </a:spcAft>
                        <a:buNone/>
                      </a:pPr>
                      <a:r>
                        <a:rPr lang="en-US" sz="2400" dirty="0"/>
                        <a:t>Counselor</a:t>
                      </a:r>
                      <a:endParaRPr dirty="0"/>
                    </a:p>
                  </a:txBody>
                  <a:tcPr marL="91450" marR="91450" marT="45725" marB="45725"/>
                </a:tc>
                <a:tc>
                  <a:txBody>
                    <a:bodyPr/>
                    <a:lstStyle/>
                    <a:p>
                      <a:pPr marL="0" marR="0" lvl="0" indent="0" algn="l" rtl="0">
                        <a:spcBef>
                          <a:spcPts val="0"/>
                        </a:spcBef>
                        <a:spcAft>
                          <a:spcPts val="0"/>
                        </a:spcAft>
                        <a:buNone/>
                      </a:pPr>
                      <a:r>
                        <a:rPr lang="en-US" sz="2400" dirty="0"/>
                        <a:t>Advises, offers practical helping skills to solve problems with marriage, career, school, and so on</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1DAF-6DB7-4717-A8F0-080F7283DE78}"/>
              </a:ext>
            </a:extLst>
          </p:cNvPr>
          <p:cNvSpPr>
            <a:spLocks noGrp="1"/>
          </p:cNvSpPr>
          <p:nvPr>
            <p:ph type="title"/>
          </p:nvPr>
        </p:nvSpPr>
        <p:spPr/>
        <p:txBody>
          <a:bodyPr/>
          <a:lstStyle/>
          <a:p>
            <a:r>
              <a:rPr lang="en-US" dirty="0"/>
              <a:t>Knowledge Check Activity 1</a:t>
            </a:r>
          </a:p>
        </p:txBody>
      </p:sp>
      <p:sp>
        <p:nvSpPr>
          <p:cNvPr id="3" name="Content Placeholder 2">
            <a:extLst>
              <a:ext uri="{FF2B5EF4-FFF2-40B4-BE49-F238E27FC236}">
                <a16:creationId xmlns:a16="http://schemas.microsoft.com/office/drawing/2014/main" id="{A3C99B10-88C4-42C9-88E5-6EC929746F59}"/>
              </a:ext>
            </a:extLst>
          </p:cNvPr>
          <p:cNvSpPr>
            <a:spLocks noGrp="1"/>
          </p:cNvSpPr>
          <p:nvPr>
            <p:ph idx="10"/>
          </p:nvPr>
        </p:nvSpPr>
        <p:spPr>
          <a:xfrm>
            <a:off x="473240" y="1764071"/>
            <a:ext cx="11238313" cy="553998"/>
          </a:xfrm>
        </p:spPr>
        <p:txBody>
          <a:bodyPr/>
          <a:lstStyle/>
          <a:p>
            <a:pPr algn="l"/>
            <a:r>
              <a:rPr lang="en-US" sz="2400" b="1" i="0" u="none" strike="noStrike" cap="none" dirty="0">
                <a:solidFill>
                  <a:srgbClr val="006298"/>
                </a:solidFill>
                <a:latin typeface="Arial"/>
                <a:ea typeface="Arial"/>
                <a:cs typeface="Arial"/>
                <a:sym typeface="Arial"/>
              </a:rPr>
              <a:t>Match the research areas with the topics they cover</a:t>
            </a:r>
            <a:endParaRPr lang="en-US" sz="2400" dirty="0"/>
          </a:p>
        </p:txBody>
      </p:sp>
      <p:sp>
        <p:nvSpPr>
          <p:cNvPr id="4" name="Content Placeholder 3">
            <a:extLst>
              <a:ext uri="{FF2B5EF4-FFF2-40B4-BE49-F238E27FC236}">
                <a16:creationId xmlns:a16="http://schemas.microsoft.com/office/drawing/2014/main" id="{39F08DEB-3015-4052-9DC0-FE7B6010F1CB}"/>
              </a:ext>
            </a:extLst>
          </p:cNvPr>
          <p:cNvSpPr>
            <a:spLocks noGrp="1"/>
          </p:cNvSpPr>
          <p:nvPr>
            <p:ph sz="half" idx="1"/>
          </p:nvPr>
        </p:nvSpPr>
        <p:spPr/>
        <p:txBody>
          <a:bodyPr/>
          <a:lstStyle/>
          <a:p>
            <a:pPr marL="514350" lvl="0" indent="-514350" algn="l" rtl="0">
              <a:lnSpc>
                <a:spcPct val="100000"/>
              </a:lnSpc>
              <a:spcBef>
                <a:spcPts val="0"/>
              </a:spcBef>
              <a:spcAft>
                <a:spcPts val="0"/>
              </a:spcAft>
              <a:buSzPts val="2400"/>
              <a:buFont typeface="Arial"/>
              <a:buAutoNum type="arabicPeriod"/>
            </a:pPr>
            <a:r>
              <a:rPr lang="en-US" dirty="0"/>
              <a:t>Developmental</a:t>
            </a:r>
          </a:p>
          <a:p>
            <a:pPr marL="514350" lvl="0" indent="-514350" algn="l" rtl="0">
              <a:lnSpc>
                <a:spcPct val="100000"/>
              </a:lnSpc>
              <a:spcBef>
                <a:spcPts val="1800"/>
              </a:spcBef>
              <a:spcAft>
                <a:spcPts val="0"/>
              </a:spcAft>
              <a:buSzPts val="2400"/>
              <a:buFont typeface="Arial"/>
              <a:buAutoNum type="arabicPeriod"/>
            </a:pPr>
            <a:r>
              <a:rPr lang="en-US" dirty="0"/>
              <a:t>Learning</a:t>
            </a:r>
          </a:p>
          <a:p>
            <a:pPr marL="514350" lvl="0" indent="-514350" algn="l" rtl="0">
              <a:lnSpc>
                <a:spcPct val="100000"/>
              </a:lnSpc>
              <a:spcBef>
                <a:spcPts val="1800"/>
              </a:spcBef>
              <a:spcAft>
                <a:spcPts val="0"/>
              </a:spcAft>
              <a:buSzPts val="2400"/>
              <a:buFont typeface="Arial"/>
              <a:buAutoNum type="arabicPeriod"/>
            </a:pPr>
            <a:r>
              <a:rPr lang="en-US" dirty="0"/>
              <a:t>Personality</a:t>
            </a:r>
          </a:p>
          <a:p>
            <a:pPr marL="514350" lvl="0" indent="-514350" algn="l" rtl="0">
              <a:lnSpc>
                <a:spcPct val="100000"/>
              </a:lnSpc>
              <a:spcBef>
                <a:spcPts val="1800"/>
              </a:spcBef>
              <a:spcAft>
                <a:spcPts val="0"/>
              </a:spcAft>
              <a:buSzPts val="2400"/>
              <a:buFont typeface="Arial"/>
              <a:buAutoNum type="arabicPeriod"/>
            </a:pPr>
            <a:r>
              <a:rPr lang="en-US" dirty="0"/>
              <a:t>Sensation and perception</a:t>
            </a:r>
          </a:p>
          <a:p>
            <a:pPr marL="514350" lvl="0" indent="-514350" algn="l" rtl="0">
              <a:lnSpc>
                <a:spcPct val="100000"/>
              </a:lnSpc>
              <a:spcBef>
                <a:spcPts val="1800"/>
              </a:spcBef>
              <a:spcAft>
                <a:spcPts val="0"/>
              </a:spcAft>
              <a:buSzPts val="2400"/>
              <a:buFont typeface="Arial"/>
              <a:buAutoNum type="arabicPeriod"/>
            </a:pPr>
            <a:r>
              <a:rPr lang="en-US" dirty="0"/>
              <a:t>Social psychology</a:t>
            </a:r>
          </a:p>
          <a:p>
            <a:endParaRPr lang="en-US" dirty="0"/>
          </a:p>
        </p:txBody>
      </p:sp>
      <p:sp>
        <p:nvSpPr>
          <p:cNvPr id="6" name="Content Placeholder 5">
            <a:extLst>
              <a:ext uri="{FF2B5EF4-FFF2-40B4-BE49-F238E27FC236}">
                <a16:creationId xmlns:a16="http://schemas.microsoft.com/office/drawing/2014/main" id="{B62C82F8-9FAA-432F-B5EC-DCB5955B527F}"/>
              </a:ext>
            </a:extLst>
          </p:cNvPr>
          <p:cNvSpPr>
            <a:spLocks noGrp="1"/>
          </p:cNvSpPr>
          <p:nvPr>
            <p:ph sz="half" idx="2"/>
          </p:nvPr>
        </p:nvSpPr>
        <p:spPr/>
        <p:txBody>
          <a:bodyPr/>
          <a:lstStyle/>
          <a:p>
            <a:pPr marL="457200" indent="-457200">
              <a:buFont typeface="+mj-lt"/>
              <a:buAutoNum type="alphaLcPeriod"/>
            </a:pPr>
            <a:r>
              <a:rPr lang="en-US" dirty="0"/>
              <a:t>Conditioning, memory</a:t>
            </a:r>
          </a:p>
          <a:p>
            <a:pPr marL="457200" indent="-457200">
              <a:buFont typeface="+mj-lt"/>
              <a:buAutoNum type="alphaLcPeriod"/>
            </a:pPr>
            <a:r>
              <a:rPr lang="en-US" dirty="0"/>
              <a:t>Attitudes, groups, leadership</a:t>
            </a:r>
          </a:p>
          <a:p>
            <a:pPr marL="457200" indent="-457200">
              <a:buFont typeface="+mj-lt"/>
              <a:buAutoNum type="alphaLcPeriod"/>
            </a:pPr>
            <a:r>
              <a:rPr lang="en-US" dirty="0"/>
              <a:t>Processing sensory information</a:t>
            </a:r>
          </a:p>
          <a:p>
            <a:pPr marL="457200" indent="-457200">
              <a:buFont typeface="+mj-lt"/>
              <a:buAutoNum type="alphaLcPeriod"/>
            </a:pPr>
            <a:r>
              <a:rPr lang="en-US" dirty="0"/>
              <a:t>Individual difference, motivation</a:t>
            </a:r>
          </a:p>
          <a:p>
            <a:pPr marL="457200" indent="-457200">
              <a:buFont typeface="+mj-lt"/>
              <a:buAutoNum type="alphaLcPeriod"/>
            </a:pPr>
            <a:r>
              <a:rPr lang="en-US" dirty="0"/>
              <a:t>Child psychology</a:t>
            </a:r>
          </a:p>
          <a:p>
            <a:endParaRPr lang="en-US" dirty="0"/>
          </a:p>
        </p:txBody>
      </p:sp>
    </p:spTree>
    <p:extLst>
      <p:ext uri="{BB962C8B-B14F-4D97-AF65-F5344CB8AC3E}">
        <p14:creationId xmlns:p14="http://schemas.microsoft.com/office/powerpoint/2010/main" val="2351701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Knowledge Check Activity 1: Answer</a:t>
            </a:r>
            <a:endParaRPr dirty="0"/>
          </a:p>
        </p:txBody>
      </p:sp>
      <p:sp>
        <p:nvSpPr>
          <p:cNvPr id="238" name="Google Shape;238;p2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14350" marR="0" lvl="0" indent="-514350" algn="l" rtl="0">
              <a:lnSpc>
                <a:spcPct val="90000"/>
              </a:lnSpc>
              <a:spcBef>
                <a:spcPts val="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Developmental → e. Child psychology </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Learning → a. </a:t>
            </a:r>
            <a:r>
              <a:rPr lang="en-US" dirty="0"/>
              <a:t>C</a:t>
            </a:r>
            <a:r>
              <a:rPr lang="en-US" b="0" i="0" u="none" strike="noStrike" cap="none" dirty="0">
                <a:solidFill>
                  <a:srgbClr val="000000"/>
                </a:solidFill>
                <a:latin typeface="Arial"/>
                <a:ea typeface="Arial"/>
                <a:cs typeface="Arial"/>
                <a:sym typeface="Arial"/>
              </a:rPr>
              <a:t>onditioning, memory</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Personality → d. Individual differences, motivation</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Sensation and perception → c. Processing sensory information</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Social psychology → b. Attitudes, groups, leadership</a:t>
            </a:r>
            <a:endParaRPr dirty="0"/>
          </a:p>
          <a:p>
            <a:pPr marL="228600" lvl="0" indent="-76200" algn="l" rtl="0">
              <a:lnSpc>
                <a:spcPct val="100000"/>
              </a:lnSpc>
              <a:spcBef>
                <a:spcPts val="1800"/>
              </a:spcBef>
              <a:spcAft>
                <a:spcPts val="0"/>
              </a:spcAft>
              <a:buSzPts val="2400"/>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22E0-8208-C74C-4FAF-3416CB9F485A}"/>
              </a:ext>
            </a:extLst>
          </p:cNvPr>
          <p:cNvSpPr>
            <a:spLocks noGrp="1"/>
          </p:cNvSpPr>
          <p:nvPr>
            <p:ph type="ctrTitle"/>
          </p:nvPr>
        </p:nvSpPr>
        <p:spPr/>
        <p:txBody>
          <a:bodyPr/>
          <a:lstStyle/>
          <a:p>
            <a:r>
              <a:rPr lang="en-US" dirty="0"/>
              <a:t>End of Day 1</a:t>
            </a:r>
          </a:p>
        </p:txBody>
      </p:sp>
      <p:sp>
        <p:nvSpPr>
          <p:cNvPr id="3" name="Subtitle 2">
            <a:extLst>
              <a:ext uri="{FF2B5EF4-FFF2-40B4-BE49-F238E27FC236}">
                <a16:creationId xmlns:a16="http://schemas.microsoft.com/office/drawing/2014/main" id="{839033F6-002D-13C5-9365-09B1884CDA47}"/>
              </a:ext>
            </a:extLst>
          </p:cNvPr>
          <p:cNvSpPr>
            <a:spLocks noGrp="1"/>
          </p:cNvSpPr>
          <p:nvPr>
            <p:ph type="subTitle" idx="1"/>
          </p:nvPr>
        </p:nvSpPr>
        <p:spPr/>
        <p:txBody>
          <a:bodyPr/>
          <a:lstStyle/>
          <a:p>
            <a:r>
              <a:rPr lang="en-US" dirty="0"/>
              <a:t>Answer review questions for sections 1.1 &amp; 1.2</a:t>
            </a:r>
          </a:p>
          <a:p>
            <a:r>
              <a:rPr lang="en-US" dirty="0"/>
              <a:t>Read sections 1.3 &amp; 1.4</a:t>
            </a:r>
          </a:p>
        </p:txBody>
      </p:sp>
    </p:spTree>
    <p:extLst>
      <p:ext uri="{BB962C8B-B14F-4D97-AF65-F5344CB8AC3E}">
        <p14:creationId xmlns:p14="http://schemas.microsoft.com/office/powerpoint/2010/main" val="2404776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8000837" y="1325880"/>
            <a:ext cx="3543464" cy="3066507"/>
          </a:xfrm>
        </p:spPr>
        <p:txBody>
          <a:bodyPr vert="horz" lIns="91440" tIns="45720" rIns="91440" bIns="45720" rtlCol="0" anchor="b">
            <a:normAutofit fontScale="90000"/>
          </a:bodyPr>
          <a:lstStyle/>
          <a:p>
            <a:r>
              <a:rPr lang="en-US" sz="3700" dirty="0">
                <a:solidFill>
                  <a:srgbClr val="EBEBEB"/>
                </a:solidFill>
              </a:rPr>
              <a:t>The History of Psychological Science:  A Trip Through Time</a:t>
            </a:r>
            <a:br>
              <a:rPr lang="en-US" sz="3700" dirty="0">
                <a:solidFill>
                  <a:srgbClr val="EBEBEB"/>
                </a:solidFill>
              </a:rPr>
            </a:br>
            <a:br>
              <a:rPr lang="en-US" sz="3700" dirty="0">
                <a:solidFill>
                  <a:srgbClr val="EBEBEB"/>
                </a:solidFill>
              </a:rPr>
            </a:br>
            <a:r>
              <a:rPr lang="en-US" sz="3700" dirty="0">
                <a:solidFill>
                  <a:srgbClr val="EBEBEB"/>
                </a:solidFill>
              </a:rPr>
              <a:t>Sect. 1.3</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93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0349-44FB-C612-ECE9-4119091C26BA}"/>
              </a:ext>
            </a:extLst>
          </p:cNvPr>
          <p:cNvSpPr>
            <a:spLocks noGrp="1"/>
          </p:cNvSpPr>
          <p:nvPr>
            <p:ph type="title"/>
          </p:nvPr>
        </p:nvSpPr>
        <p:spPr/>
        <p:txBody>
          <a:bodyPr/>
          <a:lstStyle/>
          <a:p>
            <a:r>
              <a:rPr lang="en-US" dirty="0"/>
              <a:t>What You Need For Success</a:t>
            </a:r>
          </a:p>
        </p:txBody>
      </p:sp>
      <p:sp>
        <p:nvSpPr>
          <p:cNvPr id="3" name="Content Placeholder 2">
            <a:extLst>
              <a:ext uri="{FF2B5EF4-FFF2-40B4-BE49-F238E27FC236}">
                <a16:creationId xmlns:a16="http://schemas.microsoft.com/office/drawing/2014/main" id="{7D354119-0E0B-04A5-6B88-B1A89DD4DFE8}"/>
              </a:ext>
            </a:extLst>
          </p:cNvPr>
          <p:cNvSpPr>
            <a:spLocks noGrp="1"/>
          </p:cNvSpPr>
          <p:nvPr>
            <p:ph idx="1"/>
          </p:nvPr>
        </p:nvSpPr>
        <p:spPr/>
        <p:txBody>
          <a:bodyPr/>
          <a:lstStyle/>
          <a:p>
            <a:r>
              <a:rPr lang="en-US" dirty="0"/>
              <a:t>Textbook:  Introduction to psychology:  Gateways to Mind and Behavior</a:t>
            </a:r>
          </a:p>
          <a:p>
            <a:pPr lvl="1"/>
            <a:r>
              <a:rPr lang="en-US" dirty="0"/>
              <a:t>It is preferred that you have a physical copy of the book so you can write in the text or highlight.</a:t>
            </a:r>
          </a:p>
          <a:p>
            <a:pPr lvl="1"/>
            <a:endParaRPr lang="en-US" dirty="0"/>
          </a:p>
          <a:p>
            <a:pPr lvl="1"/>
            <a:r>
              <a:rPr lang="en-US" dirty="0"/>
              <a:t>But you can access the text online and will be able to highlight.</a:t>
            </a:r>
          </a:p>
          <a:p>
            <a:pPr lvl="1"/>
            <a:endParaRPr lang="en-US" dirty="0"/>
          </a:p>
          <a:p>
            <a:pPr lvl="1"/>
            <a:r>
              <a:rPr lang="en-US" dirty="0"/>
              <a:t>You need access to the internet so you can utilize the class website that has the powerpoints, quizzes,  and supplemental videos.</a:t>
            </a:r>
          </a:p>
        </p:txBody>
      </p:sp>
    </p:spTree>
    <p:extLst>
      <p:ext uri="{BB962C8B-B14F-4D97-AF65-F5344CB8AC3E}">
        <p14:creationId xmlns:p14="http://schemas.microsoft.com/office/powerpoint/2010/main" val="439722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55F9-6BB9-5AAA-C278-384101CDFCD8}"/>
              </a:ext>
            </a:extLst>
          </p:cNvPr>
          <p:cNvSpPr>
            <a:spLocks noGrp="1"/>
          </p:cNvSpPr>
          <p:nvPr>
            <p:ph type="title"/>
          </p:nvPr>
        </p:nvSpPr>
        <p:spPr/>
        <p:txBody>
          <a:bodyPr/>
          <a:lstStyle/>
          <a:p>
            <a:r>
              <a:rPr lang="en-US" dirty="0">
                <a:solidFill>
                  <a:schemeClr val="bg1"/>
                </a:solidFill>
              </a:rPr>
              <a:t>MWF Review Questions  Sect. 1 &amp; 2</a:t>
            </a:r>
          </a:p>
        </p:txBody>
      </p:sp>
      <p:sp>
        <p:nvSpPr>
          <p:cNvPr id="3" name="TextBox 2">
            <a:extLst>
              <a:ext uri="{FF2B5EF4-FFF2-40B4-BE49-F238E27FC236}">
                <a16:creationId xmlns:a16="http://schemas.microsoft.com/office/drawing/2014/main" id="{B4CE0397-1AD3-BAE1-8E11-D15B3C62884E}"/>
              </a:ext>
            </a:extLst>
          </p:cNvPr>
          <p:cNvSpPr txBox="1"/>
          <p:nvPr/>
        </p:nvSpPr>
        <p:spPr>
          <a:xfrm>
            <a:off x="1354015" y="2461846"/>
            <a:ext cx="9020908" cy="1938992"/>
          </a:xfrm>
          <a:prstGeom prst="rect">
            <a:avLst/>
          </a:prstGeom>
          <a:noFill/>
        </p:spPr>
        <p:txBody>
          <a:bodyPr wrap="square" rtlCol="0">
            <a:spAutoFit/>
          </a:bodyPr>
          <a:lstStyle/>
          <a:p>
            <a:r>
              <a:rPr lang="en-US" sz="2400" dirty="0">
                <a:solidFill>
                  <a:schemeClr val="bg1"/>
                </a:solidFill>
              </a:rPr>
              <a:t>What is basic research?</a:t>
            </a:r>
          </a:p>
          <a:p>
            <a:r>
              <a:rPr lang="en-US" sz="2400" dirty="0">
                <a:solidFill>
                  <a:schemeClr val="bg1"/>
                </a:solidFill>
              </a:rPr>
              <a:t>What is applied research?</a:t>
            </a:r>
          </a:p>
          <a:p>
            <a:endParaRPr lang="en-US" sz="2400" dirty="0">
              <a:solidFill>
                <a:schemeClr val="bg1"/>
              </a:solidFill>
            </a:endParaRPr>
          </a:p>
          <a:p>
            <a:r>
              <a:rPr lang="en-US" sz="2400" dirty="0">
                <a:solidFill>
                  <a:schemeClr val="bg1"/>
                </a:solidFill>
              </a:rPr>
              <a:t>What does a clinical psychologist do?</a:t>
            </a:r>
          </a:p>
          <a:p>
            <a:r>
              <a:rPr lang="en-US" sz="2400" dirty="0">
                <a:solidFill>
                  <a:schemeClr val="bg1"/>
                </a:solidFill>
              </a:rPr>
              <a:t>What does a counseling psychologist do?</a:t>
            </a:r>
          </a:p>
        </p:txBody>
      </p:sp>
    </p:spTree>
    <p:extLst>
      <p:ext uri="{BB962C8B-B14F-4D97-AF65-F5344CB8AC3E}">
        <p14:creationId xmlns:p14="http://schemas.microsoft.com/office/powerpoint/2010/main" val="1708184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A Review of Psychological Science</a:t>
            </a:r>
            <a:endParaRPr dirty="0"/>
          </a:p>
        </p:txBody>
      </p:sp>
      <p:sp>
        <p:nvSpPr>
          <p:cNvPr id="251" name="Google Shape;251;p37"/>
          <p:cNvSpPr txBox="1">
            <a:spLocks noGrp="1"/>
          </p:cNvSpPr>
          <p:nvPr>
            <p:ph idx="1"/>
          </p:nvPr>
        </p:nvSpPr>
        <p:spPr>
          <a:xfrm>
            <a:off x="476843" y="1825625"/>
            <a:ext cx="6602051" cy="4351338"/>
          </a:xfrm>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William Wundt:</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Considered father of psychology</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Relied on scientific observation</a:t>
            </a:r>
            <a:endParaRPr dirty="0"/>
          </a:p>
          <a:p>
            <a:pPr marL="579437" marR="0" lvl="0" indent="-457200" algn="l" rtl="0">
              <a:lnSpc>
                <a:spcPct val="100000"/>
              </a:lnSpc>
              <a:spcBef>
                <a:spcPts val="624"/>
              </a:spcBef>
              <a:spcAft>
                <a:spcPts val="0"/>
              </a:spcAft>
              <a:buSzPts val="2400"/>
              <a:buChar char="•"/>
            </a:pPr>
            <a:r>
              <a:rPr lang="en-US" dirty="0"/>
              <a:t>Sought to train introspectionists to be systematic and scientific as they looked inward to report reactions to various stimuli</a:t>
            </a:r>
            <a:endParaRPr dirty="0"/>
          </a:p>
          <a:p>
            <a:pPr marL="579437" marR="0" lvl="0" indent="-457200" algn="l" rtl="0">
              <a:lnSpc>
                <a:spcPct val="100000"/>
              </a:lnSpc>
              <a:spcBef>
                <a:spcPts val="624"/>
              </a:spcBef>
              <a:spcAft>
                <a:spcPts val="0"/>
              </a:spcAft>
              <a:buSzPts val="2400"/>
              <a:buChar char="•"/>
            </a:pPr>
            <a:r>
              <a:rPr lang="en-US" dirty="0"/>
              <a:t>Studied vision, hearing, taste, touch, memory, time perception, and other topics</a:t>
            </a:r>
            <a:endParaRPr dirty="0"/>
          </a:p>
          <a:p>
            <a:pPr marL="228600" lvl="0" indent="-76200" algn="l" rtl="0">
              <a:lnSpc>
                <a:spcPct val="100000"/>
              </a:lnSpc>
              <a:spcBef>
                <a:spcPts val="0"/>
              </a:spcBef>
              <a:spcAft>
                <a:spcPts val="0"/>
              </a:spcAft>
              <a:buSzPts val="2400"/>
              <a:buNone/>
            </a:pPr>
            <a:endParaRPr dirty="0"/>
          </a:p>
        </p:txBody>
      </p:sp>
      <p:pic>
        <p:nvPicPr>
          <p:cNvPr id="252" name="Google Shape;252;p37" descr="An illustration of Wilhelm Wund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91871" y="1383654"/>
            <a:ext cx="2670279" cy="4090677"/>
          </a:xfrm>
          <a:prstGeom prst="rect">
            <a:avLst/>
          </a:prstGeom>
          <a:noFill/>
          <a:ln>
            <a:noFill/>
          </a:ln>
        </p:spPr>
      </p:pic>
      <p:sp>
        <p:nvSpPr>
          <p:cNvPr id="253" name="Google Shape;253;p37"/>
          <p:cNvSpPr txBox="1"/>
          <p:nvPr/>
        </p:nvSpPr>
        <p:spPr>
          <a:xfrm>
            <a:off x="8478370" y="5569394"/>
            <a:ext cx="2670300" cy="354000"/>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William Wundt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7EBF61A-5179-3F22-5F80-4FD8156BEE72}"/>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History of Psychology</a:t>
            </a:r>
          </a:p>
        </p:txBody>
      </p:sp>
      <p:sp>
        <p:nvSpPr>
          <p:cNvPr id="5" name="Content Placeholder 4">
            <a:extLst>
              <a:ext uri="{FF2B5EF4-FFF2-40B4-BE49-F238E27FC236}">
                <a16:creationId xmlns:a16="http://schemas.microsoft.com/office/drawing/2014/main" id="{B6F09E67-909A-77C7-CE03-1EBAE6F0A306}"/>
              </a:ext>
            </a:extLst>
          </p:cNvPr>
          <p:cNvSpPr>
            <a:spLocks noGrp="1"/>
          </p:cNvSpPr>
          <p:nvPr>
            <p:ph idx="1"/>
          </p:nvPr>
        </p:nvSpPr>
        <p:spPr>
          <a:xfrm>
            <a:off x="648930" y="2438400"/>
            <a:ext cx="6188189" cy="3785419"/>
          </a:xfrm>
        </p:spPr>
        <p:txBody>
          <a:bodyPr>
            <a:normAutofit/>
          </a:bodyPr>
          <a:lstStyle/>
          <a:p>
            <a:r>
              <a:rPr lang="en-US" dirty="0">
                <a:solidFill>
                  <a:srgbClr val="FFFFFF"/>
                </a:solidFill>
              </a:rPr>
              <a:t>Who was Wilhelm Wundt (Vill-helm Voont) and what did he study?</a:t>
            </a:r>
          </a:p>
          <a:p>
            <a:pPr lvl="1"/>
            <a:r>
              <a:rPr lang="en-US" dirty="0">
                <a:solidFill>
                  <a:srgbClr val="FFFFFF"/>
                </a:solidFill>
              </a:rPr>
              <a:t>Considered to be the father of psychology.</a:t>
            </a:r>
          </a:p>
          <a:p>
            <a:pPr lvl="1"/>
            <a:r>
              <a:rPr lang="en-US" dirty="0">
                <a:solidFill>
                  <a:srgbClr val="FFFFFF"/>
                </a:solidFill>
              </a:rPr>
              <a:t>Studied the mind, particularly how we experience sensations, images, and feelings.</a:t>
            </a: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7" name="Picture 6" descr="A person with a beard and glasses&#10;&#10;Description automatically generated with medium confidence">
            <a:extLst>
              <a:ext uri="{FF2B5EF4-FFF2-40B4-BE49-F238E27FC236}">
                <a16:creationId xmlns:a16="http://schemas.microsoft.com/office/drawing/2014/main" id="{CE2CB4DA-5AE1-A668-B165-5AD0EA0A9C93}"/>
              </a:ext>
            </a:extLst>
          </p:cNvPr>
          <p:cNvPicPr>
            <a:picLocks noChangeAspect="1"/>
          </p:cNvPicPr>
          <p:nvPr/>
        </p:nvPicPr>
        <p:blipFill rotWithShape="1">
          <a:blip r:embed="rId3"/>
          <a:srcRect l="25449" r="2179"/>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33116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740E46-A043-C315-0E55-77CAA5D1FF8A}"/>
              </a:ext>
            </a:extLst>
          </p:cNvPr>
          <p:cNvSpPr>
            <a:spLocks noGrp="1"/>
          </p:cNvSpPr>
          <p:nvPr>
            <p:ph type="title"/>
          </p:nvPr>
        </p:nvSpPr>
        <p:spPr>
          <a:xfrm>
            <a:off x="653143" y="1645920"/>
            <a:ext cx="3522879" cy="4470821"/>
          </a:xfrm>
        </p:spPr>
        <p:txBody>
          <a:bodyPr>
            <a:normAutofit/>
          </a:bodyPr>
          <a:lstStyle/>
          <a:p>
            <a:pPr algn="r"/>
            <a:r>
              <a:rPr lang="en-US" dirty="0">
                <a:solidFill>
                  <a:schemeClr val="tx1"/>
                </a:solidFill>
              </a:rPr>
              <a:t>Wundt’s Theory</a:t>
            </a: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F3622F1-716C-B475-9657-741CF49D7294}"/>
              </a:ext>
            </a:extLst>
          </p:cNvPr>
          <p:cNvSpPr>
            <a:spLocks noGrp="1"/>
          </p:cNvSpPr>
          <p:nvPr>
            <p:ph idx="1"/>
          </p:nvPr>
        </p:nvSpPr>
        <p:spPr>
          <a:xfrm>
            <a:off x="4829164" y="1645920"/>
            <a:ext cx="6294448" cy="4470821"/>
          </a:xfrm>
        </p:spPr>
        <p:txBody>
          <a:bodyPr>
            <a:normAutofit/>
          </a:bodyPr>
          <a:lstStyle/>
          <a:p>
            <a:pPr marL="0" indent="0">
              <a:buNone/>
            </a:pPr>
            <a:endParaRPr lang="en-US" dirty="0"/>
          </a:p>
          <a:p>
            <a:r>
              <a:rPr lang="en-US" dirty="0">
                <a:effectLst/>
              </a:rPr>
              <a:t>Wundt believed in reductionism. That is, he believed </a:t>
            </a:r>
            <a:r>
              <a:rPr lang="en-US" b="1" dirty="0">
                <a:effectLst/>
              </a:rPr>
              <a:t>consciousness could be broken down (or reduced) to its basic elements without sacrificing any of the properties of the whole</a:t>
            </a:r>
            <a:r>
              <a:rPr lang="en-US" dirty="0">
                <a:effectLst/>
              </a:rPr>
              <a:t>. </a:t>
            </a:r>
          </a:p>
          <a:p>
            <a:endParaRPr lang="en-US" dirty="0"/>
          </a:p>
          <a:p>
            <a:r>
              <a:rPr lang="en-US" dirty="0">
                <a:effectLst/>
              </a:rPr>
              <a:t>Wundt argued that conscious mental states could be scientifically studied using introspection.</a:t>
            </a:r>
          </a:p>
          <a:p>
            <a:endParaRPr lang="en-US" dirty="0"/>
          </a:p>
        </p:txBody>
      </p:sp>
    </p:spTree>
    <p:extLst>
      <p:ext uri="{BB962C8B-B14F-4D97-AF65-F5344CB8AC3E}">
        <p14:creationId xmlns:p14="http://schemas.microsoft.com/office/powerpoint/2010/main" val="2593731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Introspection and Structuralism</a:t>
            </a:r>
            <a:endParaRPr dirty="0"/>
          </a:p>
        </p:txBody>
      </p:sp>
      <p:sp>
        <p:nvSpPr>
          <p:cNvPr id="259" name="Google Shape;259;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Wundt observed and measured stimuli</a:t>
            </a:r>
            <a:endParaRPr dirty="0"/>
          </a:p>
          <a:p>
            <a:pPr marL="517525" marR="0" lvl="0" indent="-395288"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Stimulus: </a:t>
            </a:r>
            <a:r>
              <a:rPr lang="en-US" b="0" i="0" u="none" strike="noStrike" cap="none" dirty="0">
                <a:solidFill>
                  <a:srgbClr val="000000"/>
                </a:solidFill>
                <a:latin typeface="Arial"/>
                <a:ea typeface="Arial"/>
                <a:cs typeface="Arial"/>
                <a:sym typeface="Arial"/>
              </a:rPr>
              <a:t>Physical energy that affects a person and evokes a response</a:t>
            </a:r>
            <a:endParaRPr dirty="0"/>
          </a:p>
          <a:p>
            <a:pPr marL="517525" marR="0" lvl="0" indent="-395288"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Introspection: </a:t>
            </a:r>
            <a:r>
              <a:rPr lang="en-US" b="0" i="0" u="none" strike="noStrike" cap="none" dirty="0">
                <a:solidFill>
                  <a:srgbClr val="000000"/>
                </a:solidFill>
                <a:latin typeface="Arial"/>
                <a:ea typeface="Arial"/>
                <a:cs typeface="Arial"/>
                <a:sym typeface="Arial"/>
              </a:rPr>
              <a:t>Personal observation of mental events; thoughts, feelings, and sensations</a:t>
            </a:r>
            <a:endParaRPr dirty="0"/>
          </a:p>
          <a:p>
            <a:pPr marL="517525" marR="0" lvl="0" indent="-242887"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Edward Titchener: Brought introspection ideas to the United States, naming them structuralism.</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Structuralism: </a:t>
            </a:r>
            <a:r>
              <a:rPr lang="en-US" b="0" i="0" u="none" strike="noStrike" cap="none" dirty="0">
                <a:solidFill>
                  <a:srgbClr val="000000"/>
                </a:solidFill>
                <a:latin typeface="Arial"/>
                <a:ea typeface="Arial"/>
                <a:cs typeface="Arial"/>
                <a:sym typeface="Arial"/>
              </a:rPr>
              <a:t>Study of sensation and personal experience as a basic element</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B424-1A55-BB78-B4D1-E922F6CA5D03}"/>
              </a:ext>
            </a:extLst>
          </p:cNvPr>
          <p:cNvSpPr>
            <a:spLocks noGrp="1"/>
          </p:cNvSpPr>
          <p:nvPr>
            <p:ph type="title"/>
          </p:nvPr>
        </p:nvSpPr>
        <p:spPr/>
        <p:txBody>
          <a:bodyPr/>
          <a:lstStyle/>
          <a:p>
            <a:r>
              <a:rPr lang="en-US" dirty="0"/>
              <a:t>Introspection and Structuralism</a:t>
            </a:r>
          </a:p>
        </p:txBody>
      </p:sp>
      <p:sp>
        <p:nvSpPr>
          <p:cNvPr id="3" name="Content Placeholder 2">
            <a:extLst>
              <a:ext uri="{FF2B5EF4-FFF2-40B4-BE49-F238E27FC236}">
                <a16:creationId xmlns:a16="http://schemas.microsoft.com/office/drawing/2014/main" id="{DFF27D00-8C9C-EC01-C684-D304BDE5D67B}"/>
              </a:ext>
            </a:extLst>
          </p:cNvPr>
          <p:cNvSpPr>
            <a:spLocks noGrp="1"/>
          </p:cNvSpPr>
          <p:nvPr>
            <p:ph idx="1"/>
          </p:nvPr>
        </p:nvSpPr>
        <p:spPr>
          <a:xfrm>
            <a:off x="1103312" y="1533832"/>
            <a:ext cx="8946541" cy="4714567"/>
          </a:xfrm>
        </p:spPr>
        <p:txBody>
          <a:bodyPr>
            <a:normAutofit/>
          </a:bodyPr>
          <a:lstStyle/>
          <a:p>
            <a:r>
              <a:rPr lang="en-US" dirty="0"/>
              <a:t>Introspection:  identify your own thoughts and feelings about events</a:t>
            </a:r>
          </a:p>
          <a:p>
            <a:endParaRPr lang="en-US" dirty="0"/>
          </a:p>
          <a:p>
            <a:r>
              <a:rPr lang="en-US" dirty="0"/>
              <a:t>An introspective person is someone who tries to understand their mind, thoughts, feelings, and inner workings. They might engage in meditation or other contemplative practices. </a:t>
            </a:r>
          </a:p>
          <a:p>
            <a:r>
              <a:rPr lang="en-US" dirty="0"/>
              <a:t>Or, they might just pause to self-reflect when something is bothering them, when they handled a situation poorly, or when they are just curious to learn more about themselves. "What was really going on?"</a:t>
            </a:r>
            <a:br>
              <a:rPr lang="en-US" dirty="0"/>
            </a:br>
            <a:endParaRPr lang="en-US" dirty="0"/>
          </a:p>
          <a:p>
            <a:r>
              <a:rPr lang="en-US" dirty="0"/>
              <a:t>Question:  How do you use introspection in your daily life?</a:t>
            </a:r>
          </a:p>
          <a:p>
            <a:r>
              <a:rPr lang="en-US" dirty="0"/>
              <a:t>Question:  What is a problem using introspection as a psychological tool?</a:t>
            </a:r>
          </a:p>
        </p:txBody>
      </p:sp>
    </p:spTree>
    <p:extLst>
      <p:ext uri="{BB962C8B-B14F-4D97-AF65-F5344CB8AC3E}">
        <p14:creationId xmlns:p14="http://schemas.microsoft.com/office/powerpoint/2010/main" val="4153789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The Shortcomings of Introspection</a:t>
            </a:r>
            <a:endParaRPr dirty="0"/>
          </a:p>
        </p:txBody>
      </p:sp>
      <p:sp>
        <p:nvSpPr>
          <p:cNvPr id="265" name="Google Shape;265;p39"/>
          <p:cNvSpPr txBox="1">
            <a:spLocks noGrp="1"/>
          </p:cNvSpPr>
          <p:nvPr>
            <p:ph idx="1"/>
          </p:nvPr>
        </p:nvSpPr>
        <p:spPr>
          <a:xfrm>
            <a:off x="476843" y="1825625"/>
            <a:ext cx="5619157" cy="4351338"/>
          </a:xfrm>
          <a:prstGeom prst="rect">
            <a:avLst/>
          </a:prstGeom>
          <a:noFill/>
          <a:ln>
            <a:noFill/>
          </a:ln>
        </p:spPr>
        <p:txBody>
          <a:bodyPr spcFirstLastPara="1" wrap="square" lIns="91425" tIns="45700" rIns="91425" bIns="45700" anchor="t" anchorCtr="0">
            <a:noAutofit/>
          </a:bodyPr>
          <a:lstStyle/>
          <a:p>
            <a:pPr marL="517525" marR="0" lvl="0" indent="-395288" algn="l" rtl="0">
              <a:lnSpc>
                <a:spcPct val="100000"/>
              </a:lnSpc>
              <a:spcBef>
                <a:spcPts val="624"/>
              </a:spcBef>
              <a:spcAft>
                <a:spcPts val="0"/>
              </a:spcAft>
              <a:buClr>
                <a:srgbClr val="004A78"/>
              </a:buClr>
              <a:buSzPts val="2800"/>
              <a:buFont typeface="Arial"/>
              <a:buChar char="•"/>
            </a:pPr>
            <a:r>
              <a:rPr lang="en-US" b="1" i="0" u="none" strike="noStrike" cap="none" dirty="0">
                <a:solidFill>
                  <a:srgbClr val="000000"/>
                </a:solidFill>
                <a:latin typeface="Arial"/>
                <a:ea typeface="Arial"/>
                <a:cs typeface="Arial"/>
                <a:sym typeface="Arial"/>
              </a:rPr>
              <a:t>Imageless thought: </a:t>
            </a:r>
            <a:r>
              <a:rPr lang="en-US" b="0" i="0" u="none" strike="noStrike" cap="none" dirty="0">
                <a:solidFill>
                  <a:srgbClr val="000000"/>
                </a:solidFill>
                <a:latin typeface="Arial"/>
                <a:ea typeface="Arial"/>
                <a:cs typeface="Arial"/>
                <a:sym typeface="Arial"/>
              </a:rPr>
              <a:t>Lack of a conscious image to form though </a:t>
            </a:r>
            <a:endParaRPr dirty="0"/>
          </a:p>
          <a:p>
            <a:pPr marL="517525" marR="0" lvl="0" indent="-395288"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Introspection fails to produce reliable observations of the mind</a:t>
            </a:r>
            <a:endParaRPr dirty="0"/>
          </a:p>
          <a:p>
            <a:pPr marL="517525" marR="0" lvl="0" indent="-395288" algn="l" rtl="0">
              <a:lnSpc>
                <a:spcPct val="100000"/>
              </a:lnSpc>
              <a:spcBef>
                <a:spcPts val="624"/>
              </a:spcBef>
              <a:spcAft>
                <a:spcPts val="0"/>
              </a:spcAft>
              <a:buClr>
                <a:srgbClr val="004A78"/>
              </a:buClr>
              <a:buSzPts val="2800"/>
              <a:buFont typeface="Arial"/>
              <a:buChar char="•"/>
            </a:pPr>
            <a:r>
              <a:rPr lang="en-US" b="1" i="0" u="none" strike="noStrike" cap="none" dirty="0">
                <a:solidFill>
                  <a:srgbClr val="000000"/>
                </a:solidFill>
                <a:latin typeface="Arial"/>
                <a:ea typeface="Arial"/>
                <a:cs typeface="Arial"/>
                <a:sym typeface="Arial"/>
              </a:rPr>
              <a:t>Serial positioning: </a:t>
            </a:r>
            <a:r>
              <a:rPr lang="en-US" b="0" i="0" u="none" strike="noStrike" cap="none" dirty="0">
                <a:solidFill>
                  <a:srgbClr val="000000"/>
                </a:solidFill>
                <a:latin typeface="Arial"/>
                <a:ea typeface="Arial"/>
                <a:cs typeface="Arial"/>
                <a:sym typeface="Arial"/>
              </a:rPr>
              <a:t>Confirms much thinking takes place in the cognitive unconscious</a:t>
            </a:r>
            <a:endParaRPr dirty="0"/>
          </a:p>
          <a:p>
            <a:pPr marL="228600" lvl="0" indent="-76200" algn="l" rtl="0">
              <a:lnSpc>
                <a:spcPct val="100000"/>
              </a:lnSpc>
              <a:spcBef>
                <a:spcPts val="0"/>
              </a:spcBef>
              <a:spcAft>
                <a:spcPts val="0"/>
              </a:spcAft>
              <a:buSzPts val="2400"/>
              <a:buNone/>
            </a:pPr>
            <a:endParaRPr dirty="0"/>
          </a:p>
        </p:txBody>
      </p:sp>
      <p:pic>
        <p:nvPicPr>
          <p:cNvPr id="266" name="Google Shape;266;p39" descr="A graph plots percentage preference on the vertical axis from 0 to 45 and serial position of pairs of silk stockings from A to D on the horizontal axis. The data from the graph are as follows: A: 12; B: 17; C: 31; D: 40."/>
          <p:cNvPicPr preferRelativeResize="0"/>
          <p:nvPr/>
        </p:nvPicPr>
        <p:blipFill rotWithShape="1">
          <a:blip r:embed="rId3">
            <a:alphaModFix/>
          </a:blip>
          <a:srcRect/>
          <a:stretch/>
        </p:blipFill>
        <p:spPr>
          <a:xfrm>
            <a:off x="6173393" y="2099177"/>
            <a:ext cx="5157663" cy="38042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AC34-1C7A-850A-EB2B-437C3A37DBDB}"/>
              </a:ext>
            </a:extLst>
          </p:cNvPr>
          <p:cNvSpPr>
            <a:spLocks noGrp="1"/>
          </p:cNvSpPr>
          <p:nvPr>
            <p:ph type="title"/>
          </p:nvPr>
        </p:nvSpPr>
        <p:spPr/>
        <p:txBody>
          <a:bodyPr/>
          <a:lstStyle/>
          <a:p>
            <a:r>
              <a:rPr lang="en-US" dirty="0"/>
              <a:t>Structuralism</a:t>
            </a:r>
          </a:p>
        </p:txBody>
      </p:sp>
      <p:sp>
        <p:nvSpPr>
          <p:cNvPr id="3" name="Content Placeholder 2">
            <a:extLst>
              <a:ext uri="{FF2B5EF4-FFF2-40B4-BE49-F238E27FC236}">
                <a16:creationId xmlns:a16="http://schemas.microsoft.com/office/drawing/2014/main" id="{1184AB0A-5F63-42F7-EA0F-D3E8F09E765E}"/>
              </a:ext>
            </a:extLst>
          </p:cNvPr>
          <p:cNvSpPr>
            <a:spLocks noGrp="1"/>
          </p:cNvSpPr>
          <p:nvPr>
            <p:ph idx="1"/>
          </p:nvPr>
        </p:nvSpPr>
        <p:spPr/>
        <p:txBody>
          <a:bodyPr/>
          <a:lstStyle/>
          <a:p>
            <a:r>
              <a:rPr lang="en-US" dirty="0"/>
              <a:t>Structuralism:  analyze the elements of mental experiences, such as sensations, mental images, and feelings, and how these elements combine to form more complex experiences.</a:t>
            </a:r>
          </a:p>
        </p:txBody>
      </p:sp>
    </p:spTree>
    <p:extLst>
      <p:ext uri="{BB962C8B-B14F-4D97-AF65-F5344CB8AC3E}">
        <p14:creationId xmlns:p14="http://schemas.microsoft.com/office/powerpoint/2010/main" val="4015153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3ABD-38D8-2F66-5C46-C3BC24FF0121}"/>
              </a:ext>
            </a:extLst>
          </p:cNvPr>
          <p:cNvSpPr>
            <a:spLocks noGrp="1"/>
          </p:cNvSpPr>
          <p:nvPr>
            <p:ph type="title"/>
          </p:nvPr>
        </p:nvSpPr>
        <p:spPr/>
        <p:txBody>
          <a:bodyPr/>
          <a:lstStyle/>
          <a:p>
            <a:r>
              <a:rPr lang="en-US" dirty="0"/>
              <a:t>Gestalt Psychology</a:t>
            </a:r>
          </a:p>
        </p:txBody>
      </p:sp>
      <p:sp>
        <p:nvSpPr>
          <p:cNvPr id="3" name="Content Placeholder 2">
            <a:extLst>
              <a:ext uri="{FF2B5EF4-FFF2-40B4-BE49-F238E27FC236}">
                <a16:creationId xmlns:a16="http://schemas.microsoft.com/office/drawing/2014/main" id="{F6D8973B-D8A6-837F-3401-B4C8FA55B523}"/>
              </a:ext>
            </a:extLst>
          </p:cNvPr>
          <p:cNvSpPr>
            <a:spLocks noGrp="1"/>
          </p:cNvSpPr>
          <p:nvPr>
            <p:ph idx="1"/>
          </p:nvPr>
        </p:nvSpPr>
        <p:spPr/>
        <p:txBody>
          <a:bodyPr/>
          <a:lstStyle/>
          <a:p>
            <a:r>
              <a:rPr lang="en-US" dirty="0"/>
              <a:t>Analyzed thinking, learning, experiences as a whole and not broken down into separate parts.</a:t>
            </a:r>
          </a:p>
          <a:p>
            <a:endParaRPr lang="en-US" dirty="0"/>
          </a:p>
          <a:p>
            <a:r>
              <a:rPr lang="en-US" dirty="0"/>
              <a:t>For example:  When you look at a photograph you first see the whole picture not an individual nose, ear, etc.</a:t>
            </a:r>
          </a:p>
          <a:p>
            <a:endParaRPr lang="en-US" dirty="0"/>
          </a:p>
          <a:p>
            <a:r>
              <a:rPr lang="en-US" dirty="0"/>
              <a:t>The principles are based on the idea that humans have a natural tendency in finding order in disorder.  This is a process that happens in the brain and not in sensory organs like the eye.</a:t>
            </a:r>
          </a:p>
        </p:txBody>
      </p:sp>
    </p:spTree>
    <p:extLst>
      <p:ext uri="{BB962C8B-B14F-4D97-AF65-F5344CB8AC3E}">
        <p14:creationId xmlns:p14="http://schemas.microsoft.com/office/powerpoint/2010/main" val="1701283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Gestalt Psychology (1 of 2)</a:t>
            </a:r>
            <a:endParaRPr dirty="0"/>
          </a:p>
        </p:txBody>
      </p:sp>
      <p:sp>
        <p:nvSpPr>
          <p:cNvPr id="272" name="Google Shape;272;p40"/>
          <p:cNvSpPr txBox="1">
            <a:spLocks noGrp="1"/>
          </p:cNvSpPr>
          <p:nvPr>
            <p:ph idx="1"/>
          </p:nvPr>
        </p:nvSpPr>
        <p:spPr>
          <a:xfrm>
            <a:off x="476843" y="1825625"/>
            <a:ext cx="6159215" cy="4351338"/>
          </a:xfrm>
          <a:prstGeom prst="rect">
            <a:avLst/>
          </a:prstGeom>
          <a:noFill/>
          <a:ln>
            <a:noFill/>
          </a:ln>
        </p:spPr>
        <p:txBody>
          <a:bodyPr spcFirstLastPara="1" wrap="square" lIns="91425" tIns="45700" rIns="91425" bIns="45700" anchor="t" anchorCtr="0">
            <a:noAutofit/>
          </a:bodyPr>
          <a:lstStyle/>
          <a:p>
            <a:pPr marL="517525" marR="0" lvl="0" indent="-395288"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Max Wertheimer was first to advance the Gestalt viewpoint</a:t>
            </a:r>
            <a:endParaRPr dirty="0"/>
          </a:p>
          <a:p>
            <a:pPr marL="517525" marR="0" lvl="0" indent="-395288"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Gestalt psychology </a:t>
            </a:r>
            <a:r>
              <a:rPr lang="en-US" b="0" i="0" u="none" strike="noStrike" cap="none" dirty="0">
                <a:solidFill>
                  <a:srgbClr val="000000"/>
                </a:solidFill>
                <a:latin typeface="Arial"/>
                <a:ea typeface="Arial"/>
                <a:cs typeface="Arial"/>
                <a:sym typeface="Arial"/>
              </a:rPr>
              <a:t>studied experiences of thinking, learning, personality, and perception as whole units, not by parts (structuralist)</a:t>
            </a:r>
            <a:endParaRPr dirty="0"/>
          </a:p>
          <a:p>
            <a:pPr marL="228600" lvl="0" indent="-76200" algn="l" rtl="0">
              <a:lnSpc>
                <a:spcPct val="100000"/>
              </a:lnSpc>
              <a:spcBef>
                <a:spcPts val="0"/>
              </a:spcBef>
              <a:spcAft>
                <a:spcPts val="0"/>
              </a:spcAft>
              <a:buSzPts val="2400"/>
              <a:buNone/>
            </a:pPr>
            <a:endParaRPr dirty="0"/>
          </a:p>
        </p:txBody>
      </p:sp>
      <p:pic>
        <p:nvPicPr>
          <p:cNvPr id="273" name="Google Shape;273;p40" descr="An illustration of Max Wertheim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81281" y="1249491"/>
            <a:ext cx="2901948" cy="4359018"/>
          </a:xfrm>
          <a:prstGeom prst="rect">
            <a:avLst/>
          </a:prstGeom>
          <a:noFill/>
          <a:ln>
            <a:noFill/>
          </a:ln>
        </p:spPr>
      </p:pic>
      <p:sp>
        <p:nvSpPr>
          <p:cNvPr id="274" name="Google Shape;274;p40"/>
          <p:cNvSpPr txBox="1"/>
          <p:nvPr/>
        </p:nvSpPr>
        <p:spPr>
          <a:xfrm>
            <a:off x="7581282" y="5823021"/>
            <a:ext cx="2901947" cy="353943"/>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Max Wertheimer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E3CA-43A9-5D60-ABAA-50A430883C5F}"/>
              </a:ext>
            </a:extLst>
          </p:cNvPr>
          <p:cNvSpPr>
            <a:spLocks noGrp="1"/>
          </p:cNvSpPr>
          <p:nvPr>
            <p:ph type="title"/>
          </p:nvPr>
        </p:nvSpPr>
        <p:spPr/>
        <p:txBody>
          <a:bodyPr/>
          <a:lstStyle/>
          <a:p>
            <a:r>
              <a:rPr lang="en-US" dirty="0"/>
              <a:t>Quizzes/Tests</a:t>
            </a:r>
          </a:p>
        </p:txBody>
      </p:sp>
      <p:sp>
        <p:nvSpPr>
          <p:cNvPr id="3" name="Content Placeholder 2">
            <a:extLst>
              <a:ext uri="{FF2B5EF4-FFF2-40B4-BE49-F238E27FC236}">
                <a16:creationId xmlns:a16="http://schemas.microsoft.com/office/drawing/2014/main" id="{8AD85E9F-32D3-7C71-594D-1D27BD91D145}"/>
              </a:ext>
            </a:extLst>
          </p:cNvPr>
          <p:cNvSpPr>
            <a:spLocks noGrp="1"/>
          </p:cNvSpPr>
          <p:nvPr>
            <p:ph idx="1"/>
          </p:nvPr>
        </p:nvSpPr>
        <p:spPr/>
        <p:txBody>
          <a:bodyPr/>
          <a:lstStyle/>
          <a:p>
            <a:r>
              <a:rPr lang="en-US" dirty="0"/>
              <a:t>There will be a quiz after every three or four chapters</a:t>
            </a:r>
          </a:p>
          <a:p>
            <a:endParaRPr lang="en-US" dirty="0"/>
          </a:p>
          <a:p>
            <a:r>
              <a:rPr lang="en-US" dirty="0"/>
              <a:t>The midterm will include all chapters that have been covered up to that point.</a:t>
            </a:r>
          </a:p>
          <a:p>
            <a:endParaRPr lang="en-US" dirty="0"/>
          </a:p>
          <a:p>
            <a:r>
              <a:rPr lang="en-US" dirty="0"/>
              <a:t>The final exam will be cumulative to cover all material.</a:t>
            </a:r>
          </a:p>
          <a:p>
            <a:endParaRPr lang="en-US" dirty="0"/>
          </a:p>
          <a:p>
            <a:endParaRPr lang="en-US" dirty="0"/>
          </a:p>
        </p:txBody>
      </p:sp>
    </p:spTree>
    <p:extLst>
      <p:ext uri="{BB962C8B-B14F-4D97-AF65-F5344CB8AC3E}">
        <p14:creationId xmlns:p14="http://schemas.microsoft.com/office/powerpoint/2010/main" val="2815366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Gestalt Psychology (2 of 2)</a:t>
            </a:r>
            <a:endParaRPr dirty="0"/>
          </a:p>
        </p:txBody>
      </p:sp>
      <p:sp>
        <p:nvSpPr>
          <p:cNvPr id="280" name="Google Shape;280;p41"/>
          <p:cNvSpPr txBox="1">
            <a:spLocks noGrp="1"/>
          </p:cNvSpPr>
          <p:nvPr>
            <p:ph idx="1"/>
          </p:nvPr>
        </p:nvSpPr>
        <p:spPr>
          <a:xfrm>
            <a:off x="476844" y="1825625"/>
            <a:ext cx="5173944" cy="4351338"/>
          </a:xfrm>
          <a:prstGeom prst="rect">
            <a:avLst/>
          </a:prstGeom>
          <a:noFill/>
          <a:ln>
            <a:noFill/>
          </a:ln>
        </p:spPr>
        <p:txBody>
          <a:bodyPr spcFirstLastPara="1" wrap="square" lIns="91425" tIns="45700" rIns="91425" bIns="45700" anchor="t" anchorCtr="0">
            <a:noAutofit/>
          </a:bodyPr>
          <a:lstStyle/>
          <a:p>
            <a:pPr marL="517525" marR="0" lvl="0" indent="-395288" algn="l" rtl="0">
              <a:lnSpc>
                <a:spcPct val="100000"/>
              </a:lnSpc>
              <a:spcBef>
                <a:spcPts val="624"/>
              </a:spcBef>
              <a:spcAft>
                <a:spcPts val="0"/>
              </a:spcAft>
              <a:buClr>
                <a:srgbClr val="004A78"/>
              </a:buClr>
              <a:buSzPts val="2800"/>
              <a:buFont typeface="Arial"/>
              <a:buChar char="•"/>
            </a:pPr>
            <a:r>
              <a:rPr lang="en-US" b="0" i="0" u="none" strike="noStrike" cap="none" dirty="0">
                <a:solidFill>
                  <a:srgbClr val="000000"/>
                </a:solidFill>
                <a:latin typeface="Arial"/>
                <a:ea typeface="Arial"/>
                <a:cs typeface="Arial"/>
                <a:sym typeface="Arial"/>
              </a:rPr>
              <a:t>According to Gestalt psychologist, perceptions have a powerful tendency to form meaningful patterns</a:t>
            </a:r>
            <a:endParaRPr dirty="0"/>
          </a:p>
          <a:p>
            <a:pPr marL="228600" lvl="0" indent="-76200" algn="l" rtl="0">
              <a:lnSpc>
                <a:spcPct val="100000"/>
              </a:lnSpc>
              <a:spcBef>
                <a:spcPts val="0"/>
              </a:spcBef>
              <a:spcAft>
                <a:spcPts val="0"/>
              </a:spcAft>
              <a:buSzPts val="2400"/>
              <a:buNone/>
            </a:pPr>
            <a:endParaRPr dirty="0"/>
          </a:p>
        </p:txBody>
      </p:sp>
      <p:pic>
        <p:nvPicPr>
          <p:cNvPr id="281" name="Google Shape;281;p41" descr="An illustration of broken circles shows the illusion of a cube."/>
          <p:cNvPicPr preferRelativeResize="0"/>
          <p:nvPr/>
        </p:nvPicPr>
        <p:blipFill rotWithShape="1">
          <a:blip r:embed="rId3">
            <a:alphaModFix/>
          </a:blip>
          <a:srcRect/>
          <a:stretch/>
        </p:blipFill>
        <p:spPr>
          <a:xfrm>
            <a:off x="7041222" y="1690692"/>
            <a:ext cx="3943258" cy="398406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Functionalism</a:t>
            </a:r>
            <a:endParaRPr dirty="0"/>
          </a:p>
        </p:txBody>
      </p:sp>
      <p:sp>
        <p:nvSpPr>
          <p:cNvPr id="287" name="Google Shape;287;p42"/>
          <p:cNvSpPr txBox="1">
            <a:spLocks noGrp="1"/>
          </p:cNvSpPr>
          <p:nvPr>
            <p:ph idx="1"/>
          </p:nvPr>
        </p:nvSpPr>
        <p:spPr>
          <a:xfrm>
            <a:off x="476843" y="1825625"/>
            <a:ext cx="7382887" cy="4351338"/>
          </a:xfrm>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William James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Functionalism: </a:t>
            </a:r>
            <a:r>
              <a:rPr lang="en-US" b="0" i="0" u="none" strike="noStrike" cap="none" dirty="0">
                <a:solidFill>
                  <a:srgbClr val="000000"/>
                </a:solidFill>
                <a:latin typeface="Arial"/>
                <a:ea typeface="Arial"/>
                <a:cs typeface="Arial"/>
                <a:sym typeface="Arial"/>
              </a:rPr>
              <a:t>Considers behavior in terms of active adaptations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Consciousness is ever-changing stream of images and sensations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Includes Darwin’s principle of natural selection</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Brought the study of animals into psychology and promoted educational work</a:t>
            </a:r>
            <a:endParaRPr dirty="0"/>
          </a:p>
          <a:p>
            <a:pPr marL="228600" lvl="0" indent="-76200" algn="l" rtl="0">
              <a:lnSpc>
                <a:spcPct val="100000"/>
              </a:lnSpc>
              <a:spcBef>
                <a:spcPts val="0"/>
              </a:spcBef>
              <a:spcAft>
                <a:spcPts val="0"/>
              </a:spcAft>
              <a:buSzPts val="2400"/>
              <a:buNone/>
            </a:pPr>
            <a:endParaRPr dirty="0"/>
          </a:p>
        </p:txBody>
      </p:sp>
      <p:pic>
        <p:nvPicPr>
          <p:cNvPr id="288" name="Google Shape;288;p42" descr="An illustration of William Jam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18351" y="1592067"/>
            <a:ext cx="2658086" cy="3987130"/>
          </a:xfrm>
          <a:prstGeom prst="rect">
            <a:avLst/>
          </a:prstGeom>
          <a:noFill/>
          <a:ln>
            <a:noFill/>
          </a:ln>
        </p:spPr>
      </p:pic>
      <p:sp>
        <p:nvSpPr>
          <p:cNvPr id="289" name="Google Shape;289;p42"/>
          <p:cNvSpPr txBox="1"/>
          <p:nvPr/>
        </p:nvSpPr>
        <p:spPr>
          <a:xfrm>
            <a:off x="8518352" y="5620623"/>
            <a:ext cx="2658086" cy="353943"/>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William James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Discussion Activity 2</a:t>
            </a:r>
            <a:endParaRPr dirty="0"/>
          </a:p>
        </p:txBody>
      </p:sp>
      <p:sp>
        <p:nvSpPr>
          <p:cNvPr id="295" name="Google Shape;295;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William James encouraged the use of introspection and self-reporting.</a:t>
            </a:r>
            <a:endParaRPr dirty="0"/>
          </a:p>
          <a:p>
            <a:pPr marL="122237" marR="0" lvl="0" indent="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579437" marR="0" lvl="0" indent="-457200" algn="l" rtl="0">
              <a:lnSpc>
                <a:spcPct val="100000"/>
              </a:lnSpc>
              <a:spcBef>
                <a:spcPts val="624"/>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What are the potential flaws with self-report data in scientific inquiry? </a:t>
            </a:r>
            <a:endParaRPr dirty="0"/>
          </a:p>
          <a:p>
            <a:pPr marL="579437" marR="0" lvl="0" indent="-457200" algn="l" rtl="0">
              <a:lnSpc>
                <a:spcPct val="100000"/>
              </a:lnSpc>
              <a:spcBef>
                <a:spcPts val="624"/>
              </a:spcBef>
              <a:spcAft>
                <a:spcPts val="0"/>
              </a:spcAft>
              <a:buClr>
                <a:srgbClr val="004A78"/>
              </a:buClr>
              <a:buSzPts val="2400"/>
              <a:buFont typeface="Arial"/>
              <a:buAutoNum type="arabicPeriod"/>
            </a:pPr>
            <a:r>
              <a:rPr lang="en-US" dirty="0">
                <a:latin typeface="Arial"/>
                <a:ea typeface="Arial"/>
                <a:cs typeface="Arial"/>
                <a:sym typeface="Arial"/>
              </a:rPr>
              <a:t>What might a researcher do to correct for or minimize those potential flaws? </a:t>
            </a:r>
            <a:endParaRPr b="0" i="0" u="none" strike="noStrike" cap="none" dirty="0">
              <a:solidFill>
                <a:srgbClr val="000000"/>
              </a:solidFill>
              <a:latin typeface="Arial"/>
              <a:ea typeface="Arial"/>
              <a:cs typeface="Arial"/>
              <a:sym typeface="Arial"/>
            </a:endParaRPr>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5AB2-2077-0FBB-57AB-D8C6D68B92B9}"/>
              </a:ext>
            </a:extLst>
          </p:cNvPr>
          <p:cNvSpPr>
            <a:spLocks noGrp="1"/>
          </p:cNvSpPr>
          <p:nvPr>
            <p:ph type="title"/>
          </p:nvPr>
        </p:nvSpPr>
        <p:spPr/>
        <p:txBody>
          <a:bodyPr/>
          <a:lstStyle/>
          <a:p>
            <a:r>
              <a:rPr lang="en-US" dirty="0"/>
              <a:t>Behaviorism</a:t>
            </a:r>
          </a:p>
        </p:txBody>
      </p:sp>
      <p:sp>
        <p:nvSpPr>
          <p:cNvPr id="3" name="Content Placeholder 2">
            <a:extLst>
              <a:ext uri="{FF2B5EF4-FFF2-40B4-BE49-F238E27FC236}">
                <a16:creationId xmlns:a16="http://schemas.microsoft.com/office/drawing/2014/main" id="{C8A90A80-F483-08C4-99A9-31FBE03E721A}"/>
              </a:ext>
            </a:extLst>
          </p:cNvPr>
          <p:cNvSpPr>
            <a:spLocks noGrp="1"/>
          </p:cNvSpPr>
          <p:nvPr>
            <p:ph idx="1"/>
          </p:nvPr>
        </p:nvSpPr>
        <p:spPr/>
        <p:txBody>
          <a:bodyPr/>
          <a:lstStyle/>
          <a:p>
            <a:r>
              <a:rPr lang="en-US" dirty="0"/>
              <a:t>Studies observable actions</a:t>
            </a:r>
          </a:p>
          <a:p>
            <a:endParaRPr lang="en-US" dirty="0"/>
          </a:p>
          <a:p>
            <a:r>
              <a:rPr lang="en-US" dirty="0"/>
              <a:t>All behaviors are learned through interaction with the environment</a:t>
            </a:r>
          </a:p>
          <a:p>
            <a:endParaRPr lang="en-US" dirty="0"/>
          </a:p>
          <a:p>
            <a:r>
              <a:rPr lang="en-US" dirty="0"/>
              <a:t>Pavlov’ concept of conditioning:  most behavior is a learned response to a particular stimulus</a:t>
            </a:r>
          </a:p>
          <a:p>
            <a:endParaRPr lang="en-US" dirty="0"/>
          </a:p>
          <a:p>
            <a:r>
              <a:rPr lang="en-US" dirty="0"/>
              <a:t>Question:  Think of an example in your own life where your or someone else’s behavior is a result of a stimuli. </a:t>
            </a:r>
          </a:p>
          <a:p>
            <a:endParaRPr lang="en-US" dirty="0"/>
          </a:p>
        </p:txBody>
      </p:sp>
    </p:spTree>
    <p:extLst>
      <p:ext uri="{BB962C8B-B14F-4D97-AF65-F5344CB8AC3E}">
        <p14:creationId xmlns:p14="http://schemas.microsoft.com/office/powerpoint/2010/main" val="2046385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Behaviorism</a:t>
            </a:r>
            <a:endParaRPr dirty="0"/>
          </a:p>
        </p:txBody>
      </p:sp>
      <p:sp>
        <p:nvSpPr>
          <p:cNvPr id="301" name="Google Shape;301;p44"/>
          <p:cNvSpPr txBox="1">
            <a:spLocks noGrp="1"/>
          </p:cNvSpPr>
          <p:nvPr>
            <p:ph idx="1"/>
          </p:nvPr>
        </p:nvSpPr>
        <p:spPr>
          <a:xfrm>
            <a:off x="476844" y="1825625"/>
            <a:ext cx="6756164" cy="4351338"/>
          </a:xfrm>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John Watson</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Behaviorism: </a:t>
            </a:r>
            <a:r>
              <a:rPr lang="en-US" b="0" i="0" u="none" strike="noStrike" cap="none" dirty="0">
                <a:solidFill>
                  <a:srgbClr val="000000"/>
                </a:solidFill>
                <a:latin typeface="Arial"/>
                <a:ea typeface="Arial"/>
                <a:cs typeface="Arial"/>
                <a:sym typeface="Arial"/>
              </a:rPr>
              <a:t>Emphasizes study of observable actions over the study of the mind</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Observed relationships between stimuli and animal’s response</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Adopted Pavlov's concept of conditioning to explain most behavior</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Believed conditioning could change people’s actions</a:t>
            </a:r>
            <a:endParaRPr dirty="0"/>
          </a:p>
          <a:p>
            <a:pPr marL="228600" lvl="0" indent="-76200" algn="l" rtl="0">
              <a:lnSpc>
                <a:spcPct val="100000"/>
              </a:lnSpc>
              <a:spcBef>
                <a:spcPts val="0"/>
              </a:spcBef>
              <a:spcAft>
                <a:spcPts val="0"/>
              </a:spcAft>
              <a:buSzPts val="2400"/>
              <a:buNone/>
            </a:pPr>
            <a:endParaRPr dirty="0"/>
          </a:p>
        </p:txBody>
      </p:sp>
      <p:pic>
        <p:nvPicPr>
          <p:cNvPr id="302" name="Google Shape;302;p44" descr="An illustration of John B. Wats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76782" y="1374470"/>
            <a:ext cx="2737341" cy="4109060"/>
          </a:xfrm>
          <a:prstGeom prst="rect">
            <a:avLst/>
          </a:prstGeom>
          <a:noFill/>
          <a:ln>
            <a:noFill/>
          </a:ln>
        </p:spPr>
      </p:pic>
      <p:sp>
        <p:nvSpPr>
          <p:cNvPr id="303" name="Google Shape;303;p44"/>
          <p:cNvSpPr txBox="1"/>
          <p:nvPr/>
        </p:nvSpPr>
        <p:spPr>
          <a:xfrm>
            <a:off x="8076782" y="5594396"/>
            <a:ext cx="2737341" cy="353943"/>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John B. Watson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AAA7589-55D2-1B73-1982-B731BF5B95A9}"/>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Radical Behaviorism</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143E1E5F-7A84-93C9-6617-5AAE212F8174}"/>
              </a:ext>
            </a:extLst>
          </p:cNvPr>
          <p:cNvSpPr>
            <a:spLocks noGrp="1"/>
          </p:cNvSpPr>
          <p:nvPr>
            <p:ph idx="1"/>
          </p:nvPr>
        </p:nvSpPr>
        <p:spPr>
          <a:xfrm>
            <a:off x="648931" y="2548281"/>
            <a:ext cx="5122606" cy="3658689"/>
          </a:xfrm>
        </p:spPr>
        <p:txBody>
          <a:bodyPr>
            <a:normAutofit lnSpcReduction="10000"/>
          </a:bodyPr>
          <a:lstStyle/>
          <a:p>
            <a:r>
              <a:rPr lang="en-US" dirty="0"/>
              <a:t>B.F. Skinner:  believed our actions are controlled by rewards and punishments</a:t>
            </a:r>
          </a:p>
          <a:p>
            <a:endParaRPr lang="en-US" dirty="0"/>
          </a:p>
          <a:p>
            <a:r>
              <a:rPr lang="en-US" dirty="0"/>
              <a:t>A society based on rewards would encourage desirable behavior</a:t>
            </a:r>
          </a:p>
          <a:p>
            <a:endParaRPr lang="en-US" dirty="0"/>
          </a:p>
          <a:p>
            <a:r>
              <a:rPr lang="en-US" dirty="0"/>
              <a:t>Developed an operant conditioning box where he determined that reinforcement was crucial for learning.</a:t>
            </a:r>
          </a:p>
        </p:txBody>
      </p:sp>
      <p:pic>
        <p:nvPicPr>
          <p:cNvPr id="5" name="Picture 4" descr="A picture containing text, person, person, indoor&#10;&#10;Description automatically generated">
            <a:extLst>
              <a:ext uri="{FF2B5EF4-FFF2-40B4-BE49-F238E27FC236}">
                <a16:creationId xmlns:a16="http://schemas.microsoft.com/office/drawing/2014/main" id="{7236585A-6085-2A4D-1EEF-14AA88C01C27}"/>
              </a:ext>
            </a:extLst>
          </p:cNvPr>
          <p:cNvPicPr>
            <a:picLocks noChangeAspect="1"/>
          </p:cNvPicPr>
          <p:nvPr/>
        </p:nvPicPr>
        <p:blipFill>
          <a:blip r:embed="rId2"/>
          <a:stretch>
            <a:fillRect/>
          </a:stretch>
        </p:blipFill>
        <p:spPr>
          <a:xfrm>
            <a:off x="6175514" y="2548281"/>
            <a:ext cx="5284431" cy="3662018"/>
          </a:xfrm>
          <a:prstGeom prst="rect">
            <a:avLst/>
          </a:prstGeom>
          <a:effectLst/>
        </p:spPr>
      </p:pic>
    </p:spTree>
    <p:extLst>
      <p:ext uri="{BB962C8B-B14F-4D97-AF65-F5344CB8AC3E}">
        <p14:creationId xmlns:p14="http://schemas.microsoft.com/office/powerpoint/2010/main" val="510512106"/>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3400" b="1" i="0" u="none" strike="noStrike" cap="none" dirty="0">
                <a:solidFill>
                  <a:srgbClr val="004A78"/>
                </a:solidFill>
                <a:latin typeface="Arial"/>
                <a:ea typeface="Arial"/>
                <a:cs typeface="Arial"/>
                <a:sym typeface="Arial"/>
              </a:rPr>
              <a:t>Radical Behaviorism</a:t>
            </a:r>
            <a:endParaRPr dirty="0"/>
          </a:p>
        </p:txBody>
      </p:sp>
      <p:sp>
        <p:nvSpPr>
          <p:cNvPr id="309" name="Google Shape;309;p45"/>
          <p:cNvSpPr txBox="1">
            <a:spLocks noGrp="1"/>
          </p:cNvSpPr>
          <p:nvPr>
            <p:ph idx="1"/>
          </p:nvPr>
        </p:nvSpPr>
        <p:spPr>
          <a:xfrm>
            <a:off x="476843" y="1825625"/>
            <a:ext cx="7115759"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2400"/>
              <a:buFont typeface="Arial"/>
              <a:buNone/>
            </a:pPr>
            <a:r>
              <a:rPr lang="en-US" b="0" i="0" u="none" strike="noStrike" cap="none" dirty="0">
                <a:solidFill>
                  <a:srgbClr val="000000"/>
                </a:solidFill>
                <a:latin typeface="Arial"/>
                <a:ea typeface="Arial"/>
                <a:cs typeface="Arial"/>
                <a:sym typeface="Arial"/>
              </a:rPr>
              <a:t>B. F. Skinner</a:t>
            </a:r>
            <a:endParaRPr dirty="0"/>
          </a:p>
          <a:p>
            <a:pPr marL="457200" marR="0" lvl="0" indent="-4572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latin typeface="Arial"/>
                <a:ea typeface="Arial"/>
                <a:cs typeface="Arial"/>
                <a:sym typeface="Arial"/>
              </a:rPr>
              <a:t>Believed actions are controlled by rewards and punishments</a:t>
            </a:r>
            <a:endParaRPr dirty="0"/>
          </a:p>
          <a:p>
            <a:pPr marL="457200" marR="0" lvl="0" indent="-4572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latin typeface="Arial"/>
                <a:ea typeface="Arial"/>
                <a:cs typeface="Arial"/>
                <a:sym typeface="Arial"/>
              </a:rPr>
              <a:t>Rejected both introspection and the concept of </a:t>
            </a:r>
            <a:r>
              <a:rPr lang="en-US" b="0" i="1" u="none" strike="noStrike" cap="none" dirty="0">
                <a:solidFill>
                  <a:srgbClr val="000000"/>
                </a:solidFill>
                <a:latin typeface="Arial"/>
                <a:ea typeface="Arial"/>
                <a:cs typeface="Arial"/>
                <a:sym typeface="Arial"/>
              </a:rPr>
              <a:t>mind</a:t>
            </a:r>
            <a:r>
              <a:rPr lang="en-US" b="0" i="0" u="none" strike="noStrike" cap="none" dirty="0">
                <a:solidFill>
                  <a:srgbClr val="000000"/>
                </a:solidFill>
                <a:latin typeface="Arial"/>
                <a:ea typeface="Arial"/>
                <a:cs typeface="Arial"/>
                <a:sym typeface="Arial"/>
              </a:rPr>
              <a:t> as inappropriate subject matter for scientific psychology</a:t>
            </a:r>
            <a:endParaRPr dirty="0"/>
          </a:p>
          <a:p>
            <a:pPr marL="457200" marR="0" lvl="0" indent="-4572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latin typeface="Arial"/>
                <a:ea typeface="Arial"/>
                <a:cs typeface="Arial"/>
                <a:sym typeface="Arial"/>
              </a:rPr>
              <a:t>Felt behavior best explained without mental events such as thinking</a:t>
            </a:r>
            <a:endParaRPr dirty="0"/>
          </a:p>
          <a:p>
            <a:pPr marL="228600" lvl="0" indent="-76200" algn="l" rtl="0">
              <a:lnSpc>
                <a:spcPct val="100000"/>
              </a:lnSpc>
              <a:spcBef>
                <a:spcPts val="0"/>
              </a:spcBef>
              <a:spcAft>
                <a:spcPts val="0"/>
              </a:spcAft>
              <a:buSzPts val="2400"/>
              <a:buNone/>
            </a:pPr>
            <a:endParaRPr dirty="0"/>
          </a:p>
        </p:txBody>
      </p:sp>
      <p:pic>
        <p:nvPicPr>
          <p:cNvPr id="310" name="Google Shape;310;p45" descr="An illustration of B. F. Skinn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52882" y="1619882"/>
            <a:ext cx="2743438" cy="4121253"/>
          </a:xfrm>
          <a:prstGeom prst="rect">
            <a:avLst/>
          </a:prstGeom>
          <a:noFill/>
          <a:ln>
            <a:noFill/>
          </a:ln>
        </p:spPr>
      </p:pic>
      <p:sp>
        <p:nvSpPr>
          <p:cNvPr id="311" name="Google Shape;311;p45"/>
          <p:cNvSpPr txBox="1"/>
          <p:nvPr/>
        </p:nvSpPr>
        <p:spPr>
          <a:xfrm>
            <a:off x="8352883" y="5823020"/>
            <a:ext cx="2743437" cy="353943"/>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B. F. Skinner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DA22-7CD9-E524-BD5E-1435B46A9ECD}"/>
              </a:ext>
            </a:extLst>
          </p:cNvPr>
          <p:cNvSpPr>
            <a:spLocks noGrp="1"/>
          </p:cNvSpPr>
          <p:nvPr>
            <p:ph type="title"/>
          </p:nvPr>
        </p:nvSpPr>
        <p:spPr/>
        <p:txBody>
          <a:bodyPr/>
          <a:lstStyle/>
          <a:p>
            <a:r>
              <a:rPr lang="en-US" dirty="0"/>
              <a:t>Psychoanalytic Psychology</a:t>
            </a:r>
          </a:p>
        </p:txBody>
      </p:sp>
      <p:sp>
        <p:nvSpPr>
          <p:cNvPr id="3" name="Content Placeholder 2">
            <a:extLst>
              <a:ext uri="{FF2B5EF4-FFF2-40B4-BE49-F238E27FC236}">
                <a16:creationId xmlns:a16="http://schemas.microsoft.com/office/drawing/2014/main" id="{227F81D4-C037-A203-4B51-387F8D5B794C}"/>
              </a:ext>
            </a:extLst>
          </p:cNvPr>
          <p:cNvSpPr>
            <a:spLocks noGrp="1"/>
          </p:cNvSpPr>
          <p:nvPr>
            <p:ph idx="1"/>
          </p:nvPr>
        </p:nvSpPr>
        <p:spPr/>
        <p:txBody>
          <a:bodyPr/>
          <a:lstStyle/>
          <a:p>
            <a:r>
              <a:rPr lang="en-US" dirty="0"/>
              <a:t>Sigmund Freud:  believed that behavior is influenced by the unconscious mind such as thoughts, impulses, desires, dreams</a:t>
            </a:r>
          </a:p>
          <a:p>
            <a:endParaRPr lang="en-US" dirty="0"/>
          </a:p>
          <a:p>
            <a:r>
              <a:rPr lang="en-US" dirty="0"/>
              <a:t>Believed that  our childhood experiences shape our personality as adults</a:t>
            </a:r>
          </a:p>
          <a:p>
            <a:pPr marL="0" indent="0">
              <a:buNone/>
            </a:pPr>
            <a:r>
              <a:rPr lang="en-US" dirty="0"/>
              <a:t>		example: a childhood trauma may be suppressed but may 			reoccur in adulthood as anxiety</a:t>
            </a:r>
          </a:p>
          <a:p>
            <a:r>
              <a:rPr lang="en-US" dirty="0"/>
              <a:t>When we explain our behaviors we may not give a true account of our motivation because it may be something that has been repressed.</a:t>
            </a:r>
          </a:p>
        </p:txBody>
      </p:sp>
    </p:spTree>
    <p:extLst>
      <p:ext uri="{BB962C8B-B14F-4D97-AF65-F5344CB8AC3E}">
        <p14:creationId xmlns:p14="http://schemas.microsoft.com/office/powerpoint/2010/main" val="2464912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3600" b="1" i="0" u="none" strike="noStrike" cap="none" dirty="0">
                <a:solidFill>
                  <a:srgbClr val="004A78"/>
                </a:solidFill>
                <a:latin typeface="Arial"/>
                <a:ea typeface="Arial"/>
                <a:cs typeface="Arial"/>
                <a:sym typeface="Arial"/>
              </a:rPr>
              <a:t>Psychoanalytic Psychology</a:t>
            </a:r>
            <a:endParaRPr dirty="0"/>
          </a:p>
        </p:txBody>
      </p:sp>
      <p:sp>
        <p:nvSpPr>
          <p:cNvPr id="317" name="Google Shape;317;p46"/>
          <p:cNvSpPr txBox="1">
            <a:spLocks noGrp="1"/>
          </p:cNvSpPr>
          <p:nvPr>
            <p:ph idx="1"/>
          </p:nvPr>
        </p:nvSpPr>
        <p:spPr>
          <a:xfrm>
            <a:off x="476844" y="1825625"/>
            <a:ext cx="6386294" cy="4351338"/>
          </a:xfrm>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Sigmund Freud</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Mental life is like an iceberg, with only a small part exposed</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Dynamic unconscious: </a:t>
            </a:r>
            <a:r>
              <a:rPr lang="en-US" b="0" i="0" u="none" strike="noStrike" cap="none" dirty="0">
                <a:solidFill>
                  <a:srgbClr val="000000"/>
                </a:solidFill>
                <a:latin typeface="Arial"/>
                <a:ea typeface="Arial"/>
                <a:cs typeface="Arial"/>
                <a:sym typeface="Arial"/>
              </a:rPr>
              <a:t>Area of the mind outside of personal awareness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Behavior deeply influenced by unconscious thoughts, impulses, and desires, especially sex and aggression</a:t>
            </a:r>
            <a:endParaRPr dirty="0"/>
          </a:p>
          <a:p>
            <a:pPr marL="228600" lvl="0" indent="-76200" algn="l" rtl="0">
              <a:lnSpc>
                <a:spcPct val="100000"/>
              </a:lnSpc>
              <a:spcBef>
                <a:spcPts val="0"/>
              </a:spcBef>
              <a:spcAft>
                <a:spcPts val="0"/>
              </a:spcAft>
              <a:buSzPts val="2400"/>
              <a:buNone/>
            </a:pPr>
            <a:endParaRPr dirty="0"/>
          </a:p>
        </p:txBody>
      </p:sp>
      <p:pic>
        <p:nvPicPr>
          <p:cNvPr id="318" name="Google Shape;318;p46" descr="An illustration of Sigmund Freu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74255" y="1273877"/>
            <a:ext cx="2871465" cy="4310246"/>
          </a:xfrm>
          <a:prstGeom prst="rect">
            <a:avLst/>
          </a:prstGeom>
          <a:noFill/>
          <a:ln>
            <a:noFill/>
          </a:ln>
        </p:spPr>
      </p:pic>
      <p:sp>
        <p:nvSpPr>
          <p:cNvPr id="319" name="Google Shape;319;p46"/>
          <p:cNvSpPr txBox="1"/>
          <p:nvPr/>
        </p:nvSpPr>
        <p:spPr>
          <a:xfrm>
            <a:off x="7874255" y="5670189"/>
            <a:ext cx="2871465" cy="353943"/>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Sigmund Freud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B86A-0BC2-F394-8D54-598715350911}"/>
              </a:ext>
            </a:extLst>
          </p:cNvPr>
          <p:cNvSpPr>
            <a:spLocks noGrp="1"/>
          </p:cNvSpPr>
          <p:nvPr>
            <p:ph type="title"/>
          </p:nvPr>
        </p:nvSpPr>
        <p:spPr/>
        <p:txBody>
          <a:bodyPr/>
          <a:lstStyle/>
          <a:p>
            <a:r>
              <a:rPr lang="en-US" dirty="0"/>
              <a:t>Cognitive Psychology</a:t>
            </a:r>
          </a:p>
        </p:txBody>
      </p:sp>
      <p:sp>
        <p:nvSpPr>
          <p:cNvPr id="3" name="Content Placeholder 2">
            <a:extLst>
              <a:ext uri="{FF2B5EF4-FFF2-40B4-BE49-F238E27FC236}">
                <a16:creationId xmlns:a16="http://schemas.microsoft.com/office/drawing/2014/main" id="{A4489607-CC26-B3A5-B4AE-D1C44A691FBA}"/>
              </a:ext>
            </a:extLst>
          </p:cNvPr>
          <p:cNvSpPr>
            <a:spLocks noGrp="1"/>
          </p:cNvSpPr>
          <p:nvPr>
            <p:ph idx="1"/>
          </p:nvPr>
        </p:nvSpPr>
        <p:spPr/>
        <p:txBody>
          <a:bodyPr/>
          <a:lstStyle/>
          <a:p>
            <a:r>
              <a:rPr lang="en-US" dirty="0"/>
              <a:t>The study of how we think, and process information</a:t>
            </a:r>
          </a:p>
          <a:p>
            <a:pPr lvl="1"/>
            <a:r>
              <a:rPr lang="en-US" dirty="0"/>
              <a:t>Memory, attention, language, problem solving, learning</a:t>
            </a:r>
          </a:p>
          <a:p>
            <a:pPr lvl="1"/>
            <a:r>
              <a:rPr lang="en-US" dirty="0"/>
              <a:t>practical applications include</a:t>
            </a:r>
          </a:p>
          <a:p>
            <a:pPr marL="457200" lvl="1" indent="0">
              <a:buNone/>
            </a:pPr>
            <a:r>
              <a:rPr lang="en-US" dirty="0"/>
              <a:t>	 providing help coping with memory disorders,</a:t>
            </a:r>
          </a:p>
          <a:p>
            <a:pPr marL="457200" lvl="1" indent="0">
              <a:buNone/>
            </a:pPr>
            <a:r>
              <a:rPr lang="en-US" dirty="0"/>
              <a:t>	 making better decisions</a:t>
            </a:r>
          </a:p>
          <a:p>
            <a:pPr marL="457200" lvl="1" indent="0">
              <a:buNone/>
            </a:pPr>
            <a:r>
              <a:rPr lang="en-US" dirty="0"/>
              <a:t>	 recovering from brain injury</a:t>
            </a:r>
          </a:p>
          <a:p>
            <a:pPr marL="457200" lvl="1" indent="0">
              <a:buNone/>
            </a:pPr>
            <a:r>
              <a:rPr lang="en-US" dirty="0"/>
              <a:t>	 treating learning disorders</a:t>
            </a:r>
          </a:p>
          <a:p>
            <a:pPr marL="457200" lvl="1" indent="0">
              <a:buNone/>
            </a:pPr>
            <a:r>
              <a:rPr lang="en-US" dirty="0"/>
              <a:t>	 structuring educational curricula to enhance learning. </a:t>
            </a:r>
          </a:p>
          <a:p>
            <a:pPr lvl="1"/>
            <a:endParaRPr lang="en-US" dirty="0"/>
          </a:p>
        </p:txBody>
      </p:sp>
    </p:spTree>
    <p:extLst>
      <p:ext uri="{BB962C8B-B14F-4D97-AF65-F5344CB8AC3E}">
        <p14:creationId xmlns:p14="http://schemas.microsoft.com/office/powerpoint/2010/main" val="31952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BAE2-A785-5D91-9AF0-856084EACCBC}"/>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CF5A1590-5F2E-D21F-3AC7-C00AA97D8E3D}"/>
              </a:ext>
            </a:extLst>
          </p:cNvPr>
          <p:cNvSpPr>
            <a:spLocks noGrp="1"/>
          </p:cNvSpPr>
          <p:nvPr>
            <p:ph idx="1"/>
          </p:nvPr>
        </p:nvSpPr>
        <p:spPr/>
        <p:txBody>
          <a:bodyPr/>
          <a:lstStyle/>
          <a:p>
            <a:r>
              <a:rPr lang="en-US" dirty="0"/>
              <a:t>You will be responsible for obtaining an article for each chapter we cover.  The article should be on a topic from that chapter.  </a:t>
            </a:r>
          </a:p>
          <a:p>
            <a:endParaRPr lang="en-US" dirty="0"/>
          </a:p>
          <a:p>
            <a:r>
              <a:rPr lang="en-US" dirty="0"/>
              <a:t>All articles should be obtained from the John A. Logan online library.</a:t>
            </a:r>
          </a:p>
          <a:p>
            <a:endParaRPr lang="en-US" dirty="0"/>
          </a:p>
          <a:p>
            <a:r>
              <a:rPr lang="en-US" dirty="0"/>
              <a:t>Every article should be peer reviewed and come from a reputable journal.  </a:t>
            </a:r>
          </a:p>
          <a:p>
            <a:endParaRPr lang="en-US" dirty="0"/>
          </a:p>
          <a:p>
            <a:r>
              <a:rPr lang="en-US" dirty="0"/>
              <a:t>You must copy the first page of each article to include with your final assignment.</a:t>
            </a:r>
          </a:p>
        </p:txBody>
      </p:sp>
    </p:spTree>
    <p:extLst>
      <p:ext uri="{BB962C8B-B14F-4D97-AF65-F5344CB8AC3E}">
        <p14:creationId xmlns:p14="http://schemas.microsoft.com/office/powerpoint/2010/main" val="364226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3600" b="1" i="0" u="none" strike="noStrike" cap="none" dirty="0">
                <a:solidFill>
                  <a:srgbClr val="004A78"/>
                </a:solidFill>
                <a:latin typeface="Arial"/>
                <a:ea typeface="Arial"/>
                <a:cs typeface="Arial"/>
                <a:sym typeface="Arial"/>
              </a:rPr>
              <a:t>Cognitive Psychology</a:t>
            </a:r>
            <a:endParaRPr dirty="0"/>
          </a:p>
        </p:txBody>
      </p:sp>
      <p:sp>
        <p:nvSpPr>
          <p:cNvPr id="325" name="Google Shape;325;p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Cognitive psychology: Study of information processing, thinking, reasoning, and problem solving</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Open to studying mental events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Relies on objective observation rather than introspection</a:t>
            </a:r>
            <a:endParaRPr dirty="0"/>
          </a:p>
          <a:p>
            <a:pPr marL="579437" marR="0" lvl="0" indent="-30480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122237" marR="0" lvl="0" indent="0" algn="l" rtl="0">
              <a:lnSpc>
                <a:spcPct val="100000"/>
              </a:lnSpc>
              <a:spcBef>
                <a:spcPts val="624"/>
              </a:spcBef>
              <a:spcAft>
                <a:spcPts val="0"/>
              </a:spcAft>
              <a:buClr>
                <a:srgbClr val="004A78"/>
              </a:buClr>
              <a:buSzPts val="2400"/>
              <a:buFont typeface="Arial"/>
              <a:buNone/>
            </a:pPr>
            <a:r>
              <a:rPr lang="en-US" b="1" i="0" u="none" strike="noStrike" cap="none" dirty="0">
                <a:solidFill>
                  <a:srgbClr val="000000"/>
                </a:solidFill>
                <a:latin typeface="Arial"/>
                <a:ea typeface="Arial"/>
                <a:cs typeface="Arial"/>
                <a:sym typeface="Arial"/>
              </a:rPr>
              <a:t>Operational definition: </a:t>
            </a:r>
            <a:r>
              <a:rPr lang="en-US" b="0" i="0" u="none" strike="noStrike" cap="none" dirty="0">
                <a:solidFill>
                  <a:srgbClr val="000000"/>
                </a:solidFill>
                <a:latin typeface="Arial"/>
                <a:ea typeface="Arial"/>
                <a:cs typeface="Arial"/>
                <a:sym typeface="Arial"/>
              </a:rPr>
              <a:t>Defines a scientific concept by stating specific actions or procedures used to measure it</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38D7-C1FF-0B30-1220-F696D1ED2F8C}"/>
              </a:ext>
            </a:extLst>
          </p:cNvPr>
          <p:cNvSpPr>
            <a:spLocks noGrp="1"/>
          </p:cNvSpPr>
          <p:nvPr>
            <p:ph type="title"/>
          </p:nvPr>
        </p:nvSpPr>
        <p:spPr/>
        <p:txBody>
          <a:bodyPr/>
          <a:lstStyle/>
          <a:p>
            <a:r>
              <a:rPr lang="en-US" dirty="0"/>
              <a:t>Humanistic Psychology</a:t>
            </a:r>
          </a:p>
        </p:txBody>
      </p:sp>
      <p:sp>
        <p:nvSpPr>
          <p:cNvPr id="3" name="Content Placeholder 2">
            <a:extLst>
              <a:ext uri="{FF2B5EF4-FFF2-40B4-BE49-F238E27FC236}">
                <a16:creationId xmlns:a16="http://schemas.microsoft.com/office/drawing/2014/main" id="{41A374C7-0E0D-E38E-C156-47676AE355EF}"/>
              </a:ext>
            </a:extLst>
          </p:cNvPr>
          <p:cNvSpPr>
            <a:spLocks noGrp="1"/>
          </p:cNvSpPr>
          <p:nvPr>
            <p:ph idx="1"/>
          </p:nvPr>
        </p:nvSpPr>
        <p:spPr/>
        <p:txBody>
          <a:bodyPr/>
          <a:lstStyle/>
          <a:p>
            <a:r>
              <a:rPr lang="en-US" dirty="0"/>
              <a:t>People have free-will</a:t>
            </a:r>
          </a:p>
          <a:p>
            <a:endParaRPr lang="en-US" dirty="0"/>
          </a:p>
          <a:p>
            <a:r>
              <a:rPr lang="en-US" dirty="0"/>
              <a:t>Looks at the whole person and the uniqueness of each individual</a:t>
            </a:r>
          </a:p>
          <a:p>
            <a:endParaRPr lang="en-US" dirty="0"/>
          </a:p>
          <a:p>
            <a:r>
              <a:rPr lang="en-US" dirty="0"/>
              <a:t>Stresses the importance of human value and dignity</a:t>
            </a:r>
          </a:p>
          <a:p>
            <a:endParaRPr lang="en-US" dirty="0"/>
          </a:p>
          <a:p>
            <a:r>
              <a:rPr lang="en-US" dirty="0"/>
              <a:t>Focuses on helping people live well, achieve personal growth and make the world a better place</a:t>
            </a:r>
          </a:p>
        </p:txBody>
      </p:sp>
    </p:spTree>
    <p:extLst>
      <p:ext uri="{BB962C8B-B14F-4D97-AF65-F5344CB8AC3E}">
        <p14:creationId xmlns:p14="http://schemas.microsoft.com/office/powerpoint/2010/main" val="1435862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Humanistic Psychology</a:t>
            </a:r>
            <a:endParaRPr dirty="0"/>
          </a:p>
        </p:txBody>
      </p:sp>
      <p:sp>
        <p:nvSpPr>
          <p:cNvPr id="331" name="Google Shape;331;p48"/>
          <p:cNvSpPr txBox="1">
            <a:spLocks noGrp="1"/>
          </p:cNvSpPr>
          <p:nvPr>
            <p:ph idx="1"/>
          </p:nvPr>
        </p:nvSpPr>
        <p:spPr>
          <a:xfrm>
            <a:off x="476844" y="1825625"/>
            <a:ext cx="6365746" cy="4351338"/>
          </a:xfrm>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Abraham Maslow</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Free will: </a:t>
            </a:r>
            <a:r>
              <a:rPr lang="en-US" b="0" i="0" u="none" strike="noStrike" cap="none" dirty="0">
                <a:solidFill>
                  <a:srgbClr val="000000"/>
                </a:solidFill>
                <a:latin typeface="Arial"/>
                <a:ea typeface="Arial"/>
                <a:cs typeface="Arial"/>
                <a:sym typeface="Arial"/>
              </a:rPr>
              <a:t>Ability to make conscious choices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Humanistic psychology: </a:t>
            </a:r>
            <a:r>
              <a:rPr lang="en-US" b="0" i="0" u="none" strike="noStrike" cap="none" dirty="0">
                <a:solidFill>
                  <a:srgbClr val="000000"/>
                </a:solidFill>
                <a:latin typeface="Arial"/>
                <a:ea typeface="Arial"/>
                <a:cs typeface="Arial"/>
                <a:sym typeface="Arial"/>
              </a:rPr>
              <a:t>People are inherently good and have potential</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Self-actualization: </a:t>
            </a:r>
            <a:r>
              <a:rPr lang="en-US" b="0" i="0" u="none" strike="noStrike" cap="none" dirty="0">
                <a:solidFill>
                  <a:srgbClr val="000000"/>
                </a:solidFill>
                <a:latin typeface="Arial"/>
                <a:ea typeface="Arial"/>
                <a:cs typeface="Arial"/>
                <a:sym typeface="Arial"/>
              </a:rPr>
              <a:t>Fully developing personal potential</a:t>
            </a:r>
            <a:endParaRPr dirty="0"/>
          </a:p>
          <a:p>
            <a:pPr marL="228600" lvl="0" indent="-76200" algn="l" rtl="0">
              <a:lnSpc>
                <a:spcPct val="100000"/>
              </a:lnSpc>
              <a:spcBef>
                <a:spcPts val="0"/>
              </a:spcBef>
              <a:spcAft>
                <a:spcPts val="0"/>
              </a:spcAft>
              <a:buSzPts val="2400"/>
              <a:buNone/>
            </a:pPr>
            <a:endParaRPr dirty="0"/>
          </a:p>
        </p:txBody>
      </p:sp>
      <p:pic>
        <p:nvPicPr>
          <p:cNvPr id="332" name="Google Shape;332;p48" descr="An Illustration of Abraham Masl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46903" y="1397908"/>
            <a:ext cx="2926334" cy="4395597"/>
          </a:xfrm>
          <a:prstGeom prst="rect">
            <a:avLst/>
          </a:prstGeom>
          <a:noFill/>
          <a:ln>
            <a:noFill/>
          </a:ln>
        </p:spPr>
      </p:pic>
      <p:sp>
        <p:nvSpPr>
          <p:cNvPr id="333" name="Google Shape;333;p48"/>
          <p:cNvSpPr txBox="1"/>
          <p:nvPr/>
        </p:nvSpPr>
        <p:spPr>
          <a:xfrm>
            <a:off x="7746903" y="5793505"/>
            <a:ext cx="2926334" cy="353943"/>
          </a:xfrm>
          <a:prstGeom prst="rect">
            <a:avLst/>
          </a:prstGeom>
          <a:noFill/>
          <a:ln>
            <a:noFill/>
          </a:ln>
        </p:spPr>
        <p:txBody>
          <a:bodyPr spcFirstLastPara="1" wrap="square" lIns="0" tIns="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11892"/>
              </a:buClr>
              <a:buSzPts val="2000"/>
              <a:buFont typeface="Arial"/>
              <a:buNone/>
              <a:tabLst/>
              <a:defRPr/>
            </a:pPr>
            <a:r>
              <a:rPr kumimoji="0" lang="en-US" sz="2000" b="0" i="0" u="none" strike="noStrike" kern="0" cap="none" spc="0" normalizeH="0" baseline="0" noProof="0" dirty="0">
                <a:ln>
                  <a:noFill/>
                </a:ln>
                <a:solidFill>
                  <a:srgbClr val="011892"/>
                </a:solidFill>
                <a:effectLst/>
                <a:uLnTx/>
                <a:uFillTx/>
                <a:latin typeface="Open Sans"/>
                <a:ea typeface="Open Sans"/>
                <a:cs typeface="Open Sans"/>
                <a:sym typeface="Open Sans"/>
              </a:rPr>
              <a:t>Abraham Maslow</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2CBC-4495-406C-A3CA-8B63783E371F}"/>
              </a:ext>
            </a:extLst>
          </p:cNvPr>
          <p:cNvSpPr>
            <a:spLocks noGrp="1"/>
          </p:cNvSpPr>
          <p:nvPr>
            <p:ph type="title"/>
          </p:nvPr>
        </p:nvSpPr>
        <p:spPr/>
        <p:txBody>
          <a:bodyPr/>
          <a:lstStyle/>
          <a:p>
            <a:r>
              <a:rPr lang="en-US" dirty="0"/>
              <a:t>Knowledge Check Activity 2</a:t>
            </a:r>
          </a:p>
        </p:txBody>
      </p:sp>
      <p:sp>
        <p:nvSpPr>
          <p:cNvPr id="3" name="Text Placeholder 2">
            <a:extLst>
              <a:ext uri="{FF2B5EF4-FFF2-40B4-BE49-F238E27FC236}">
                <a16:creationId xmlns:a16="http://schemas.microsoft.com/office/drawing/2014/main" id="{4C299054-DD4A-4C50-8CAE-0FBEC88C8545}"/>
              </a:ext>
            </a:extLst>
          </p:cNvPr>
          <p:cNvSpPr>
            <a:spLocks noGrp="1"/>
          </p:cNvSpPr>
          <p:nvPr>
            <p:ph type="body" idx="1"/>
          </p:nvPr>
        </p:nvSpPr>
        <p:spPr>
          <a:xfrm>
            <a:off x="476842" y="1764100"/>
            <a:ext cx="11238313" cy="553968"/>
          </a:xfrm>
        </p:spPr>
        <p:txBody>
          <a:bodyPr/>
          <a:lstStyle/>
          <a:p>
            <a:pPr algn="l"/>
            <a:r>
              <a:rPr lang="en-US" sz="2400" b="1" i="0" u="none" strike="noStrike" cap="none" dirty="0">
                <a:solidFill>
                  <a:srgbClr val="006298"/>
                </a:solidFill>
                <a:latin typeface="Arial"/>
                <a:ea typeface="Arial"/>
                <a:cs typeface="Arial"/>
                <a:sym typeface="Arial"/>
              </a:rPr>
              <a:t>Match the psychological approach with the historical figure</a:t>
            </a:r>
            <a:endParaRPr lang="en-US" sz="2400" dirty="0"/>
          </a:p>
        </p:txBody>
      </p:sp>
      <p:sp>
        <p:nvSpPr>
          <p:cNvPr id="4" name="Text Placeholder 3">
            <a:extLst>
              <a:ext uri="{FF2B5EF4-FFF2-40B4-BE49-F238E27FC236}">
                <a16:creationId xmlns:a16="http://schemas.microsoft.com/office/drawing/2014/main" id="{D819325B-0E25-4779-BDE1-E078575909AF}"/>
              </a:ext>
            </a:extLst>
          </p:cNvPr>
          <p:cNvSpPr>
            <a:spLocks noGrp="1"/>
          </p:cNvSpPr>
          <p:nvPr>
            <p:ph type="body" idx="2"/>
          </p:nvPr>
        </p:nvSpPr>
        <p:spPr/>
        <p:txBody>
          <a:bodyPr/>
          <a:lstStyle/>
          <a:p>
            <a:pPr marL="533400" lvl="0" indent="-457200" algn="l" rtl="0">
              <a:lnSpc>
                <a:spcPct val="100000"/>
              </a:lnSpc>
              <a:spcBef>
                <a:spcPts val="1000"/>
              </a:spcBef>
              <a:spcAft>
                <a:spcPts val="0"/>
              </a:spcAft>
              <a:buSzPts val="2400"/>
              <a:buFont typeface="Arial"/>
              <a:buAutoNum type="arabicPeriod"/>
            </a:pPr>
            <a:r>
              <a:rPr lang="en-US" dirty="0"/>
              <a:t>Structuralism</a:t>
            </a:r>
          </a:p>
          <a:p>
            <a:pPr marL="533400" lvl="0" indent="-457200" algn="l" rtl="0">
              <a:lnSpc>
                <a:spcPct val="100000"/>
              </a:lnSpc>
              <a:spcBef>
                <a:spcPts val="1000"/>
              </a:spcBef>
              <a:spcAft>
                <a:spcPts val="0"/>
              </a:spcAft>
              <a:buSzPts val="2400"/>
              <a:buFont typeface="Arial"/>
              <a:buAutoNum type="arabicPeriod"/>
            </a:pPr>
            <a:r>
              <a:rPr lang="en-US" dirty="0"/>
              <a:t>Humanistic</a:t>
            </a:r>
          </a:p>
          <a:p>
            <a:pPr marL="533400" lvl="0" indent="-457200" algn="l" rtl="0">
              <a:lnSpc>
                <a:spcPct val="100000"/>
              </a:lnSpc>
              <a:spcBef>
                <a:spcPts val="1000"/>
              </a:spcBef>
              <a:spcAft>
                <a:spcPts val="0"/>
              </a:spcAft>
              <a:buSzPts val="2400"/>
              <a:buFont typeface="Arial"/>
              <a:buAutoNum type="arabicPeriod"/>
            </a:pPr>
            <a:r>
              <a:rPr lang="en-US" dirty="0"/>
              <a:t>Functionalism</a:t>
            </a:r>
          </a:p>
          <a:p>
            <a:pPr marL="533400" lvl="0" indent="-457200" algn="l" rtl="0">
              <a:lnSpc>
                <a:spcPct val="100000"/>
              </a:lnSpc>
              <a:spcBef>
                <a:spcPts val="1000"/>
              </a:spcBef>
              <a:spcAft>
                <a:spcPts val="0"/>
              </a:spcAft>
              <a:buSzPts val="2400"/>
              <a:buFont typeface="Arial"/>
              <a:buAutoNum type="arabicPeriod"/>
            </a:pPr>
            <a:r>
              <a:rPr lang="en-US" dirty="0"/>
              <a:t>Psychoanalytic</a:t>
            </a:r>
          </a:p>
          <a:p>
            <a:pPr marL="533400" lvl="0" indent="-457200" algn="l" rtl="0">
              <a:lnSpc>
                <a:spcPct val="100000"/>
              </a:lnSpc>
              <a:spcBef>
                <a:spcPts val="1000"/>
              </a:spcBef>
              <a:spcAft>
                <a:spcPts val="0"/>
              </a:spcAft>
              <a:buSzPts val="2400"/>
              <a:buFont typeface="Arial"/>
              <a:buAutoNum type="arabicPeriod"/>
            </a:pPr>
            <a:r>
              <a:rPr lang="en-US" dirty="0"/>
              <a:t>Radical behaviorism</a:t>
            </a:r>
          </a:p>
          <a:p>
            <a:pPr marL="533400" lvl="0" indent="-457200" algn="l" rtl="0">
              <a:lnSpc>
                <a:spcPct val="100000"/>
              </a:lnSpc>
              <a:spcBef>
                <a:spcPts val="1000"/>
              </a:spcBef>
              <a:spcAft>
                <a:spcPts val="0"/>
              </a:spcAft>
              <a:buSzPts val="2400"/>
              <a:buFont typeface="Arial"/>
              <a:buAutoNum type="arabicPeriod"/>
            </a:pPr>
            <a:r>
              <a:rPr lang="en-US" dirty="0"/>
              <a:t>Gestalt</a:t>
            </a:r>
          </a:p>
          <a:p>
            <a:pPr marL="533400" lvl="0" indent="-457200" algn="l" rtl="0">
              <a:lnSpc>
                <a:spcPct val="100000"/>
              </a:lnSpc>
              <a:spcBef>
                <a:spcPts val="1000"/>
              </a:spcBef>
              <a:spcAft>
                <a:spcPts val="0"/>
              </a:spcAft>
              <a:buSzPts val="2400"/>
              <a:buFont typeface="Arial"/>
              <a:buAutoNum type="arabicPeriod"/>
            </a:pPr>
            <a:r>
              <a:rPr lang="en-US" dirty="0"/>
              <a:t>Behaviorism</a:t>
            </a:r>
          </a:p>
        </p:txBody>
      </p:sp>
      <p:sp>
        <p:nvSpPr>
          <p:cNvPr id="6" name="Text Placeholder 5">
            <a:extLst>
              <a:ext uri="{FF2B5EF4-FFF2-40B4-BE49-F238E27FC236}">
                <a16:creationId xmlns:a16="http://schemas.microsoft.com/office/drawing/2014/main" id="{0C5D0686-2476-44EE-9185-78969479E887}"/>
              </a:ext>
            </a:extLst>
          </p:cNvPr>
          <p:cNvSpPr>
            <a:spLocks noGrp="1"/>
          </p:cNvSpPr>
          <p:nvPr>
            <p:ph type="body" idx="4"/>
          </p:nvPr>
        </p:nvSpPr>
        <p:spPr/>
        <p:txBody>
          <a:bodyPr/>
          <a:lstStyle/>
          <a:p>
            <a:pPr marL="533400" indent="-457200">
              <a:buFont typeface="+mj-lt"/>
              <a:buAutoNum type="alphaLcPeriod"/>
            </a:pPr>
            <a:r>
              <a:rPr lang="en-US" dirty="0"/>
              <a:t>Maslow</a:t>
            </a:r>
          </a:p>
          <a:p>
            <a:pPr marL="533400" indent="-457200">
              <a:buFont typeface="+mj-lt"/>
              <a:buAutoNum type="alphaLcPeriod"/>
            </a:pPr>
            <a:r>
              <a:rPr lang="en-US" dirty="0"/>
              <a:t>Freud</a:t>
            </a:r>
          </a:p>
          <a:p>
            <a:pPr marL="533400" indent="-457200">
              <a:buFont typeface="+mj-lt"/>
              <a:buAutoNum type="alphaLcPeriod"/>
            </a:pPr>
            <a:r>
              <a:rPr lang="en-US" dirty="0"/>
              <a:t>Titchener</a:t>
            </a:r>
          </a:p>
          <a:p>
            <a:pPr marL="533400" indent="-457200">
              <a:buFont typeface="+mj-lt"/>
              <a:buAutoNum type="alphaLcPeriod"/>
            </a:pPr>
            <a:r>
              <a:rPr lang="en-US" dirty="0"/>
              <a:t>Wertheimer</a:t>
            </a:r>
          </a:p>
          <a:p>
            <a:pPr marL="533400" indent="-457200">
              <a:buFont typeface="+mj-lt"/>
              <a:buAutoNum type="alphaLcPeriod"/>
            </a:pPr>
            <a:r>
              <a:rPr lang="en-US" dirty="0"/>
              <a:t>James</a:t>
            </a:r>
          </a:p>
          <a:p>
            <a:pPr marL="533400" indent="-457200">
              <a:buFont typeface="+mj-lt"/>
              <a:buAutoNum type="alphaLcPeriod"/>
            </a:pPr>
            <a:r>
              <a:rPr lang="en-US" dirty="0"/>
              <a:t>Watson</a:t>
            </a:r>
          </a:p>
          <a:p>
            <a:pPr marL="533400" indent="-457200">
              <a:buFont typeface="+mj-lt"/>
              <a:buAutoNum type="alphaLcPeriod"/>
            </a:pPr>
            <a:r>
              <a:rPr lang="en-US" dirty="0"/>
              <a:t>Skinner</a:t>
            </a:r>
          </a:p>
        </p:txBody>
      </p:sp>
    </p:spTree>
    <p:extLst>
      <p:ext uri="{BB962C8B-B14F-4D97-AF65-F5344CB8AC3E}">
        <p14:creationId xmlns:p14="http://schemas.microsoft.com/office/powerpoint/2010/main" val="3518680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Knowledge Check Activity 2: Answer</a:t>
            </a:r>
            <a:endParaRPr dirty="0"/>
          </a:p>
        </p:txBody>
      </p:sp>
      <p:sp>
        <p:nvSpPr>
          <p:cNvPr id="347" name="Google Shape;347;p5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10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Structuralism → c. Titchener </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Humanistic → a. Maslow</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Functionalism → e. James</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Psychoanalytic → b. Freud</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Radical behaviorism → g. Skinner</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Gestalt → d. Wertheimer</a:t>
            </a:r>
            <a:endParaRPr dirty="0"/>
          </a:p>
          <a:p>
            <a:pPr marL="514350" marR="0" lvl="0" indent="-514350" algn="l" rtl="0">
              <a:lnSpc>
                <a:spcPct val="90000"/>
              </a:lnSpc>
              <a:spcBef>
                <a:spcPts val="1800"/>
              </a:spcBef>
              <a:spcAft>
                <a:spcPts val="0"/>
              </a:spcAft>
              <a:buClr>
                <a:srgbClr val="004A78"/>
              </a:buClr>
              <a:buSzPts val="2400"/>
              <a:buFont typeface="Arial"/>
              <a:buAutoNum type="arabicPeriod"/>
            </a:pPr>
            <a:r>
              <a:rPr lang="en-US" b="0" i="0" u="none" strike="noStrike" cap="none" dirty="0">
                <a:solidFill>
                  <a:srgbClr val="000000"/>
                </a:solidFill>
                <a:latin typeface="Arial"/>
                <a:ea typeface="Arial"/>
                <a:cs typeface="Arial"/>
                <a:sym typeface="Arial"/>
              </a:rPr>
              <a:t>Behaviorism → f. Watson</a:t>
            </a:r>
            <a:endParaRPr dirty="0"/>
          </a:p>
          <a:p>
            <a:pPr marL="228600" lvl="0" indent="-76200" algn="l" rtl="0">
              <a:lnSpc>
                <a:spcPct val="100000"/>
              </a:lnSpc>
              <a:spcBef>
                <a:spcPts val="800"/>
              </a:spcBef>
              <a:spcAft>
                <a:spcPts val="0"/>
              </a:spcAft>
              <a:buSzPts val="2400"/>
              <a:buNone/>
            </a:pP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7759940" y="1325880"/>
            <a:ext cx="3784361" cy="3066507"/>
          </a:xfrm>
        </p:spPr>
        <p:txBody>
          <a:bodyPr vert="horz" lIns="91440" tIns="45720" rIns="91440" bIns="45720" rtlCol="0" anchor="b">
            <a:normAutofit fontScale="90000"/>
          </a:bodyPr>
          <a:lstStyle/>
          <a:p>
            <a:r>
              <a:rPr lang="en-US" sz="3700" dirty="0">
                <a:solidFill>
                  <a:srgbClr val="EBEBEB"/>
                </a:solidFill>
              </a:rPr>
              <a:t>Contemporary Psychological Science and the Biopsychosocial Model</a:t>
            </a:r>
            <a:br>
              <a:rPr lang="en-US" sz="3700" dirty="0">
                <a:solidFill>
                  <a:srgbClr val="EBEBEB"/>
                </a:solidFill>
              </a:rPr>
            </a:br>
            <a:br>
              <a:rPr lang="en-US" sz="3700" dirty="0">
                <a:solidFill>
                  <a:srgbClr val="EBEBEB"/>
                </a:solidFill>
              </a:rPr>
            </a:br>
            <a:r>
              <a:rPr lang="en-US" sz="3700" dirty="0">
                <a:solidFill>
                  <a:srgbClr val="EBEBEB"/>
                </a:solidFill>
              </a:rPr>
              <a:t>Sect. 1.4</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1790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A195-8762-737D-7BF9-091722389DB2}"/>
              </a:ext>
            </a:extLst>
          </p:cNvPr>
          <p:cNvSpPr>
            <a:spLocks noGrp="1"/>
          </p:cNvSpPr>
          <p:nvPr>
            <p:ph type="title"/>
          </p:nvPr>
        </p:nvSpPr>
        <p:spPr/>
        <p:txBody>
          <a:bodyPr/>
          <a:lstStyle/>
          <a:p>
            <a:r>
              <a:rPr lang="en-US" dirty="0"/>
              <a:t>Biopsychosocial Model</a:t>
            </a:r>
          </a:p>
        </p:txBody>
      </p:sp>
      <p:sp>
        <p:nvSpPr>
          <p:cNvPr id="3" name="Content Placeholder 2">
            <a:extLst>
              <a:ext uri="{FF2B5EF4-FFF2-40B4-BE49-F238E27FC236}">
                <a16:creationId xmlns:a16="http://schemas.microsoft.com/office/drawing/2014/main" id="{7BB98FC5-8DC4-8457-D5C6-925D7C31E195}"/>
              </a:ext>
            </a:extLst>
          </p:cNvPr>
          <p:cNvSpPr>
            <a:spLocks noGrp="1"/>
          </p:cNvSpPr>
          <p:nvPr>
            <p:ph idx="1"/>
          </p:nvPr>
        </p:nvSpPr>
        <p:spPr/>
        <p:txBody>
          <a:bodyPr/>
          <a:lstStyle/>
          <a:p>
            <a:r>
              <a:rPr lang="en-US" dirty="0"/>
              <a:t>Human behavior is influenced by a COMBINATION of biological, psychological, and social factors</a:t>
            </a:r>
          </a:p>
          <a:p>
            <a:endParaRPr lang="en-US" dirty="0"/>
          </a:p>
          <a:p>
            <a:r>
              <a:rPr lang="en-US" dirty="0"/>
              <a:t>There are three components:</a:t>
            </a:r>
          </a:p>
          <a:p>
            <a:pPr lvl="1"/>
            <a:r>
              <a:rPr lang="en-US" dirty="0"/>
              <a:t>Biological Perspective</a:t>
            </a:r>
          </a:p>
          <a:p>
            <a:pPr lvl="1"/>
            <a:r>
              <a:rPr lang="en-US" dirty="0"/>
              <a:t>Psychological Perspective</a:t>
            </a:r>
          </a:p>
          <a:p>
            <a:pPr lvl="1"/>
            <a:r>
              <a:rPr lang="en-US" dirty="0"/>
              <a:t>Social Perspective</a:t>
            </a:r>
          </a:p>
          <a:p>
            <a:pPr lvl="1"/>
            <a:endParaRPr lang="en-US" dirty="0"/>
          </a:p>
        </p:txBody>
      </p:sp>
    </p:spTree>
    <p:extLst>
      <p:ext uri="{BB962C8B-B14F-4D97-AF65-F5344CB8AC3E}">
        <p14:creationId xmlns:p14="http://schemas.microsoft.com/office/powerpoint/2010/main" val="1244519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The Biopsychosocial Model </a:t>
            </a:r>
            <a:endParaRPr dirty="0"/>
          </a:p>
        </p:txBody>
      </p:sp>
      <p:sp>
        <p:nvSpPr>
          <p:cNvPr id="360" name="Google Shape;360;p52"/>
          <p:cNvSpPr txBox="1">
            <a:spLocks noGrp="1"/>
          </p:cNvSpPr>
          <p:nvPr>
            <p:ph type="body" idx="1"/>
          </p:nvPr>
        </p:nvSpPr>
        <p:spPr>
          <a:xfrm>
            <a:off x="476844" y="1829189"/>
            <a:ext cx="3344530" cy="553968"/>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p>
            <a:pPr marL="457200" lvl="0" indent="-228600" algn="ctr" rtl="0">
              <a:lnSpc>
                <a:spcPct val="100000"/>
              </a:lnSpc>
              <a:spcBef>
                <a:spcPts val="0"/>
              </a:spcBef>
              <a:spcAft>
                <a:spcPts val="0"/>
              </a:spcAft>
              <a:buSzPts val="2000"/>
              <a:buNone/>
            </a:pPr>
            <a:r>
              <a:rPr lang="en-US" sz="2400" dirty="0"/>
              <a:t>Biological</a:t>
            </a:r>
            <a:endParaRPr sz="2400" dirty="0"/>
          </a:p>
        </p:txBody>
      </p:sp>
      <p:sp>
        <p:nvSpPr>
          <p:cNvPr id="361" name="Google Shape;361;p5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US" dirty="0"/>
              <a:t>Genetics, brain processes, and evolution</a:t>
            </a:r>
            <a:endParaRPr dirty="0"/>
          </a:p>
          <a:p>
            <a:pPr marL="457200" lvl="0" indent="-381000" algn="l" rtl="0">
              <a:lnSpc>
                <a:spcPct val="100000"/>
              </a:lnSpc>
              <a:spcBef>
                <a:spcPts val="1000"/>
              </a:spcBef>
              <a:spcAft>
                <a:spcPts val="0"/>
              </a:spcAft>
              <a:buSzPts val="2400"/>
              <a:buChar char="•"/>
            </a:pPr>
            <a:r>
              <a:rPr lang="en-US" dirty="0"/>
              <a:t>Inherited, adaptive aspects of behavior and mental processes</a:t>
            </a:r>
            <a:endParaRPr dirty="0"/>
          </a:p>
          <a:p>
            <a:pPr marL="457200" lvl="0" indent="-381000" algn="l" rtl="0">
              <a:lnSpc>
                <a:spcPct val="100000"/>
              </a:lnSpc>
              <a:spcBef>
                <a:spcPts val="1000"/>
              </a:spcBef>
              <a:spcAft>
                <a:spcPts val="0"/>
              </a:spcAft>
              <a:buSzPts val="2400"/>
              <a:buChar char="•"/>
            </a:pPr>
            <a:r>
              <a:rPr lang="en-US" dirty="0"/>
              <a:t>Neuroscience</a:t>
            </a:r>
            <a:endParaRPr dirty="0"/>
          </a:p>
          <a:p>
            <a:pPr marL="457200" lvl="0" indent="-228600" algn="l" rtl="0">
              <a:lnSpc>
                <a:spcPct val="100000"/>
              </a:lnSpc>
              <a:spcBef>
                <a:spcPts val="1000"/>
              </a:spcBef>
              <a:spcAft>
                <a:spcPts val="0"/>
              </a:spcAft>
              <a:buSzPts val="2400"/>
              <a:buNone/>
            </a:pPr>
            <a:endParaRPr dirty="0"/>
          </a:p>
        </p:txBody>
      </p:sp>
      <p:sp>
        <p:nvSpPr>
          <p:cNvPr id="362" name="Google Shape;362;p52"/>
          <p:cNvSpPr txBox="1">
            <a:spLocks noGrp="1"/>
          </p:cNvSpPr>
          <p:nvPr>
            <p:ph type="body" idx="3"/>
          </p:nvPr>
        </p:nvSpPr>
        <p:spPr>
          <a:xfrm>
            <a:off x="4423735" y="1829188"/>
            <a:ext cx="3344530" cy="553968"/>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p>
            <a:pPr marL="457200" lvl="0" indent="-228600" algn="ctr" rtl="0">
              <a:lnSpc>
                <a:spcPct val="100000"/>
              </a:lnSpc>
              <a:spcBef>
                <a:spcPts val="0"/>
              </a:spcBef>
              <a:spcAft>
                <a:spcPts val="0"/>
              </a:spcAft>
              <a:buSzPts val="2000"/>
              <a:buNone/>
            </a:pPr>
            <a:r>
              <a:rPr lang="en-US" sz="2400" dirty="0"/>
              <a:t>Psychological</a:t>
            </a:r>
            <a:endParaRPr sz="2400" dirty="0"/>
          </a:p>
        </p:txBody>
      </p:sp>
      <p:sp>
        <p:nvSpPr>
          <p:cNvPr id="363" name="Google Shape;363;p52"/>
          <p:cNvSpPr txBox="1">
            <a:spLocks noGrp="1"/>
          </p:cNvSpPr>
          <p:nvPr>
            <p:ph type="body" idx="4"/>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2400"/>
              <a:buFont typeface="Arial"/>
              <a:buChar char="•"/>
            </a:pPr>
            <a:r>
              <a:rPr lang="en-US" sz="2400" dirty="0"/>
              <a:t>Behavior is result of processes within each person</a:t>
            </a:r>
            <a:endParaRPr dirty="0"/>
          </a:p>
          <a:p>
            <a:pPr marL="457200" lvl="0" indent="-457200" algn="l" rtl="0">
              <a:lnSpc>
                <a:spcPct val="100000"/>
              </a:lnSpc>
              <a:spcBef>
                <a:spcPts val="1000"/>
              </a:spcBef>
              <a:spcAft>
                <a:spcPts val="0"/>
              </a:spcAft>
              <a:buSzPts val="2400"/>
              <a:buFont typeface="Arial"/>
              <a:buChar char="•"/>
            </a:pPr>
            <a:r>
              <a:rPr lang="en-US" sz="2400" dirty="0"/>
              <a:t>Scientific observation, research, and objectivity</a:t>
            </a:r>
            <a:endParaRPr dirty="0"/>
          </a:p>
          <a:p>
            <a:pPr marL="457200" lvl="0" indent="-457200" algn="l" rtl="0">
              <a:lnSpc>
                <a:spcPct val="100000"/>
              </a:lnSpc>
              <a:spcBef>
                <a:spcPts val="1000"/>
              </a:spcBef>
              <a:spcAft>
                <a:spcPts val="0"/>
              </a:spcAft>
              <a:buSzPts val="2400"/>
              <a:buFont typeface="Arial"/>
              <a:buChar char="•"/>
            </a:pPr>
            <a:r>
              <a:rPr lang="en-US" sz="2400" dirty="0"/>
              <a:t>Mental processes</a:t>
            </a:r>
            <a:endParaRPr dirty="0"/>
          </a:p>
          <a:p>
            <a:pPr marL="457200" lvl="0" indent="-228600" algn="l" rtl="0">
              <a:lnSpc>
                <a:spcPct val="100000"/>
              </a:lnSpc>
              <a:spcBef>
                <a:spcPts val="1000"/>
              </a:spcBef>
              <a:spcAft>
                <a:spcPts val="0"/>
              </a:spcAft>
              <a:buSzPts val="2400"/>
              <a:buNone/>
            </a:pPr>
            <a:endParaRPr dirty="0"/>
          </a:p>
        </p:txBody>
      </p:sp>
      <p:sp>
        <p:nvSpPr>
          <p:cNvPr id="364" name="Google Shape;364;p52"/>
          <p:cNvSpPr txBox="1">
            <a:spLocks noGrp="1"/>
          </p:cNvSpPr>
          <p:nvPr>
            <p:ph type="body" idx="5"/>
          </p:nvPr>
        </p:nvSpPr>
        <p:spPr>
          <a:xfrm>
            <a:off x="8366760" y="1834905"/>
            <a:ext cx="3344530" cy="553968"/>
          </a:xfrm>
          <a:prstGeom prst="rect">
            <a:avLst/>
          </a:prstGeom>
          <a:solidFill>
            <a:schemeClr val="lt1"/>
          </a:solidFill>
          <a:ln>
            <a:noFill/>
          </a:ln>
          <a:effectLst>
            <a:outerShdw dist="12700" dir="5400000" algn="t" rotWithShape="0">
              <a:srgbClr val="000000"/>
            </a:outerShdw>
          </a:effectLst>
        </p:spPr>
        <p:txBody>
          <a:bodyPr spcFirstLastPara="1" wrap="square" lIns="91425" tIns="91425" rIns="91425" bIns="91425" anchor="b" anchorCtr="0">
            <a:spAutoFit/>
          </a:bodyPr>
          <a:lstStyle/>
          <a:p>
            <a:pPr marL="457200" lvl="0" indent="-228600" algn="ctr" rtl="0">
              <a:lnSpc>
                <a:spcPct val="100000"/>
              </a:lnSpc>
              <a:spcBef>
                <a:spcPts val="0"/>
              </a:spcBef>
              <a:spcAft>
                <a:spcPts val="0"/>
              </a:spcAft>
              <a:buSzPts val="2000"/>
              <a:buNone/>
            </a:pPr>
            <a:r>
              <a:rPr lang="en-US" sz="2400" dirty="0"/>
              <a:t>Social</a:t>
            </a:r>
            <a:endParaRPr sz="2400" dirty="0"/>
          </a:p>
        </p:txBody>
      </p:sp>
      <p:sp>
        <p:nvSpPr>
          <p:cNvPr id="365" name="Google Shape;365;p52"/>
          <p:cNvSpPr txBox="1">
            <a:spLocks noGrp="1"/>
          </p:cNvSpPr>
          <p:nvPr>
            <p:ph type="body" idx="6"/>
          </p:nvPr>
        </p:nvSpPr>
        <p:spPr>
          <a:xfrm>
            <a:off x="8370625" y="2579767"/>
            <a:ext cx="3454929" cy="359719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2400"/>
              <a:buFont typeface="Arial"/>
              <a:buChar char="•"/>
            </a:pPr>
            <a:r>
              <a:rPr lang="en-US" dirty="0"/>
              <a:t>Impact of social context, crowds, groups, and cultures on human behavior</a:t>
            </a:r>
            <a:endParaRPr dirty="0"/>
          </a:p>
          <a:p>
            <a:pPr marL="457200" lvl="0" indent="-457200" algn="l" rtl="0">
              <a:lnSpc>
                <a:spcPct val="100000"/>
              </a:lnSpc>
              <a:spcBef>
                <a:spcPts val="1000"/>
              </a:spcBef>
              <a:spcAft>
                <a:spcPts val="0"/>
              </a:spcAft>
              <a:buSzPts val="2400"/>
              <a:buFont typeface="Arial"/>
              <a:buChar char="•"/>
            </a:pPr>
            <a:r>
              <a:rPr lang="en-US" dirty="0"/>
              <a:t>Effect of education, ethnicity, religion, and poverty on social norms</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Human Diversity and </a:t>
            </a:r>
            <a:br>
              <a:rPr lang="en-US" sz="4000" dirty="0"/>
            </a:br>
            <a:r>
              <a:rPr lang="en-US" sz="4000" dirty="0"/>
              <a:t>the Biopsychosocial Model</a:t>
            </a:r>
            <a:endParaRPr dirty="0"/>
          </a:p>
        </p:txBody>
      </p:sp>
      <p:sp>
        <p:nvSpPr>
          <p:cNvPr id="371" name="Google Shape;371;p5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Gender bias in research: </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Most researchers were men</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Most research focused on male participants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Did not account for male–female differences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dirty="0">
                <a:latin typeface="Arial"/>
                <a:ea typeface="Arial"/>
                <a:cs typeface="Arial"/>
                <a:sym typeface="Arial"/>
              </a:rPr>
              <a:t>Focus on </a:t>
            </a:r>
            <a:r>
              <a:rPr lang="en-US" b="0" i="0" u="none" strike="noStrike" cap="none" dirty="0">
                <a:solidFill>
                  <a:srgbClr val="000000"/>
                </a:solidFill>
                <a:latin typeface="Arial"/>
                <a:ea typeface="Arial"/>
                <a:cs typeface="Arial"/>
                <a:sym typeface="Arial"/>
              </a:rPr>
              <a:t>WEIRD (Western, Educated, Industrialized, Rich, and Democratic societies)</a:t>
            </a:r>
            <a:endParaRPr dirty="0"/>
          </a:p>
          <a:p>
            <a:pPr marL="122237" marR="0" lvl="0" indent="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122237" marR="0" lvl="0" indent="0" algn="l" rtl="0">
              <a:lnSpc>
                <a:spcPct val="100000"/>
              </a:lnSpc>
              <a:spcBef>
                <a:spcPts val="624"/>
              </a:spcBef>
              <a:spcAft>
                <a:spcPts val="0"/>
              </a:spcAft>
              <a:buClr>
                <a:srgbClr val="004A78"/>
              </a:buClr>
              <a:buSzPts val="2400"/>
              <a:buFont typeface="Arial"/>
              <a:buNone/>
            </a:pPr>
            <a:r>
              <a:rPr lang="en-US" b="1" i="0" u="none" strike="noStrike" cap="none" dirty="0">
                <a:solidFill>
                  <a:srgbClr val="000000"/>
                </a:solidFill>
                <a:latin typeface="Arial"/>
                <a:ea typeface="Arial"/>
                <a:cs typeface="Arial"/>
                <a:sym typeface="Arial"/>
              </a:rPr>
              <a:t>Cultural relativity: </a:t>
            </a:r>
            <a:r>
              <a:rPr lang="en-US" b="0" i="0" u="none" strike="noStrike" cap="none" dirty="0">
                <a:solidFill>
                  <a:srgbClr val="000000"/>
                </a:solidFill>
                <a:latin typeface="Arial"/>
                <a:ea typeface="Arial"/>
                <a:cs typeface="Arial"/>
                <a:sym typeface="Arial"/>
              </a:rPr>
              <a:t>Behavior must be judged relative to values of the culture in which it occurs.</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4E82-9A65-D8FF-B58C-6D4D72D4B56D}"/>
              </a:ext>
            </a:extLst>
          </p:cNvPr>
          <p:cNvSpPr>
            <a:spLocks noGrp="1"/>
          </p:cNvSpPr>
          <p:nvPr>
            <p:ph type="title"/>
          </p:nvPr>
        </p:nvSpPr>
        <p:spPr/>
        <p:txBody>
          <a:bodyPr/>
          <a:lstStyle/>
          <a:p>
            <a:r>
              <a:rPr lang="en-US" dirty="0"/>
              <a:t>What makes a Psychological Thriller?</a:t>
            </a:r>
          </a:p>
        </p:txBody>
      </p:sp>
      <p:sp>
        <p:nvSpPr>
          <p:cNvPr id="3" name="Text Placeholder 2">
            <a:extLst>
              <a:ext uri="{FF2B5EF4-FFF2-40B4-BE49-F238E27FC236}">
                <a16:creationId xmlns:a16="http://schemas.microsoft.com/office/drawing/2014/main" id="{674163AF-E57F-B11B-F8C5-E45FD0FC6134}"/>
              </a:ext>
            </a:extLst>
          </p:cNvPr>
          <p:cNvSpPr>
            <a:spLocks noGrp="1"/>
          </p:cNvSpPr>
          <p:nvPr>
            <p:ph type="body" sz="half" idx="2"/>
          </p:nvPr>
        </p:nvSpPr>
        <p:spPr/>
        <p:txBody>
          <a:bodyPr/>
          <a:lstStyle/>
          <a:p>
            <a:r>
              <a:rPr lang="en-US" dirty="0"/>
              <a:t>What sets a psychological thriller apart is its commitment to exploring the darkest corners of the human mind. Narratives are told from the point of view of an unreliable narrator or a psychologically stressed character. They feature protagonists and antagonists driven by obsession or violence, with an emphasis on internal tension and conflict. Within every psychological thriller, the core mystery is crystalized by the inner workings of a disturbed mind.</a:t>
            </a:r>
          </a:p>
        </p:txBody>
      </p:sp>
    </p:spTree>
    <p:extLst>
      <p:ext uri="{BB962C8B-B14F-4D97-AF65-F5344CB8AC3E}">
        <p14:creationId xmlns:p14="http://schemas.microsoft.com/office/powerpoint/2010/main" val="228382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EA74-4295-49F8-7857-274E6991EE6E}"/>
              </a:ext>
            </a:extLst>
          </p:cNvPr>
          <p:cNvSpPr>
            <a:spLocks noGrp="1"/>
          </p:cNvSpPr>
          <p:nvPr>
            <p:ph type="title"/>
          </p:nvPr>
        </p:nvSpPr>
        <p:spPr/>
        <p:txBody>
          <a:bodyPr/>
          <a:lstStyle/>
          <a:p>
            <a:r>
              <a:rPr lang="en-US" dirty="0"/>
              <a:t>Assignments cont.</a:t>
            </a:r>
            <a:br>
              <a:rPr lang="en-US" dirty="0"/>
            </a:br>
            <a:endParaRPr lang="en-US" dirty="0"/>
          </a:p>
        </p:txBody>
      </p:sp>
      <p:sp>
        <p:nvSpPr>
          <p:cNvPr id="3" name="Content Placeholder 2">
            <a:extLst>
              <a:ext uri="{FF2B5EF4-FFF2-40B4-BE49-F238E27FC236}">
                <a16:creationId xmlns:a16="http://schemas.microsoft.com/office/drawing/2014/main" id="{676EE209-A66A-B2B7-F114-D74D18986B30}"/>
              </a:ext>
            </a:extLst>
          </p:cNvPr>
          <p:cNvSpPr>
            <a:spLocks noGrp="1"/>
          </p:cNvSpPr>
          <p:nvPr>
            <p:ph idx="1"/>
          </p:nvPr>
        </p:nvSpPr>
        <p:spPr/>
        <p:txBody>
          <a:bodyPr/>
          <a:lstStyle/>
          <a:p>
            <a:r>
              <a:rPr lang="en-US" dirty="0"/>
              <a:t>You will write (IN APA STYLE) the reference for each article.</a:t>
            </a:r>
          </a:p>
          <a:p>
            <a:endParaRPr lang="en-US" dirty="0"/>
          </a:p>
          <a:p>
            <a:r>
              <a:rPr lang="en-US" dirty="0"/>
              <a:t>At the end of the semester, you will turn in a completed reference page in the correct APA style.  </a:t>
            </a:r>
          </a:p>
          <a:p>
            <a:endParaRPr lang="en-US" dirty="0"/>
          </a:p>
          <a:p>
            <a:r>
              <a:rPr lang="en-US" dirty="0"/>
              <a:t>You will also include the copies of the articles’ first pages in the same order as your references.</a:t>
            </a:r>
          </a:p>
        </p:txBody>
      </p:sp>
    </p:spTree>
    <p:extLst>
      <p:ext uri="{BB962C8B-B14F-4D97-AF65-F5344CB8AC3E}">
        <p14:creationId xmlns:p14="http://schemas.microsoft.com/office/powerpoint/2010/main" val="3109760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4E82-9A65-D8FF-B58C-6D4D72D4B56D}"/>
              </a:ext>
            </a:extLst>
          </p:cNvPr>
          <p:cNvSpPr>
            <a:spLocks noGrp="1"/>
          </p:cNvSpPr>
          <p:nvPr>
            <p:ph type="title"/>
          </p:nvPr>
        </p:nvSpPr>
        <p:spPr>
          <a:xfrm>
            <a:off x="1154954" y="591671"/>
            <a:ext cx="8825659" cy="1972235"/>
          </a:xfrm>
        </p:spPr>
        <p:txBody>
          <a:bodyPr/>
          <a:lstStyle/>
          <a:p>
            <a:r>
              <a:rPr lang="en-US" dirty="0"/>
              <a:t>How are these thrillers related to research?</a:t>
            </a:r>
          </a:p>
        </p:txBody>
      </p:sp>
      <p:sp>
        <p:nvSpPr>
          <p:cNvPr id="3" name="Text Placeholder 2">
            <a:extLst>
              <a:ext uri="{FF2B5EF4-FFF2-40B4-BE49-F238E27FC236}">
                <a16:creationId xmlns:a16="http://schemas.microsoft.com/office/drawing/2014/main" id="{674163AF-E57F-B11B-F8C5-E45FD0FC6134}"/>
              </a:ext>
            </a:extLst>
          </p:cNvPr>
          <p:cNvSpPr>
            <a:spLocks noGrp="1"/>
          </p:cNvSpPr>
          <p:nvPr>
            <p:ph type="body" sz="half" idx="2"/>
          </p:nvPr>
        </p:nvSpPr>
        <p:spPr>
          <a:xfrm>
            <a:off x="1154954" y="2294965"/>
            <a:ext cx="8825659" cy="3724835"/>
          </a:xfrm>
        </p:spPr>
        <p:txBody>
          <a:bodyPr>
            <a:normAutofit fontScale="92500" lnSpcReduction="10000"/>
          </a:bodyPr>
          <a:lstStyle/>
          <a:p>
            <a:r>
              <a:rPr lang="en-US" dirty="0"/>
              <a:t>Sigmund Freud’s psychological research at the dawn of the 20</a:t>
            </a:r>
            <a:r>
              <a:rPr lang="en-US" baseline="30000" dirty="0"/>
              <a:t>th</a:t>
            </a:r>
            <a:r>
              <a:rPr lang="en-US" dirty="0"/>
              <a:t> century played a key role in establishing the tensions we now associate with psychological thrillers. Freud believed that the Self is split into three psychological realities with competing motives. The anxiety or discomfort we experience is caused by trying to reconcile these conflicting impulses. Works like </a:t>
            </a:r>
            <a:r>
              <a:rPr lang="en-US" i="1" dirty="0">
                <a:hlinkClick r:id="rId2"/>
              </a:rPr>
              <a:t>The Interpretation of Dreams</a:t>
            </a:r>
            <a:r>
              <a:rPr lang="en-US" i="1" dirty="0"/>
              <a:t> </a:t>
            </a:r>
            <a:r>
              <a:rPr lang="en-US" dirty="0"/>
              <a:t>(1899), </a:t>
            </a:r>
            <a:r>
              <a:rPr lang="en-US" i="1" dirty="0">
                <a:hlinkClick r:id="rId3"/>
              </a:rPr>
              <a:t>The Psychopathology of Everyday Life</a:t>
            </a:r>
            <a:r>
              <a:rPr lang="en-US" dirty="0"/>
              <a:t> (1901), and </a:t>
            </a:r>
            <a:r>
              <a:rPr lang="en-US" i="1" dirty="0">
                <a:hlinkClick r:id="rId4"/>
              </a:rPr>
              <a:t>Civilization and Its Discontents</a:t>
            </a:r>
            <a:r>
              <a:rPr lang="en-US" i="1" dirty="0"/>
              <a:t> </a:t>
            </a:r>
            <a:r>
              <a:rPr lang="en-US" dirty="0"/>
              <a:t>(1930) laid out Freud’s vision of the desires, conflicts, and motivations roiling within us. They also paved the way for greater psychological depth in modern-day fiction, from heated noir thrillers like James M. Cain’s </a:t>
            </a:r>
            <a:r>
              <a:rPr lang="en-US" i="1" dirty="0">
                <a:hlinkClick r:id="rId5"/>
              </a:rPr>
              <a:t>The Postman Always Rings Twice</a:t>
            </a:r>
            <a:r>
              <a:rPr lang="en-US" dirty="0"/>
              <a:t> (1934) to Patricia Highsmith’s </a:t>
            </a:r>
            <a:r>
              <a:rPr lang="en-US" i="1" dirty="0">
                <a:hlinkClick r:id="rId6"/>
              </a:rPr>
              <a:t>Strangers on a Train</a:t>
            </a:r>
            <a:r>
              <a:rPr lang="en-US" dirty="0"/>
              <a:t> (1950), about two men who become entangled in a doomed double-murder plot.</a:t>
            </a:r>
          </a:p>
          <a:p>
            <a:r>
              <a:rPr lang="en-US" dirty="0"/>
              <a:t>Today, psychological thrillers feature a wide array of fiendish plots, settings, and scenarios. And yet, like Poe’s work from more than a century ago, psychological thrillers still seek to unlock the secrets of our darkest impulses and fears.</a:t>
            </a:r>
          </a:p>
          <a:p>
            <a:endParaRPr lang="en-US" dirty="0"/>
          </a:p>
        </p:txBody>
      </p:sp>
    </p:spTree>
    <p:extLst>
      <p:ext uri="{BB962C8B-B14F-4D97-AF65-F5344CB8AC3E}">
        <p14:creationId xmlns:p14="http://schemas.microsoft.com/office/powerpoint/2010/main" val="388348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3A37-2F9D-65C3-92CD-7CD4FDC6F23F}"/>
              </a:ext>
            </a:extLst>
          </p:cNvPr>
          <p:cNvSpPr>
            <a:spLocks noGrp="1"/>
          </p:cNvSpPr>
          <p:nvPr>
            <p:ph type="title"/>
          </p:nvPr>
        </p:nvSpPr>
        <p:spPr/>
        <p:txBody>
          <a:bodyPr/>
          <a:lstStyle/>
          <a:p>
            <a:r>
              <a:rPr lang="en-US" dirty="0"/>
              <a:t>Psychological Thrillers and Disorders of the Main Characters</a:t>
            </a:r>
          </a:p>
        </p:txBody>
      </p:sp>
      <p:sp>
        <p:nvSpPr>
          <p:cNvPr id="3" name="Text Placeholder 2">
            <a:extLst>
              <a:ext uri="{FF2B5EF4-FFF2-40B4-BE49-F238E27FC236}">
                <a16:creationId xmlns:a16="http://schemas.microsoft.com/office/drawing/2014/main" id="{028C660F-334F-45DB-C4C2-6C90361C89BE}"/>
              </a:ext>
            </a:extLst>
          </p:cNvPr>
          <p:cNvSpPr>
            <a:spLocks noGrp="1"/>
          </p:cNvSpPr>
          <p:nvPr>
            <p:ph type="body" sz="half" idx="2"/>
          </p:nvPr>
        </p:nvSpPr>
        <p:spPr/>
        <p:txBody>
          <a:bodyPr/>
          <a:lstStyle/>
          <a:p>
            <a:r>
              <a:rPr lang="en-US" dirty="0">
                <a:hlinkClick r:id="rId2"/>
              </a:rPr>
              <a:t>https://www.youtube.com/watch?v=6dccwBNbQoc</a:t>
            </a:r>
            <a:endParaRPr lang="en-US" dirty="0"/>
          </a:p>
        </p:txBody>
      </p:sp>
    </p:spTree>
    <p:extLst>
      <p:ext uri="{BB962C8B-B14F-4D97-AF65-F5344CB8AC3E}">
        <p14:creationId xmlns:p14="http://schemas.microsoft.com/office/powerpoint/2010/main" val="2003646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4E82-9A65-D8FF-B58C-6D4D72D4B56D}"/>
              </a:ext>
            </a:extLst>
          </p:cNvPr>
          <p:cNvSpPr>
            <a:spLocks noGrp="1"/>
          </p:cNvSpPr>
          <p:nvPr>
            <p:ph type="title"/>
          </p:nvPr>
        </p:nvSpPr>
        <p:spPr/>
        <p:txBody>
          <a:bodyPr/>
          <a:lstStyle/>
          <a:p>
            <a:r>
              <a:rPr lang="en-US" dirty="0"/>
              <a:t>Think about…</a:t>
            </a:r>
          </a:p>
        </p:txBody>
      </p:sp>
      <p:sp>
        <p:nvSpPr>
          <p:cNvPr id="3" name="Text Placeholder 2">
            <a:extLst>
              <a:ext uri="{FF2B5EF4-FFF2-40B4-BE49-F238E27FC236}">
                <a16:creationId xmlns:a16="http://schemas.microsoft.com/office/drawing/2014/main" id="{674163AF-E57F-B11B-F8C5-E45FD0FC6134}"/>
              </a:ext>
            </a:extLst>
          </p:cNvPr>
          <p:cNvSpPr>
            <a:spLocks noGrp="1"/>
          </p:cNvSpPr>
          <p:nvPr>
            <p:ph type="body" sz="half" idx="2"/>
          </p:nvPr>
        </p:nvSpPr>
        <p:spPr/>
        <p:txBody>
          <a:bodyPr/>
          <a:lstStyle/>
          <a:p>
            <a:r>
              <a:rPr lang="en-US" dirty="0"/>
              <a:t>Can you name a tv show or movie where a particular specialty of psychology is used as part of the show?  What is it and how did they use it?</a:t>
            </a:r>
          </a:p>
        </p:txBody>
      </p:sp>
    </p:spTree>
    <p:extLst>
      <p:ext uri="{BB962C8B-B14F-4D97-AF65-F5344CB8AC3E}">
        <p14:creationId xmlns:p14="http://schemas.microsoft.com/office/powerpoint/2010/main" val="2418253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29A-D927-65C0-B2E7-149191E591D1}"/>
              </a:ext>
            </a:extLst>
          </p:cNvPr>
          <p:cNvSpPr>
            <a:spLocks noGrp="1"/>
          </p:cNvSpPr>
          <p:nvPr>
            <p:ph type="title"/>
          </p:nvPr>
        </p:nvSpPr>
        <p:spPr/>
        <p:txBody>
          <a:bodyPr/>
          <a:lstStyle/>
          <a:p>
            <a:r>
              <a:rPr lang="en-US" dirty="0"/>
              <a:t>Biological Perspective</a:t>
            </a:r>
          </a:p>
        </p:txBody>
      </p:sp>
      <p:sp>
        <p:nvSpPr>
          <p:cNvPr id="3" name="Content Placeholder 2">
            <a:extLst>
              <a:ext uri="{FF2B5EF4-FFF2-40B4-BE49-F238E27FC236}">
                <a16:creationId xmlns:a16="http://schemas.microsoft.com/office/drawing/2014/main" id="{648433FC-333D-4391-5332-16F8289E8B10}"/>
              </a:ext>
            </a:extLst>
          </p:cNvPr>
          <p:cNvSpPr>
            <a:spLocks noGrp="1"/>
          </p:cNvSpPr>
          <p:nvPr>
            <p:ph idx="1"/>
          </p:nvPr>
        </p:nvSpPr>
        <p:spPr/>
        <p:txBody>
          <a:bodyPr/>
          <a:lstStyle/>
          <a:p>
            <a:r>
              <a:rPr lang="en-US" dirty="0"/>
              <a:t>Explains behavior through genetics, brain functions, and evolution</a:t>
            </a:r>
          </a:p>
          <a:p>
            <a:endParaRPr lang="en-US" dirty="0"/>
          </a:p>
          <a:p>
            <a:pPr lvl="1"/>
            <a:r>
              <a:rPr lang="en-US" dirty="0"/>
              <a:t>Common types of biological studies on behavior include things like the effects of physical child abuse on future adult actions, how injuries such as head trauma affect behavior, or whether or not criminal behavior can be explained by genetics.</a:t>
            </a:r>
          </a:p>
          <a:p>
            <a:pPr lvl="1"/>
            <a:endParaRPr lang="en-US" dirty="0"/>
          </a:p>
        </p:txBody>
      </p:sp>
    </p:spTree>
    <p:extLst>
      <p:ext uri="{BB962C8B-B14F-4D97-AF65-F5344CB8AC3E}">
        <p14:creationId xmlns:p14="http://schemas.microsoft.com/office/powerpoint/2010/main" val="2472799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7459-59C5-4C3E-15CB-064ADFF3DA58}"/>
              </a:ext>
            </a:extLst>
          </p:cNvPr>
          <p:cNvSpPr>
            <a:spLocks noGrp="1"/>
          </p:cNvSpPr>
          <p:nvPr>
            <p:ph type="title"/>
          </p:nvPr>
        </p:nvSpPr>
        <p:spPr/>
        <p:txBody>
          <a:bodyPr/>
          <a:lstStyle/>
          <a:p>
            <a:r>
              <a:rPr lang="en-US" dirty="0"/>
              <a:t>Psychological Perspective</a:t>
            </a:r>
          </a:p>
        </p:txBody>
      </p:sp>
      <p:sp>
        <p:nvSpPr>
          <p:cNvPr id="3" name="Content Placeholder 2">
            <a:extLst>
              <a:ext uri="{FF2B5EF4-FFF2-40B4-BE49-F238E27FC236}">
                <a16:creationId xmlns:a16="http://schemas.microsoft.com/office/drawing/2014/main" id="{C886BEBC-A845-3ACA-1686-A1FB339F65B5}"/>
              </a:ext>
            </a:extLst>
          </p:cNvPr>
          <p:cNvSpPr>
            <a:spLocks noGrp="1"/>
          </p:cNvSpPr>
          <p:nvPr>
            <p:ph idx="1"/>
          </p:nvPr>
        </p:nvSpPr>
        <p:spPr/>
        <p:txBody>
          <a:bodyPr/>
          <a:lstStyle/>
          <a:p>
            <a:r>
              <a:rPr lang="en-US" dirty="0"/>
              <a:t>Behavior is the result of individual experiences and how each person thinks and processes information.</a:t>
            </a:r>
          </a:p>
          <a:p>
            <a:endParaRPr lang="en-US" dirty="0"/>
          </a:p>
          <a:p>
            <a:r>
              <a:rPr lang="en-US" dirty="0"/>
              <a:t>Uses scientific observation to evaluate and objectively study thinking, memory, language, perception, problem solving, consciousness, and creativity.</a:t>
            </a:r>
          </a:p>
        </p:txBody>
      </p:sp>
    </p:spTree>
    <p:extLst>
      <p:ext uri="{BB962C8B-B14F-4D97-AF65-F5344CB8AC3E}">
        <p14:creationId xmlns:p14="http://schemas.microsoft.com/office/powerpoint/2010/main" val="2428374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5A19-4731-641E-C765-ACF98BE14AAB}"/>
              </a:ext>
            </a:extLst>
          </p:cNvPr>
          <p:cNvSpPr>
            <a:spLocks noGrp="1"/>
          </p:cNvSpPr>
          <p:nvPr>
            <p:ph type="title"/>
          </p:nvPr>
        </p:nvSpPr>
        <p:spPr/>
        <p:txBody>
          <a:bodyPr/>
          <a:lstStyle/>
          <a:p>
            <a:r>
              <a:rPr lang="en-US" dirty="0"/>
              <a:t>Social Perspective</a:t>
            </a:r>
          </a:p>
        </p:txBody>
      </p:sp>
      <p:sp>
        <p:nvSpPr>
          <p:cNvPr id="3" name="Content Placeholder 2">
            <a:extLst>
              <a:ext uri="{FF2B5EF4-FFF2-40B4-BE49-F238E27FC236}">
                <a16:creationId xmlns:a16="http://schemas.microsoft.com/office/drawing/2014/main" id="{6F4781F9-F410-E2C1-3831-BBEDC7DC2AC0}"/>
              </a:ext>
            </a:extLst>
          </p:cNvPr>
          <p:cNvSpPr>
            <a:spLocks noGrp="1"/>
          </p:cNvSpPr>
          <p:nvPr>
            <p:ph idx="1"/>
          </p:nvPr>
        </p:nvSpPr>
        <p:spPr/>
        <p:txBody>
          <a:bodyPr/>
          <a:lstStyle/>
          <a:p>
            <a:r>
              <a:rPr lang="en-US" dirty="0"/>
              <a:t>Emphasizes the relationship of social activities and opportunities has on human behavior.</a:t>
            </a:r>
          </a:p>
          <a:p>
            <a:endParaRPr lang="en-US" dirty="0"/>
          </a:p>
          <a:p>
            <a:r>
              <a:rPr lang="en-US" dirty="0"/>
              <a:t>Examples include:  social media, advertising, belonging to an organization – religious, political, sports, etc.</a:t>
            </a:r>
          </a:p>
          <a:p>
            <a:endParaRPr lang="en-US" dirty="0"/>
          </a:p>
          <a:p>
            <a:r>
              <a:rPr lang="en-US" dirty="0"/>
              <a:t>Question:  How are you influenced by social media or groups that you belong to?  How are people manipulated by engaging in these </a:t>
            </a:r>
            <a:r>
              <a:rPr lang="en-US" dirty="0" err="1"/>
              <a:t>activites</a:t>
            </a:r>
            <a:r>
              <a:rPr lang="en-US" dirty="0"/>
              <a:t>?</a:t>
            </a:r>
          </a:p>
        </p:txBody>
      </p:sp>
    </p:spTree>
    <p:extLst>
      <p:ext uri="{BB962C8B-B14F-4D97-AF65-F5344CB8AC3E}">
        <p14:creationId xmlns:p14="http://schemas.microsoft.com/office/powerpoint/2010/main" val="21698710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22E0-8208-C74C-4FAF-3416CB9F485A}"/>
              </a:ext>
            </a:extLst>
          </p:cNvPr>
          <p:cNvSpPr>
            <a:spLocks noGrp="1"/>
          </p:cNvSpPr>
          <p:nvPr>
            <p:ph type="ctrTitle"/>
          </p:nvPr>
        </p:nvSpPr>
        <p:spPr/>
        <p:txBody>
          <a:bodyPr/>
          <a:lstStyle/>
          <a:p>
            <a:r>
              <a:rPr lang="en-US" dirty="0"/>
              <a:t>End of Day 2</a:t>
            </a:r>
          </a:p>
        </p:txBody>
      </p:sp>
      <p:sp>
        <p:nvSpPr>
          <p:cNvPr id="3" name="Subtitle 2">
            <a:extLst>
              <a:ext uri="{FF2B5EF4-FFF2-40B4-BE49-F238E27FC236}">
                <a16:creationId xmlns:a16="http://schemas.microsoft.com/office/drawing/2014/main" id="{839033F6-002D-13C5-9365-09B1884CDA47}"/>
              </a:ext>
            </a:extLst>
          </p:cNvPr>
          <p:cNvSpPr>
            <a:spLocks noGrp="1"/>
          </p:cNvSpPr>
          <p:nvPr>
            <p:ph type="subTitle" idx="1"/>
          </p:nvPr>
        </p:nvSpPr>
        <p:spPr/>
        <p:txBody>
          <a:bodyPr/>
          <a:lstStyle/>
          <a:p>
            <a:r>
              <a:rPr lang="en-US" dirty="0"/>
              <a:t>Answer review questions for sections 1.3 &amp; 1.4</a:t>
            </a:r>
          </a:p>
          <a:p>
            <a:r>
              <a:rPr lang="en-US" dirty="0"/>
              <a:t>Read sections 1.5 to 1.8</a:t>
            </a:r>
          </a:p>
        </p:txBody>
      </p:sp>
    </p:spTree>
    <p:extLst>
      <p:ext uri="{BB962C8B-B14F-4D97-AF65-F5344CB8AC3E}">
        <p14:creationId xmlns:p14="http://schemas.microsoft.com/office/powerpoint/2010/main" val="1855971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7759940" y="1325880"/>
            <a:ext cx="3784361" cy="3066507"/>
          </a:xfrm>
        </p:spPr>
        <p:txBody>
          <a:bodyPr vert="horz" lIns="91440" tIns="45720" rIns="91440" bIns="45720" rtlCol="0" anchor="b">
            <a:normAutofit fontScale="90000"/>
          </a:bodyPr>
          <a:lstStyle/>
          <a:p>
            <a:r>
              <a:rPr lang="en-US" sz="3700" dirty="0">
                <a:solidFill>
                  <a:srgbClr val="EBEBEB"/>
                </a:solidFill>
              </a:rPr>
              <a:t>The Core Features of Psychological Science</a:t>
            </a:r>
            <a:br>
              <a:rPr lang="en-US" sz="3700" dirty="0">
                <a:solidFill>
                  <a:srgbClr val="EBEBEB"/>
                </a:solidFill>
              </a:rPr>
            </a:br>
            <a:br>
              <a:rPr lang="en-US" sz="3700" dirty="0">
                <a:solidFill>
                  <a:srgbClr val="EBEBEB"/>
                </a:solidFill>
              </a:rPr>
            </a:br>
            <a:r>
              <a:rPr lang="en-US" sz="3700" dirty="0">
                <a:solidFill>
                  <a:srgbClr val="EBEBEB"/>
                </a:solidFill>
              </a:rPr>
              <a:t>Sect. 1.5</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5258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CD020-8F3F-475A-BFA1-80651A906EA1}"/>
              </a:ext>
            </a:extLst>
          </p:cNvPr>
          <p:cNvSpPr>
            <a:spLocks noGrp="1"/>
          </p:cNvSpPr>
          <p:nvPr>
            <p:ph type="title"/>
          </p:nvPr>
        </p:nvSpPr>
        <p:spPr>
          <a:xfrm>
            <a:off x="6742108" y="629266"/>
            <a:ext cx="3307744" cy="1641986"/>
          </a:xfrm>
        </p:spPr>
        <p:txBody>
          <a:bodyPr>
            <a:normAutofit/>
          </a:bodyPr>
          <a:lstStyle/>
          <a:p>
            <a:r>
              <a:rPr lang="en-US" sz="3900"/>
              <a:t>Psychology’s Goals</a:t>
            </a:r>
          </a:p>
        </p:txBody>
      </p:sp>
      <p:pic>
        <p:nvPicPr>
          <p:cNvPr id="7" name="Picture 6" descr="Checkmate in a chess game">
            <a:extLst>
              <a:ext uri="{FF2B5EF4-FFF2-40B4-BE49-F238E27FC236}">
                <a16:creationId xmlns:a16="http://schemas.microsoft.com/office/drawing/2014/main" id="{AD7A0ABA-9410-85BF-2605-5C8583E34626}"/>
              </a:ext>
            </a:extLst>
          </p:cNvPr>
          <p:cNvPicPr>
            <a:picLocks noChangeAspect="1"/>
          </p:cNvPicPr>
          <p:nvPr/>
        </p:nvPicPr>
        <p:blipFill rotWithShape="1">
          <a:blip r:embed="rId3"/>
          <a:srcRect l="15086" r="17599" b="2"/>
          <a:stretch/>
        </p:blipFill>
        <p:spPr>
          <a:xfrm>
            <a:off x="-2" y="10"/>
            <a:ext cx="6094407" cy="6857990"/>
          </a:xfrm>
          <a:prstGeom prst="rect">
            <a:avLst/>
          </a:prstGeom>
        </p:spPr>
      </p:pic>
      <p:sp>
        <p:nvSpPr>
          <p:cNvPr id="5" name="Content Placeholder 4">
            <a:extLst>
              <a:ext uri="{FF2B5EF4-FFF2-40B4-BE49-F238E27FC236}">
                <a16:creationId xmlns:a16="http://schemas.microsoft.com/office/drawing/2014/main" id="{C16767E4-35BA-EF05-F1AA-BB8D49B85B22}"/>
              </a:ext>
            </a:extLst>
          </p:cNvPr>
          <p:cNvSpPr>
            <a:spLocks noGrp="1"/>
          </p:cNvSpPr>
          <p:nvPr>
            <p:ph idx="1"/>
          </p:nvPr>
        </p:nvSpPr>
        <p:spPr>
          <a:xfrm>
            <a:off x="6742108" y="2438400"/>
            <a:ext cx="3307744" cy="3809999"/>
          </a:xfrm>
        </p:spPr>
        <p:txBody>
          <a:bodyPr>
            <a:normAutofit/>
          </a:bodyPr>
          <a:lstStyle/>
          <a:p>
            <a:r>
              <a:rPr lang="en-US" dirty="0"/>
              <a:t>Goals of psychology:  </a:t>
            </a:r>
          </a:p>
          <a:p>
            <a:pPr lvl="1"/>
            <a:r>
              <a:rPr lang="en-US" dirty="0"/>
              <a:t>Describe</a:t>
            </a:r>
          </a:p>
          <a:p>
            <a:pPr lvl="1"/>
            <a:r>
              <a:rPr lang="en-US" dirty="0"/>
              <a:t>Understand</a:t>
            </a:r>
          </a:p>
          <a:p>
            <a:pPr lvl="1"/>
            <a:r>
              <a:rPr lang="en-US" dirty="0"/>
              <a:t>Predict</a:t>
            </a:r>
          </a:p>
          <a:p>
            <a:pPr lvl="1"/>
            <a:r>
              <a:rPr lang="en-US" dirty="0"/>
              <a:t>Control Behavior</a:t>
            </a:r>
          </a:p>
        </p:txBody>
      </p:sp>
    </p:spTree>
    <p:extLst>
      <p:ext uri="{BB962C8B-B14F-4D97-AF65-F5344CB8AC3E}">
        <p14:creationId xmlns:p14="http://schemas.microsoft.com/office/powerpoint/2010/main" val="3301292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Psychology’s Goals (2 of 2)</a:t>
            </a:r>
            <a:endParaRPr dirty="0"/>
          </a:p>
        </p:txBody>
      </p:sp>
      <p:sp>
        <p:nvSpPr>
          <p:cNvPr id="396" name="Google Shape;396;p5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Four goals of psychology come down to asking:</a:t>
            </a:r>
            <a:endParaRPr dirty="0"/>
          </a:p>
          <a:p>
            <a:pPr marL="122237" marR="0" lvl="0" indent="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579437" indent="-457200">
              <a:spcBef>
                <a:spcPts val="624"/>
              </a:spcBef>
              <a:buClr>
                <a:srgbClr val="004A78"/>
              </a:buClr>
              <a:buFont typeface="+mj-lt"/>
              <a:buAutoNum type="arabicPeriod"/>
            </a:pPr>
            <a:r>
              <a:rPr lang="en-US" b="0" i="0" u="none" strike="noStrike" cap="none" dirty="0">
                <a:solidFill>
                  <a:srgbClr val="000000"/>
                </a:solidFill>
                <a:latin typeface="Arial"/>
                <a:ea typeface="Arial"/>
                <a:cs typeface="Arial"/>
                <a:sym typeface="Arial"/>
              </a:rPr>
              <a:t>What is the nature of this behavior? What does it look like?</a:t>
            </a:r>
            <a:r>
              <a:rPr lang="en-US" dirty="0"/>
              <a:t> </a:t>
            </a:r>
            <a:r>
              <a:rPr lang="en-US" b="0" i="0" u="none" strike="noStrike" cap="none" dirty="0">
                <a:solidFill>
                  <a:srgbClr val="000000"/>
                </a:solidFill>
                <a:latin typeface="Arial"/>
                <a:ea typeface="Arial"/>
                <a:cs typeface="Arial"/>
                <a:sym typeface="Arial"/>
              </a:rPr>
              <a:t>(description)</a:t>
            </a:r>
            <a:endParaRPr dirty="0"/>
          </a:p>
          <a:p>
            <a:pPr marL="579437" indent="-457200">
              <a:spcBef>
                <a:spcPts val="624"/>
              </a:spcBef>
              <a:buClr>
                <a:srgbClr val="004A78"/>
              </a:buClr>
              <a:buFont typeface="+mj-lt"/>
              <a:buAutoNum type="arabicPeriod"/>
            </a:pPr>
            <a:r>
              <a:rPr lang="en-US" b="0" i="0" u="none" strike="noStrike" cap="none" dirty="0">
                <a:solidFill>
                  <a:srgbClr val="000000"/>
                </a:solidFill>
                <a:latin typeface="Arial"/>
                <a:ea typeface="Arial"/>
                <a:cs typeface="Arial"/>
                <a:sym typeface="Arial"/>
              </a:rPr>
              <a:t>Why does this behavior occur? (understanding)</a:t>
            </a:r>
            <a:endParaRPr dirty="0"/>
          </a:p>
          <a:p>
            <a:pPr marL="579437" indent="-457200">
              <a:spcBef>
                <a:spcPts val="624"/>
              </a:spcBef>
              <a:buClr>
                <a:srgbClr val="004A78"/>
              </a:buClr>
              <a:buFont typeface="+mj-lt"/>
              <a:buAutoNum type="arabicPeriod"/>
            </a:pPr>
            <a:r>
              <a:rPr lang="en-US" b="0" i="0" u="none" strike="noStrike" cap="none" dirty="0">
                <a:solidFill>
                  <a:srgbClr val="000000"/>
                </a:solidFill>
                <a:latin typeface="Arial"/>
                <a:ea typeface="Arial"/>
                <a:cs typeface="Arial"/>
                <a:sym typeface="Arial"/>
              </a:rPr>
              <a:t>Can we forecast when the behavior will occur? (prediction)</a:t>
            </a:r>
            <a:endParaRPr dirty="0"/>
          </a:p>
          <a:p>
            <a:pPr marL="579437" indent="-457200">
              <a:spcBef>
                <a:spcPts val="624"/>
              </a:spcBef>
              <a:buClr>
                <a:srgbClr val="004A78"/>
              </a:buClr>
              <a:buFont typeface="+mj-lt"/>
              <a:buAutoNum type="arabicPeriod"/>
            </a:pPr>
            <a:r>
              <a:rPr lang="en-US" b="0" i="0" u="none" strike="noStrike" cap="none" dirty="0">
                <a:solidFill>
                  <a:srgbClr val="000000"/>
                </a:solidFill>
                <a:latin typeface="Arial"/>
                <a:ea typeface="Arial"/>
                <a:cs typeface="Arial"/>
                <a:sym typeface="Arial"/>
              </a:rPr>
              <a:t>What conditions affect the behavior? Should we use our 	knowledge of those conditions to change it? (control)</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510C-EDDA-F08C-A01B-AAD248BA26A2}"/>
              </a:ext>
            </a:extLst>
          </p:cNvPr>
          <p:cNvSpPr>
            <a:spLocks noGrp="1"/>
          </p:cNvSpPr>
          <p:nvPr>
            <p:ph type="title"/>
          </p:nvPr>
        </p:nvSpPr>
        <p:spPr/>
        <p:txBody>
          <a:bodyPr/>
          <a:lstStyle/>
          <a:p>
            <a:r>
              <a:rPr lang="en-US" dirty="0"/>
              <a:t>Assignments cont.</a:t>
            </a:r>
          </a:p>
        </p:txBody>
      </p:sp>
      <p:sp>
        <p:nvSpPr>
          <p:cNvPr id="3" name="Content Placeholder 2">
            <a:extLst>
              <a:ext uri="{FF2B5EF4-FFF2-40B4-BE49-F238E27FC236}">
                <a16:creationId xmlns:a16="http://schemas.microsoft.com/office/drawing/2014/main" id="{E325EE4E-9222-24C2-7756-7A3014F1D44D}"/>
              </a:ext>
            </a:extLst>
          </p:cNvPr>
          <p:cNvSpPr>
            <a:spLocks noGrp="1"/>
          </p:cNvSpPr>
          <p:nvPr>
            <p:ph idx="1"/>
          </p:nvPr>
        </p:nvSpPr>
        <p:spPr/>
        <p:txBody>
          <a:bodyPr/>
          <a:lstStyle/>
          <a:p>
            <a:r>
              <a:rPr lang="en-US" dirty="0"/>
              <a:t>You will choose a topic from a given list to write a personal narrative essay.  It can be longer than five paragraphs but NO shorter.</a:t>
            </a:r>
          </a:p>
          <a:p>
            <a:endParaRPr lang="en-US" dirty="0"/>
          </a:p>
          <a:p>
            <a:r>
              <a:rPr lang="en-US" dirty="0"/>
              <a:t>Essay topics will be discussed toward the end of the semester.</a:t>
            </a:r>
          </a:p>
        </p:txBody>
      </p:sp>
    </p:spTree>
    <p:extLst>
      <p:ext uri="{BB962C8B-B14F-4D97-AF65-F5344CB8AC3E}">
        <p14:creationId xmlns:p14="http://schemas.microsoft.com/office/powerpoint/2010/main" val="2896965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58A8-DE41-D51F-F53B-DE88286E8DA8}"/>
              </a:ext>
            </a:extLst>
          </p:cNvPr>
          <p:cNvSpPr>
            <a:spLocks noGrp="1"/>
          </p:cNvSpPr>
          <p:nvPr>
            <p:ph type="title"/>
          </p:nvPr>
        </p:nvSpPr>
        <p:spPr/>
        <p:txBody>
          <a:bodyPr/>
          <a:lstStyle/>
          <a:p>
            <a:r>
              <a:rPr lang="en-US" dirty="0"/>
              <a:t>Description</a:t>
            </a:r>
          </a:p>
        </p:txBody>
      </p:sp>
      <p:sp>
        <p:nvSpPr>
          <p:cNvPr id="3" name="Content Placeholder 2">
            <a:extLst>
              <a:ext uri="{FF2B5EF4-FFF2-40B4-BE49-F238E27FC236}">
                <a16:creationId xmlns:a16="http://schemas.microsoft.com/office/drawing/2014/main" id="{5FF20C47-CAA3-7969-CBDF-E7BDF1B2869D}"/>
              </a:ext>
            </a:extLst>
          </p:cNvPr>
          <p:cNvSpPr>
            <a:spLocks noGrp="1"/>
          </p:cNvSpPr>
          <p:nvPr>
            <p:ph idx="1"/>
          </p:nvPr>
        </p:nvSpPr>
        <p:spPr/>
        <p:txBody>
          <a:bodyPr/>
          <a:lstStyle/>
          <a:p>
            <a:r>
              <a:rPr lang="en-US" dirty="0"/>
              <a:t>Naming or classifying using detailed observations</a:t>
            </a:r>
          </a:p>
          <a:p>
            <a:endParaRPr lang="en-US" dirty="0"/>
          </a:p>
          <a:p>
            <a:r>
              <a:rPr lang="en-US" dirty="0"/>
              <a:t>The first part of answering a research question</a:t>
            </a:r>
          </a:p>
          <a:p>
            <a:endParaRPr lang="en-US" dirty="0"/>
          </a:p>
          <a:p>
            <a:r>
              <a:rPr lang="en-US" dirty="0"/>
              <a:t>Gathering information and describing the specifics of behaviors, patterns, and other phenomena. These methods focus on the who, what, and where, versus the why or how. </a:t>
            </a:r>
          </a:p>
          <a:p>
            <a:endParaRPr lang="en-US" dirty="0"/>
          </a:p>
          <a:p>
            <a:endParaRPr lang="en-US" dirty="0"/>
          </a:p>
        </p:txBody>
      </p:sp>
    </p:spTree>
    <p:extLst>
      <p:ext uri="{BB962C8B-B14F-4D97-AF65-F5344CB8AC3E}">
        <p14:creationId xmlns:p14="http://schemas.microsoft.com/office/powerpoint/2010/main" val="2411237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2EAA-C8F6-ABE5-0759-393A9742B25D}"/>
              </a:ext>
            </a:extLst>
          </p:cNvPr>
          <p:cNvSpPr>
            <a:spLocks noGrp="1"/>
          </p:cNvSpPr>
          <p:nvPr>
            <p:ph type="title"/>
          </p:nvPr>
        </p:nvSpPr>
        <p:spPr/>
        <p:txBody>
          <a:bodyPr/>
          <a:lstStyle/>
          <a:p>
            <a:r>
              <a:rPr lang="en-US" dirty="0"/>
              <a:t>Understanding</a:t>
            </a:r>
          </a:p>
        </p:txBody>
      </p:sp>
      <p:sp>
        <p:nvSpPr>
          <p:cNvPr id="3" name="Content Placeholder 2">
            <a:extLst>
              <a:ext uri="{FF2B5EF4-FFF2-40B4-BE49-F238E27FC236}">
                <a16:creationId xmlns:a16="http://schemas.microsoft.com/office/drawing/2014/main" id="{5C47FB57-67C2-819B-9DD3-BF400812FF8D}"/>
              </a:ext>
            </a:extLst>
          </p:cNvPr>
          <p:cNvSpPr>
            <a:spLocks noGrp="1"/>
          </p:cNvSpPr>
          <p:nvPr>
            <p:ph idx="1"/>
          </p:nvPr>
        </p:nvSpPr>
        <p:spPr/>
        <p:txBody>
          <a:bodyPr/>
          <a:lstStyle/>
          <a:p>
            <a:r>
              <a:rPr lang="en-US" dirty="0"/>
              <a:t>Explain an event</a:t>
            </a:r>
          </a:p>
          <a:p>
            <a:endParaRPr lang="en-US" dirty="0"/>
          </a:p>
          <a:p>
            <a:r>
              <a:rPr lang="en-US" dirty="0"/>
              <a:t>State the causes of a behavior</a:t>
            </a:r>
          </a:p>
          <a:p>
            <a:endParaRPr lang="en-US" dirty="0"/>
          </a:p>
          <a:p>
            <a:r>
              <a:rPr lang="en-US" dirty="0"/>
              <a:t>Provides insight into other people’s behaviors and the influences and motivations behind their actions</a:t>
            </a:r>
          </a:p>
        </p:txBody>
      </p:sp>
    </p:spTree>
    <p:extLst>
      <p:ext uri="{BB962C8B-B14F-4D97-AF65-F5344CB8AC3E}">
        <p14:creationId xmlns:p14="http://schemas.microsoft.com/office/powerpoint/2010/main" val="4284528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82B5-11B2-820B-FC5E-666404F2E2FA}"/>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97080802-DE41-877B-2652-0847EEE5B284}"/>
              </a:ext>
            </a:extLst>
          </p:cNvPr>
          <p:cNvSpPr>
            <a:spLocks noGrp="1"/>
          </p:cNvSpPr>
          <p:nvPr>
            <p:ph idx="1"/>
          </p:nvPr>
        </p:nvSpPr>
        <p:spPr/>
        <p:txBody>
          <a:bodyPr/>
          <a:lstStyle/>
          <a:p>
            <a:r>
              <a:rPr lang="en-US" dirty="0"/>
              <a:t>By analyzing past observed behavior, psychological studies aim to predict and anticipate how a certain behavior will appear again in the future.</a:t>
            </a:r>
          </a:p>
          <a:p>
            <a:endParaRPr lang="en-US" dirty="0"/>
          </a:p>
          <a:p>
            <a:pPr lvl="1"/>
            <a:r>
              <a:rPr lang="en-US" dirty="0"/>
              <a:t>Example:  How Psychological Predictions Might Be Used. If researchers notice that scores on a particular aptitude test predict high school dropout rates  </a:t>
            </a:r>
          </a:p>
        </p:txBody>
      </p:sp>
    </p:spTree>
    <p:extLst>
      <p:ext uri="{BB962C8B-B14F-4D97-AF65-F5344CB8AC3E}">
        <p14:creationId xmlns:p14="http://schemas.microsoft.com/office/powerpoint/2010/main" val="2932048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B57F-1522-E025-8394-8EFB8051A193}"/>
              </a:ext>
            </a:extLst>
          </p:cNvPr>
          <p:cNvSpPr>
            <a:spLocks noGrp="1"/>
          </p:cNvSpPr>
          <p:nvPr>
            <p:ph type="title"/>
          </p:nvPr>
        </p:nvSpPr>
        <p:spPr/>
        <p:txBody>
          <a:bodyPr/>
          <a:lstStyle/>
          <a:p>
            <a:r>
              <a:rPr lang="en-US" dirty="0"/>
              <a:t>Control</a:t>
            </a:r>
          </a:p>
        </p:txBody>
      </p:sp>
      <p:sp>
        <p:nvSpPr>
          <p:cNvPr id="3" name="Content Placeholder 2">
            <a:extLst>
              <a:ext uri="{FF2B5EF4-FFF2-40B4-BE49-F238E27FC236}">
                <a16:creationId xmlns:a16="http://schemas.microsoft.com/office/drawing/2014/main" id="{EB3A3F8E-67A6-3E42-9721-42885D983553}"/>
              </a:ext>
            </a:extLst>
          </p:cNvPr>
          <p:cNvSpPr>
            <a:spLocks noGrp="1"/>
          </p:cNvSpPr>
          <p:nvPr>
            <p:ph idx="1"/>
          </p:nvPr>
        </p:nvSpPr>
        <p:spPr/>
        <p:txBody>
          <a:bodyPr/>
          <a:lstStyle/>
          <a:p>
            <a:r>
              <a:rPr lang="en-US" dirty="0"/>
              <a:t>Changing or altering the conditions that may affect the behavior being studied.</a:t>
            </a:r>
          </a:p>
          <a:p>
            <a:endParaRPr lang="en-US" dirty="0"/>
          </a:p>
          <a:p>
            <a:pPr lvl="1"/>
            <a:r>
              <a:rPr lang="en-US" dirty="0"/>
              <a:t>Example:  Marketers and businesses often use the understanding gained from psychological research to influence and persuade buyers to behave in certain ways. For example, they might develop advertising campaigns designed to appeal to a certain audience. By tailoring their efforts to a specific type of buyer, they're more likely to elicit responses than if they used a generic message. </a:t>
            </a:r>
          </a:p>
        </p:txBody>
      </p:sp>
    </p:spTree>
    <p:extLst>
      <p:ext uri="{BB962C8B-B14F-4D97-AF65-F5344CB8AC3E}">
        <p14:creationId xmlns:p14="http://schemas.microsoft.com/office/powerpoint/2010/main" val="3199492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6381-F8D8-EDE5-2729-71C1AA403623}"/>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7C76654B-D09C-33E4-777F-C0D1864E95F8}"/>
              </a:ext>
            </a:extLst>
          </p:cNvPr>
          <p:cNvSpPr>
            <a:spLocks noGrp="1"/>
          </p:cNvSpPr>
          <p:nvPr>
            <p:ph idx="1"/>
          </p:nvPr>
        </p:nvSpPr>
        <p:spPr/>
        <p:txBody>
          <a:bodyPr/>
          <a:lstStyle/>
          <a:p>
            <a:r>
              <a:rPr lang="en-US" dirty="0"/>
              <a:t>Actively reflect</a:t>
            </a:r>
          </a:p>
          <a:p>
            <a:r>
              <a:rPr lang="en-US" dirty="0"/>
              <a:t>Look for weaknesses in reasoning</a:t>
            </a:r>
          </a:p>
          <a:p>
            <a:r>
              <a:rPr lang="en-US" dirty="0"/>
              <a:t>Analyze evidence</a:t>
            </a:r>
          </a:p>
          <a:p>
            <a:r>
              <a:rPr lang="en-US" dirty="0"/>
              <a:t>Question assumptions</a:t>
            </a:r>
          </a:p>
          <a:p>
            <a:r>
              <a:rPr lang="en-US" dirty="0"/>
              <a:t>Look for alternate conclusions</a:t>
            </a:r>
          </a:p>
          <a:p>
            <a:endParaRPr lang="en-US" dirty="0"/>
          </a:p>
          <a:p>
            <a:pPr lvl="1"/>
            <a:r>
              <a:rPr lang="en-US" dirty="0"/>
              <a:t>What is the claim being made?</a:t>
            </a:r>
          </a:p>
          <a:p>
            <a:pPr lvl="1"/>
            <a:r>
              <a:rPr lang="en-US" dirty="0"/>
              <a:t>What tests have been run and how reliable are they?</a:t>
            </a:r>
          </a:p>
          <a:p>
            <a:pPr lvl="1"/>
            <a:r>
              <a:rPr lang="en-US" dirty="0"/>
              <a:t>Who completed the tests and are they reliable and trustworthy?</a:t>
            </a:r>
          </a:p>
        </p:txBody>
      </p:sp>
    </p:spTree>
    <p:extLst>
      <p:ext uri="{BB962C8B-B14F-4D97-AF65-F5344CB8AC3E}">
        <p14:creationId xmlns:p14="http://schemas.microsoft.com/office/powerpoint/2010/main" val="28002932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3400" b="1" i="0" u="none" strike="noStrike" cap="none" dirty="0">
                <a:solidFill>
                  <a:srgbClr val="004A78"/>
                </a:solidFill>
                <a:latin typeface="Arial"/>
                <a:ea typeface="Arial"/>
                <a:cs typeface="Arial"/>
                <a:sym typeface="Arial"/>
              </a:rPr>
              <a:t>Thinking Critically to Meet </a:t>
            </a:r>
            <a:br>
              <a:rPr lang="en-US" sz="3400" b="1" i="0" u="none" strike="noStrike" cap="none" dirty="0">
                <a:solidFill>
                  <a:srgbClr val="004A78"/>
                </a:solidFill>
                <a:latin typeface="Arial"/>
                <a:ea typeface="Arial"/>
                <a:cs typeface="Arial"/>
                <a:sym typeface="Arial"/>
              </a:rPr>
            </a:br>
            <a:r>
              <a:rPr lang="en-US" sz="3400" b="1" i="0" u="none" strike="noStrike" cap="none" dirty="0">
                <a:solidFill>
                  <a:srgbClr val="004A78"/>
                </a:solidFill>
                <a:latin typeface="Arial"/>
                <a:ea typeface="Arial"/>
                <a:cs typeface="Arial"/>
                <a:sym typeface="Arial"/>
              </a:rPr>
              <a:t>Psychology’s Goals </a:t>
            </a:r>
            <a:endParaRPr dirty="0"/>
          </a:p>
        </p:txBody>
      </p:sp>
      <p:sp>
        <p:nvSpPr>
          <p:cNvPr id="402" name="Google Shape;402;p5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a:t>Critical thinking: A type of reflection that asks whether a belief can be supported by both scientific theory and observation</a:t>
            </a:r>
            <a:endParaRPr dirty="0"/>
          </a:p>
          <a:p>
            <a:pPr marL="228600" lvl="0" indent="-228600" algn="l" rtl="0">
              <a:lnSpc>
                <a:spcPct val="100000"/>
              </a:lnSpc>
              <a:spcBef>
                <a:spcPts val="1800"/>
              </a:spcBef>
              <a:spcAft>
                <a:spcPts val="0"/>
              </a:spcAft>
              <a:buSzPts val="2400"/>
              <a:buChar char="•"/>
            </a:pPr>
            <a:r>
              <a:rPr lang="en-US" dirty="0"/>
              <a:t>Few truths transcend need for logical analysis and empirical testing</a:t>
            </a:r>
            <a:endParaRPr dirty="0"/>
          </a:p>
          <a:p>
            <a:pPr marL="228600" lvl="0" indent="-228600" algn="l" rtl="0">
              <a:lnSpc>
                <a:spcPct val="100000"/>
              </a:lnSpc>
              <a:spcBef>
                <a:spcPts val="1800"/>
              </a:spcBef>
              <a:spcAft>
                <a:spcPts val="0"/>
              </a:spcAft>
              <a:buSzPts val="2400"/>
              <a:buChar char="•"/>
            </a:pPr>
            <a:r>
              <a:rPr lang="en-US" dirty="0"/>
              <a:t>Authority or claimed expertise does not make an idea true or false</a:t>
            </a:r>
            <a:endParaRPr dirty="0"/>
          </a:p>
          <a:p>
            <a:pPr marL="228600" lvl="0" indent="-76200" algn="l" rtl="0">
              <a:lnSpc>
                <a:spcPct val="100000"/>
              </a:lnSpc>
              <a:spcBef>
                <a:spcPts val="1800"/>
              </a:spcBef>
              <a:spcAft>
                <a:spcPts val="0"/>
              </a:spcAft>
              <a:buSzPts val="2400"/>
              <a:buNone/>
            </a:pP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3400" b="1" i="0" u="none" strike="noStrike" cap="none" dirty="0">
                <a:solidFill>
                  <a:srgbClr val="004A78"/>
                </a:solidFill>
                <a:latin typeface="Arial"/>
                <a:ea typeface="Arial"/>
                <a:cs typeface="Arial"/>
                <a:sym typeface="Arial"/>
              </a:rPr>
              <a:t>Thinking Critically to Meet </a:t>
            </a:r>
            <a:br>
              <a:rPr lang="en-US" sz="3400" b="1" i="0" u="none" strike="noStrike" cap="none" dirty="0">
                <a:solidFill>
                  <a:srgbClr val="004A78"/>
                </a:solidFill>
                <a:latin typeface="Arial"/>
                <a:ea typeface="Arial"/>
                <a:cs typeface="Arial"/>
                <a:sym typeface="Arial"/>
              </a:rPr>
            </a:br>
            <a:r>
              <a:rPr lang="en-US" sz="3400" b="1" i="0" u="none" strike="noStrike" cap="none" dirty="0">
                <a:solidFill>
                  <a:srgbClr val="004A78"/>
                </a:solidFill>
                <a:latin typeface="Arial"/>
                <a:ea typeface="Arial"/>
                <a:cs typeface="Arial"/>
                <a:sym typeface="Arial"/>
              </a:rPr>
              <a:t>Psychology’s Goals (2 of 2)</a:t>
            </a:r>
            <a:endParaRPr dirty="0"/>
          </a:p>
        </p:txBody>
      </p:sp>
      <p:sp>
        <p:nvSpPr>
          <p:cNvPr id="408" name="Google Shape;408;p5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en-US" dirty="0"/>
              <a:t>Judging the quality of evidence is crucial.</a:t>
            </a:r>
            <a:endParaRPr dirty="0"/>
          </a:p>
          <a:p>
            <a:pPr marL="228600" lvl="0" indent="-228600" algn="l" rtl="0">
              <a:lnSpc>
                <a:spcPct val="100000"/>
              </a:lnSpc>
              <a:spcBef>
                <a:spcPts val="1800"/>
              </a:spcBef>
              <a:spcAft>
                <a:spcPts val="0"/>
              </a:spcAft>
              <a:buSzPts val="2400"/>
              <a:buChar char="•"/>
            </a:pPr>
            <a:r>
              <a:rPr lang="en-US" dirty="0"/>
              <a:t>Critical thinking requires an open mind.</a:t>
            </a:r>
            <a:endParaRPr dirty="0"/>
          </a:p>
          <a:p>
            <a:pPr marL="228600" lvl="0" indent="-228600" algn="l" rtl="0">
              <a:lnSpc>
                <a:spcPct val="100000"/>
              </a:lnSpc>
              <a:spcBef>
                <a:spcPts val="1800"/>
              </a:spcBef>
              <a:spcAft>
                <a:spcPts val="0"/>
              </a:spcAft>
              <a:buSzPts val="2400"/>
              <a:buChar char="•"/>
            </a:pPr>
            <a:r>
              <a:rPr lang="en-US" dirty="0"/>
              <a:t>Critical thinkers often wonder what it would take to show that a “truth” is false.</a:t>
            </a:r>
            <a:endParaRPr dirty="0"/>
          </a:p>
          <a:p>
            <a:pPr marL="228600" lvl="0" indent="-76200" algn="l" rtl="0">
              <a:lnSpc>
                <a:spcPct val="100000"/>
              </a:lnSpc>
              <a:spcBef>
                <a:spcPts val="1800"/>
              </a:spcBef>
              <a:spcAft>
                <a:spcPts val="0"/>
              </a:spcAft>
              <a:buSzPts val="2400"/>
              <a:buNone/>
            </a:pPr>
            <a:endParaRPr dirty="0"/>
          </a:p>
          <a:p>
            <a:pPr marL="0" lvl="0" indent="0" algn="l" rtl="0">
              <a:lnSpc>
                <a:spcPct val="100000"/>
              </a:lnSpc>
              <a:spcBef>
                <a:spcPts val="1800"/>
              </a:spcBef>
              <a:spcAft>
                <a:spcPts val="0"/>
              </a:spcAft>
              <a:buSzPts val="2400"/>
              <a:buNone/>
            </a:pPr>
            <a:r>
              <a:rPr lang="en-US" dirty="0"/>
              <a:t>Falsification: Attempt to show how commonsense belief or theory might be false </a:t>
            </a:r>
            <a:endParaRPr dirty="0"/>
          </a:p>
          <a:p>
            <a:pPr marL="228600" lvl="0" indent="-76200" algn="l" rtl="0">
              <a:lnSpc>
                <a:spcPct val="100000"/>
              </a:lnSpc>
              <a:spcBef>
                <a:spcPts val="1800"/>
              </a:spcBef>
              <a:spcAft>
                <a:spcPts val="0"/>
              </a:spcAft>
              <a:buSzPts val="2400"/>
              <a:buNone/>
            </a:pP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B80C-7113-852B-D5DF-2E1012F87183}"/>
              </a:ext>
            </a:extLst>
          </p:cNvPr>
          <p:cNvSpPr>
            <a:spLocks noGrp="1"/>
          </p:cNvSpPr>
          <p:nvPr>
            <p:ph type="title"/>
          </p:nvPr>
        </p:nvSpPr>
        <p:spPr/>
        <p:txBody>
          <a:bodyPr/>
          <a:lstStyle/>
          <a:p>
            <a:r>
              <a:rPr lang="en-US" dirty="0"/>
              <a:t>Scientific Method</a:t>
            </a:r>
          </a:p>
        </p:txBody>
      </p:sp>
      <p:graphicFrame>
        <p:nvGraphicFramePr>
          <p:cNvPr id="4" name="Content Placeholder 3">
            <a:extLst>
              <a:ext uri="{FF2B5EF4-FFF2-40B4-BE49-F238E27FC236}">
                <a16:creationId xmlns:a16="http://schemas.microsoft.com/office/drawing/2014/main" id="{BAB66C68-7500-6FCC-0009-E15AC2EC0D93}"/>
              </a:ext>
            </a:extLst>
          </p:cNvPr>
          <p:cNvGraphicFramePr>
            <a:graphicFrameLocks noGrp="1"/>
          </p:cNvGraphicFramePr>
          <p:nvPr>
            <p:ph idx="1"/>
            <p:extLst>
              <p:ext uri="{D42A27DB-BD31-4B8C-83A1-F6EECF244321}">
                <p14:modId xmlns:p14="http://schemas.microsoft.com/office/powerpoint/2010/main" val="3793956235"/>
              </p:ext>
            </p:extLst>
          </p:nvPr>
        </p:nvGraphicFramePr>
        <p:xfrm>
          <a:off x="1103312" y="1853248"/>
          <a:ext cx="10311939" cy="4395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4715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dirty="0"/>
              <a:t>Using the Scientific Method to Meet Psychology’s Goals (2 of 2)</a:t>
            </a:r>
            <a:endParaRPr dirty="0"/>
          </a:p>
        </p:txBody>
      </p:sp>
      <p:sp>
        <p:nvSpPr>
          <p:cNvPr id="420" name="Google Shape;420;p60"/>
          <p:cNvSpPr txBox="1">
            <a:spLocks noGrp="1"/>
          </p:cNvSpPr>
          <p:nvPr>
            <p:ph idx="1"/>
          </p:nvPr>
        </p:nvSpPr>
        <p:spPr>
          <a:xfrm>
            <a:off x="476844" y="1825625"/>
            <a:ext cx="4958186"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2400"/>
              <a:buChar char="•"/>
            </a:pPr>
            <a:r>
              <a:rPr lang="en-US" sz="2400" b="1" dirty="0"/>
              <a:t>Hypothesis: </a:t>
            </a:r>
            <a:r>
              <a:rPr lang="en-US" sz="2400" dirty="0"/>
              <a:t>Predicted outcome of an experiment</a:t>
            </a:r>
            <a:endParaRPr dirty="0"/>
          </a:p>
          <a:p>
            <a:pPr marL="228600" lvl="0" indent="-228600" algn="l" rtl="0">
              <a:lnSpc>
                <a:spcPct val="100000"/>
              </a:lnSpc>
              <a:spcBef>
                <a:spcPts val="1800"/>
              </a:spcBef>
              <a:spcAft>
                <a:spcPts val="0"/>
              </a:spcAft>
              <a:buSzPts val="2400"/>
              <a:buChar char="•"/>
            </a:pPr>
            <a:r>
              <a:rPr lang="en-US" sz="2400" b="1" dirty="0"/>
              <a:t>Theory: </a:t>
            </a:r>
            <a:r>
              <a:rPr lang="en-US" sz="2400" dirty="0"/>
              <a:t>Ideas designed to interrelate concepts that summarize existing data and predicts future observations</a:t>
            </a:r>
            <a:endParaRPr dirty="0"/>
          </a:p>
          <a:p>
            <a:pPr marL="228600" lvl="0" indent="-228600" algn="l" rtl="0">
              <a:lnSpc>
                <a:spcPct val="100000"/>
              </a:lnSpc>
              <a:spcBef>
                <a:spcPts val="1800"/>
              </a:spcBef>
              <a:spcAft>
                <a:spcPts val="0"/>
              </a:spcAft>
              <a:buSzPts val="2400"/>
              <a:buChar char="•"/>
            </a:pPr>
            <a:r>
              <a:rPr lang="en-US" sz="2400" b="1" dirty="0"/>
              <a:t>Operational definition: </a:t>
            </a:r>
            <a:r>
              <a:rPr lang="en-US" sz="2400" dirty="0"/>
              <a:t>Links concepts with concrete observations</a:t>
            </a:r>
            <a:endParaRPr dirty="0"/>
          </a:p>
          <a:p>
            <a:pPr marL="228600" lvl="0" indent="-76200" algn="l" rtl="0">
              <a:lnSpc>
                <a:spcPct val="100000"/>
              </a:lnSpc>
              <a:spcBef>
                <a:spcPts val="800"/>
              </a:spcBef>
              <a:spcAft>
                <a:spcPts val="0"/>
              </a:spcAft>
              <a:buSzPts val="2400"/>
              <a:buNone/>
            </a:pPr>
            <a:endParaRPr dirty="0"/>
          </a:p>
        </p:txBody>
      </p:sp>
      <p:pic>
        <p:nvPicPr>
          <p:cNvPr id="421" name="Google Shape;421;p60" descr="&quot;A chart of operational definitions. Conceptual level: Hypothesized relationships: concepts: Goal focus or&#10;achievement focus which leads to weight loss. Concrete level: operational definitions: Participation in a&#10;12-week weight-loss program focusing on either a goal focus or&#10;an achievement focus which leads to Difference in&#10;measured weight from week-to-week during weight-loss program. &quot;"/>
          <p:cNvPicPr preferRelativeResize="0"/>
          <p:nvPr/>
        </p:nvPicPr>
        <p:blipFill rotWithShape="1">
          <a:blip r:embed="rId3">
            <a:alphaModFix/>
          </a:blip>
          <a:srcRect/>
          <a:stretch/>
        </p:blipFill>
        <p:spPr>
          <a:xfrm>
            <a:off x="5697646" y="1825625"/>
            <a:ext cx="5663675" cy="415783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Studying the Science: The Importance of Replicating Scientific Results</a:t>
            </a:r>
            <a:endParaRPr dirty="0"/>
          </a:p>
        </p:txBody>
      </p:sp>
      <p:sp>
        <p:nvSpPr>
          <p:cNvPr id="427" name="Google Shape;427;p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Must report on data in an ethical manner</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Can create challenges when attempting to replicate findings</a:t>
            </a:r>
            <a:endParaRPr dirty="0"/>
          </a:p>
          <a:p>
            <a:pPr marL="122237" marR="0" lvl="0" indent="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122237" marR="0" lvl="0" indent="0" algn="l" rtl="0">
              <a:lnSpc>
                <a:spcPct val="100000"/>
              </a:lnSpc>
              <a:spcBef>
                <a:spcPts val="624"/>
              </a:spcBef>
              <a:spcAft>
                <a:spcPts val="0"/>
              </a:spcAft>
              <a:buClr>
                <a:srgbClr val="004A78"/>
              </a:buClr>
              <a:buSzPts val="2400"/>
              <a:buFont typeface="Arial"/>
              <a:buNone/>
            </a:pPr>
            <a:r>
              <a:rPr lang="en-US" b="0" i="0" u="none" strike="noStrike" cap="none" dirty="0">
                <a:solidFill>
                  <a:srgbClr val="000000"/>
                </a:solidFill>
                <a:latin typeface="Arial"/>
                <a:ea typeface="Arial"/>
                <a:cs typeface="Arial"/>
                <a:sym typeface="Arial"/>
              </a:rPr>
              <a:t>Lack of replication may be caused by:</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Lack of exact methods observed</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Passage of time</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4CC7-1A25-9CB1-9B02-654F1C811C9F}"/>
              </a:ext>
            </a:extLst>
          </p:cNvPr>
          <p:cNvSpPr>
            <a:spLocks noGrp="1"/>
          </p:cNvSpPr>
          <p:nvPr>
            <p:ph type="title"/>
          </p:nvPr>
        </p:nvSpPr>
        <p:spPr/>
        <p:txBody>
          <a:bodyPr/>
          <a:lstStyle/>
          <a:p>
            <a:r>
              <a:rPr lang="en-US" dirty="0"/>
              <a:t>Daily Assignments</a:t>
            </a:r>
          </a:p>
        </p:txBody>
      </p:sp>
      <p:sp>
        <p:nvSpPr>
          <p:cNvPr id="3" name="Content Placeholder 2">
            <a:extLst>
              <a:ext uri="{FF2B5EF4-FFF2-40B4-BE49-F238E27FC236}">
                <a16:creationId xmlns:a16="http://schemas.microsoft.com/office/drawing/2014/main" id="{F5FED38B-8AD2-8339-5626-96998418A77D}"/>
              </a:ext>
            </a:extLst>
          </p:cNvPr>
          <p:cNvSpPr>
            <a:spLocks noGrp="1"/>
          </p:cNvSpPr>
          <p:nvPr>
            <p:ph idx="1"/>
          </p:nvPr>
        </p:nvSpPr>
        <p:spPr/>
        <p:txBody>
          <a:bodyPr/>
          <a:lstStyle/>
          <a:p>
            <a:r>
              <a:rPr lang="en-US" dirty="0"/>
              <a:t>1.  Read the chapters ahead of time and be prepared for in class discussions.</a:t>
            </a:r>
          </a:p>
          <a:p>
            <a:r>
              <a:rPr lang="en-US" dirty="0"/>
              <a:t>2.  Take notes from the lecture.</a:t>
            </a:r>
          </a:p>
          <a:p>
            <a:r>
              <a:rPr lang="en-US" dirty="0"/>
              <a:t>3,  Answer the Think and Write questions.  Add these to your notebook.  These may be included as part of your final.</a:t>
            </a:r>
          </a:p>
          <a:p>
            <a:r>
              <a:rPr lang="en-US" dirty="0"/>
              <a:t>4.  Answer the essay questions at the end of each power point.  They may be used as part of your midterm and final.</a:t>
            </a:r>
          </a:p>
          <a:p>
            <a:r>
              <a:rPr lang="en-US" dirty="0"/>
              <a:t>5.  Answer the review questions at the end of each section.  Use these to study from.</a:t>
            </a:r>
          </a:p>
        </p:txBody>
      </p:sp>
    </p:spTree>
    <p:extLst>
      <p:ext uri="{BB962C8B-B14F-4D97-AF65-F5344CB8AC3E}">
        <p14:creationId xmlns:p14="http://schemas.microsoft.com/office/powerpoint/2010/main" val="99163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Evidence to Address Psychology’s Goals: From Tests to Testosterone </a:t>
            </a:r>
            <a:endParaRPr dirty="0"/>
          </a:p>
        </p:txBody>
      </p:sp>
      <p:sp>
        <p:nvSpPr>
          <p:cNvPr id="433" name="Google Shape;433;p6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1" i="0" u="none" strike="noStrike" cap="none" dirty="0">
                <a:solidFill>
                  <a:srgbClr val="000000"/>
                </a:solidFill>
                <a:latin typeface="Arial"/>
                <a:ea typeface="Arial"/>
                <a:cs typeface="Arial"/>
                <a:sym typeface="Arial"/>
              </a:rPr>
              <a:t>Self-report data: </a:t>
            </a:r>
            <a:r>
              <a:rPr lang="en-US" b="0" i="0" u="none" strike="noStrike" cap="none" dirty="0">
                <a:solidFill>
                  <a:srgbClr val="000000"/>
                </a:solidFill>
                <a:latin typeface="Arial"/>
                <a:ea typeface="Arial"/>
                <a:cs typeface="Arial"/>
                <a:sym typeface="Arial"/>
              </a:rPr>
              <a:t>Most common form of data used</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rPr>
              <a:t>Survey: </a:t>
            </a:r>
            <a:r>
              <a:rPr lang="en-US" b="0" i="0" u="none" strike="noStrike" cap="none" dirty="0">
                <a:solidFill>
                  <a:srgbClr val="000000"/>
                </a:solidFill>
                <a:latin typeface="Arial"/>
                <a:ea typeface="Arial"/>
                <a:cs typeface="Arial"/>
                <a:sym typeface="Arial"/>
              </a:rPr>
              <a:t>Each participant asked the same questions</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rPr>
              <a:t>Population:</a:t>
            </a:r>
            <a:r>
              <a:rPr lang="en-US" b="0" i="0" u="none" strike="noStrike" cap="none" dirty="0">
                <a:solidFill>
                  <a:srgbClr val="000000"/>
                </a:solidFill>
                <a:latin typeface="Arial"/>
                <a:ea typeface="Arial"/>
                <a:cs typeface="Arial"/>
                <a:sym typeface="Arial"/>
              </a:rPr>
              <a:t> Group from which a sample is drawn</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rPr>
              <a:t>Sample: </a:t>
            </a:r>
            <a:r>
              <a:rPr lang="en-US" b="0" i="0" u="none" strike="noStrike" cap="none" dirty="0">
                <a:solidFill>
                  <a:srgbClr val="000000"/>
                </a:solidFill>
                <a:latin typeface="Arial"/>
                <a:ea typeface="Arial"/>
                <a:cs typeface="Arial"/>
                <a:sym typeface="Arial"/>
              </a:rPr>
              <a:t>A subset of a population being studied</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rPr>
              <a:t>Representative sample:</a:t>
            </a:r>
            <a:r>
              <a:rPr lang="en-US" b="0" i="0" u="none" strike="noStrike" cap="none" dirty="0">
                <a:solidFill>
                  <a:srgbClr val="000000"/>
                </a:solidFill>
                <a:latin typeface="Arial"/>
                <a:ea typeface="Arial"/>
                <a:cs typeface="Arial"/>
                <a:sym typeface="Arial"/>
              </a:rPr>
              <a:t> Accurately reflects a larger population</a:t>
            </a:r>
            <a:endParaRPr dirty="0"/>
          </a:p>
          <a:p>
            <a:pPr marL="579437" marR="0" lvl="0" indent="-457200"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rPr>
              <a:t>Biased sample:</a:t>
            </a:r>
            <a:r>
              <a:rPr lang="en-US" b="0" i="0" u="none" strike="noStrike" cap="none" dirty="0">
                <a:solidFill>
                  <a:srgbClr val="000000"/>
                </a:solidFill>
                <a:latin typeface="Arial"/>
                <a:ea typeface="Arial"/>
                <a:cs typeface="Arial"/>
                <a:sym typeface="Arial"/>
              </a:rPr>
              <a:t> Does not accurately reflect the population from which it was drawn</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7759940" y="1325880"/>
            <a:ext cx="3784361" cy="3066507"/>
          </a:xfrm>
        </p:spPr>
        <p:txBody>
          <a:bodyPr vert="horz" lIns="91440" tIns="45720" rIns="91440" bIns="45720" rtlCol="0" anchor="b">
            <a:normAutofit fontScale="90000"/>
          </a:bodyPr>
          <a:lstStyle/>
          <a:p>
            <a:r>
              <a:rPr lang="en-US" sz="3700" dirty="0">
                <a:solidFill>
                  <a:srgbClr val="EBEBEB"/>
                </a:solidFill>
              </a:rPr>
              <a:t>Experimental Research:  Where Cause Meets Effect</a:t>
            </a:r>
            <a:br>
              <a:rPr lang="en-US" sz="3700" dirty="0">
                <a:solidFill>
                  <a:srgbClr val="EBEBEB"/>
                </a:solidFill>
              </a:rPr>
            </a:br>
            <a:br>
              <a:rPr lang="en-US" sz="3700" dirty="0">
                <a:solidFill>
                  <a:srgbClr val="EBEBEB"/>
                </a:solidFill>
              </a:rPr>
            </a:br>
            <a:r>
              <a:rPr lang="en-US" sz="3700" dirty="0">
                <a:solidFill>
                  <a:srgbClr val="EBEBEB"/>
                </a:solidFill>
              </a:rPr>
              <a:t>Sect. 1.6</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69164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24D0-418C-F1FD-F080-3B7C741AB5D9}"/>
              </a:ext>
            </a:extLst>
          </p:cNvPr>
          <p:cNvSpPr>
            <a:spLocks noGrp="1"/>
          </p:cNvSpPr>
          <p:nvPr>
            <p:ph type="title"/>
          </p:nvPr>
        </p:nvSpPr>
        <p:spPr/>
        <p:txBody>
          <a:bodyPr/>
          <a:lstStyle/>
          <a:p>
            <a:r>
              <a:rPr lang="en-US" dirty="0"/>
              <a:t>Experimental Variables</a:t>
            </a:r>
          </a:p>
        </p:txBody>
      </p:sp>
      <p:sp>
        <p:nvSpPr>
          <p:cNvPr id="3" name="Content Placeholder 2">
            <a:extLst>
              <a:ext uri="{FF2B5EF4-FFF2-40B4-BE49-F238E27FC236}">
                <a16:creationId xmlns:a16="http://schemas.microsoft.com/office/drawing/2014/main" id="{91FFC72D-0B5E-C2E8-06D4-22A14D152A2A}"/>
              </a:ext>
            </a:extLst>
          </p:cNvPr>
          <p:cNvSpPr>
            <a:spLocks noGrp="1"/>
          </p:cNvSpPr>
          <p:nvPr>
            <p:ph idx="1"/>
          </p:nvPr>
        </p:nvSpPr>
        <p:spPr/>
        <p:txBody>
          <a:bodyPr/>
          <a:lstStyle/>
          <a:p>
            <a:r>
              <a:rPr lang="en-US" dirty="0"/>
              <a:t>3 types:</a:t>
            </a:r>
          </a:p>
          <a:p>
            <a:r>
              <a:rPr lang="en-US" dirty="0"/>
              <a:t>Independent variable:  the cause for the change in behavior</a:t>
            </a:r>
          </a:p>
          <a:p>
            <a:pPr lvl="1"/>
            <a:r>
              <a:rPr lang="en-US" dirty="0"/>
              <a:t>The variable that stands alone and isn’t changed by the other variables</a:t>
            </a:r>
          </a:p>
          <a:p>
            <a:r>
              <a:rPr lang="en-US" dirty="0"/>
              <a:t>Dependent variable:</a:t>
            </a:r>
          </a:p>
          <a:p>
            <a:pPr lvl="1"/>
            <a:r>
              <a:rPr lang="en-US" dirty="0"/>
              <a:t>The variable that depends on other factors  (a measurable effect)</a:t>
            </a:r>
          </a:p>
          <a:p>
            <a:r>
              <a:rPr lang="en-US" dirty="0"/>
              <a:t>Extraneous variable</a:t>
            </a:r>
          </a:p>
          <a:p>
            <a:pPr lvl="2"/>
            <a:r>
              <a:rPr lang="en-US" sz="2000" dirty="0"/>
              <a:t>any variable that you're not investigating that can potentially affect the outcomes of your research study. If left uncontrolled, extraneous variables can lead to inaccurate conclusions about the relationship between independent and dependent variables.</a:t>
            </a:r>
          </a:p>
        </p:txBody>
      </p:sp>
    </p:spTree>
    <p:extLst>
      <p:ext uri="{BB962C8B-B14F-4D97-AF65-F5344CB8AC3E}">
        <p14:creationId xmlns:p14="http://schemas.microsoft.com/office/powerpoint/2010/main" val="8098841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D40172-1B40-8EDB-E3E4-3C93389C4C1D}"/>
              </a:ext>
            </a:extLst>
          </p:cNvPr>
          <p:cNvSpPr>
            <a:spLocks noGrp="1"/>
          </p:cNvSpPr>
          <p:nvPr>
            <p:ph type="title"/>
          </p:nvPr>
        </p:nvSpPr>
        <p:spPr/>
        <p:txBody>
          <a:bodyPr/>
          <a:lstStyle/>
          <a:p>
            <a:r>
              <a:rPr lang="en-US" dirty="0"/>
              <a:t>Experimental Groups</a:t>
            </a:r>
          </a:p>
        </p:txBody>
      </p:sp>
      <p:sp>
        <p:nvSpPr>
          <p:cNvPr id="5" name="Content Placeholder 4">
            <a:extLst>
              <a:ext uri="{FF2B5EF4-FFF2-40B4-BE49-F238E27FC236}">
                <a16:creationId xmlns:a16="http://schemas.microsoft.com/office/drawing/2014/main" id="{1729557C-98ED-B8E0-DBF1-AE27266E8EC0}"/>
              </a:ext>
            </a:extLst>
          </p:cNvPr>
          <p:cNvSpPr>
            <a:spLocks noGrp="1"/>
          </p:cNvSpPr>
          <p:nvPr>
            <p:ph idx="1"/>
          </p:nvPr>
        </p:nvSpPr>
        <p:spPr>
          <a:xfrm>
            <a:off x="1103312" y="1578078"/>
            <a:ext cx="8946541" cy="4670322"/>
          </a:xfrm>
        </p:spPr>
        <p:txBody>
          <a:bodyPr>
            <a:normAutofit/>
          </a:bodyPr>
          <a:lstStyle/>
          <a:p>
            <a:r>
              <a:rPr lang="en-US" dirty="0"/>
              <a:t>Experimental Subjects:  the animals or people who are being researched  (human participants are called subjects)</a:t>
            </a:r>
          </a:p>
          <a:p>
            <a:endParaRPr lang="en-US" dirty="0"/>
          </a:p>
          <a:p>
            <a:r>
              <a:rPr lang="en-US" dirty="0"/>
              <a:t>Experimental Group:  The group that is manipulated or receives the treatment</a:t>
            </a:r>
          </a:p>
          <a:p>
            <a:endParaRPr lang="en-US" dirty="0"/>
          </a:p>
          <a:p>
            <a:r>
              <a:rPr lang="en-US" dirty="0"/>
              <a:t>The Control Group:  The subjects who do NOT receive the treatment </a:t>
            </a:r>
          </a:p>
          <a:p>
            <a:endParaRPr lang="en-US" dirty="0"/>
          </a:p>
          <a:p>
            <a:r>
              <a:rPr lang="en-US" dirty="0"/>
              <a:t>The two groups are compared to determine changes or differences.</a:t>
            </a:r>
          </a:p>
          <a:p>
            <a:r>
              <a:rPr lang="en-US" dirty="0"/>
              <a:t>Random assignment to groups is best practice, but not always wanted.</a:t>
            </a:r>
          </a:p>
          <a:p>
            <a:endParaRPr lang="en-US" dirty="0"/>
          </a:p>
        </p:txBody>
      </p:sp>
    </p:spTree>
    <p:extLst>
      <p:ext uri="{BB962C8B-B14F-4D97-AF65-F5344CB8AC3E}">
        <p14:creationId xmlns:p14="http://schemas.microsoft.com/office/powerpoint/2010/main" val="6232759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Experimental Groups and Random Assignment (1 of 2) </a:t>
            </a:r>
            <a:endParaRPr dirty="0"/>
          </a:p>
        </p:txBody>
      </p:sp>
      <p:sp>
        <p:nvSpPr>
          <p:cNvPr id="475" name="Google Shape;475;p68"/>
          <p:cNvSpPr txBox="1">
            <a:spLocks noGrp="1"/>
          </p:cNvSpPr>
          <p:nvPr>
            <p:ph idx="1"/>
          </p:nvPr>
        </p:nvSpPr>
        <p:spPr>
          <a:xfrm>
            <a:off x="476843" y="1825625"/>
            <a:ext cx="5800667" cy="4351338"/>
          </a:xfrm>
          <a:prstGeom prst="rect">
            <a:avLst/>
          </a:prstGeom>
          <a:noFill/>
          <a:ln>
            <a:noFill/>
          </a:ln>
        </p:spPr>
        <p:txBody>
          <a:bodyPr spcFirstLastPara="1" wrap="square" lIns="91425" tIns="45700" rIns="91425" bIns="45700" anchor="t" anchorCtr="0">
            <a:noAutofit/>
          </a:bodyPr>
          <a:lstStyle/>
          <a:p>
            <a:pPr marL="517525" marR="0" lvl="0" indent="-395288"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Experimental subjects: </a:t>
            </a:r>
            <a:r>
              <a:rPr lang="en-US" b="0" i="0" u="none" strike="noStrike" cap="none" dirty="0">
                <a:solidFill>
                  <a:srgbClr val="000000"/>
                </a:solidFill>
                <a:latin typeface="Arial"/>
                <a:ea typeface="Arial"/>
                <a:cs typeface="Arial"/>
                <a:sym typeface="Arial"/>
              </a:rPr>
              <a:t>Participants whose behavior is investigated</a:t>
            </a:r>
          </a:p>
          <a:p>
            <a:pPr marL="517525" marR="0" lvl="0" indent="-395288" algn="l" rtl="0">
              <a:lnSpc>
                <a:spcPct val="100000"/>
              </a:lnSpc>
              <a:spcBef>
                <a:spcPts val="624"/>
              </a:spcBef>
              <a:spcAft>
                <a:spcPts val="0"/>
              </a:spcAft>
              <a:buClr>
                <a:srgbClr val="004A78"/>
              </a:buClr>
              <a:buSzPts val="2400"/>
              <a:buFont typeface="Arial"/>
              <a:buChar char="•"/>
            </a:pPr>
            <a:endParaRPr b="0" i="0" u="none" strike="noStrike" cap="none" dirty="0">
              <a:solidFill>
                <a:srgbClr val="000000"/>
              </a:solidFill>
              <a:latin typeface="Arial"/>
              <a:ea typeface="Arial"/>
              <a:cs typeface="Arial"/>
              <a:sym typeface="Arial"/>
            </a:endParaRPr>
          </a:p>
          <a:p>
            <a:pPr marL="517525" marR="0" lvl="0" indent="-395288"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Experimental group: </a:t>
            </a:r>
            <a:r>
              <a:rPr lang="en-US" b="0" i="0" u="none" strike="noStrike" cap="none" dirty="0">
                <a:solidFill>
                  <a:srgbClr val="000000"/>
                </a:solidFill>
                <a:latin typeface="Arial"/>
                <a:ea typeface="Arial"/>
                <a:cs typeface="Arial"/>
                <a:sym typeface="Arial"/>
              </a:rPr>
              <a:t>Group that receives treatment the study is testing</a:t>
            </a:r>
          </a:p>
          <a:p>
            <a:pPr marL="517525" marR="0" lvl="0" indent="-395288" algn="l" rtl="0">
              <a:lnSpc>
                <a:spcPct val="100000"/>
              </a:lnSpc>
              <a:spcBef>
                <a:spcPts val="624"/>
              </a:spcBef>
              <a:spcAft>
                <a:spcPts val="0"/>
              </a:spcAft>
              <a:buClr>
                <a:srgbClr val="004A78"/>
              </a:buClr>
              <a:buSzPts val="2400"/>
              <a:buFont typeface="Arial"/>
              <a:buChar char="•"/>
            </a:pPr>
            <a:endParaRPr b="0" i="0" u="none" strike="noStrike" cap="none" dirty="0">
              <a:solidFill>
                <a:srgbClr val="000000"/>
              </a:solidFill>
              <a:latin typeface="Arial"/>
              <a:ea typeface="Arial"/>
              <a:cs typeface="Arial"/>
              <a:sym typeface="Arial"/>
            </a:endParaRPr>
          </a:p>
          <a:p>
            <a:pPr marL="517525" marR="0" lvl="0" indent="-395288" algn="l" rtl="0">
              <a:lnSpc>
                <a:spcPct val="100000"/>
              </a:lnSpc>
              <a:spcBef>
                <a:spcPts val="624"/>
              </a:spcBef>
              <a:spcAft>
                <a:spcPts val="0"/>
              </a:spcAft>
              <a:buClr>
                <a:srgbClr val="004A78"/>
              </a:buClr>
              <a:buSzPts val="2400"/>
              <a:buFont typeface="Arial"/>
              <a:buChar char="•"/>
            </a:pPr>
            <a:r>
              <a:rPr lang="en-US" b="1" i="0" u="none" strike="noStrike" cap="none" dirty="0">
                <a:solidFill>
                  <a:srgbClr val="000000"/>
                </a:solidFill>
                <a:latin typeface="Arial"/>
                <a:ea typeface="Arial"/>
                <a:cs typeface="Arial"/>
                <a:sym typeface="Arial"/>
              </a:rPr>
              <a:t>Control group: </a:t>
            </a:r>
            <a:r>
              <a:rPr lang="en-US" b="0" i="0" u="none" strike="noStrike" cap="none" dirty="0">
                <a:solidFill>
                  <a:srgbClr val="000000"/>
                </a:solidFill>
                <a:latin typeface="Arial"/>
                <a:ea typeface="Arial"/>
                <a:cs typeface="Arial"/>
                <a:sym typeface="Arial"/>
              </a:rPr>
              <a:t>Subjects who do not receive treatment </a:t>
            </a:r>
            <a:endParaRPr dirty="0"/>
          </a:p>
          <a:p>
            <a:pPr marL="228600" lvl="0" indent="-76200" algn="l" rtl="0">
              <a:lnSpc>
                <a:spcPct val="100000"/>
              </a:lnSpc>
              <a:spcBef>
                <a:spcPts val="0"/>
              </a:spcBef>
              <a:spcAft>
                <a:spcPts val="0"/>
              </a:spcAft>
              <a:buSzPts val="2400"/>
              <a:buNone/>
            </a:pPr>
            <a:endParaRPr dirty="0"/>
          </a:p>
        </p:txBody>
      </p:sp>
      <p:pic>
        <p:nvPicPr>
          <p:cNvPr id="476" name="Google Shape;476;p68" descr="&quot;A flow chart of a simple psychological experiment. Possible subjects undergo random assignment controls for subject differences. The Experimental group leads to Study and testing&#10;conditions (uses smart phones), control group leads to Study and testing conditions (no smart phones), The behavior is unsafe driving in both conditions.&quot;"/>
          <p:cNvPicPr preferRelativeResize="0"/>
          <p:nvPr/>
        </p:nvPicPr>
        <p:blipFill rotWithShape="1">
          <a:blip r:embed="rId3">
            <a:alphaModFix/>
          </a:blip>
          <a:srcRect/>
          <a:stretch/>
        </p:blipFill>
        <p:spPr>
          <a:xfrm>
            <a:off x="6680405" y="1620599"/>
            <a:ext cx="5034752" cy="455636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000"/>
              <a:buFont typeface="Arial"/>
              <a:buNone/>
            </a:pPr>
            <a:r>
              <a:rPr lang="en-US" sz="4000" dirty="0"/>
              <a:t>Experimental Groups and Random </a:t>
            </a:r>
            <a:br>
              <a:rPr lang="en-US" sz="4000" dirty="0"/>
            </a:br>
            <a:r>
              <a:rPr lang="en-US" sz="4000" dirty="0"/>
              <a:t>Assignment (2 of 2)</a:t>
            </a:r>
            <a:endParaRPr dirty="0"/>
          </a:p>
        </p:txBody>
      </p:sp>
      <p:sp>
        <p:nvSpPr>
          <p:cNvPr id="482" name="Google Shape;482;p6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2237" marR="0" lvl="0" indent="0" algn="l" rtl="0">
              <a:lnSpc>
                <a:spcPct val="100000"/>
              </a:lnSpc>
              <a:spcBef>
                <a:spcPts val="624"/>
              </a:spcBef>
              <a:spcAft>
                <a:spcPts val="0"/>
              </a:spcAft>
              <a:buClr>
                <a:srgbClr val="004A78"/>
              </a:buClr>
              <a:buSzPts val="2400"/>
              <a:buFont typeface="Arial"/>
              <a:buNone/>
            </a:pPr>
            <a:r>
              <a:rPr lang="en-US" b="1" i="0" u="none" strike="noStrike" cap="none" dirty="0">
                <a:solidFill>
                  <a:srgbClr val="000000"/>
                </a:solidFill>
                <a:latin typeface="Arial"/>
                <a:ea typeface="Arial"/>
                <a:cs typeface="Arial"/>
                <a:sym typeface="Arial"/>
              </a:rPr>
              <a:t>Random assignment: </a:t>
            </a:r>
            <a:r>
              <a:rPr lang="en-US" b="0" i="0" u="none" strike="noStrike" cap="none" dirty="0">
                <a:solidFill>
                  <a:srgbClr val="000000"/>
                </a:solidFill>
                <a:latin typeface="Arial"/>
                <a:ea typeface="Arial"/>
                <a:cs typeface="Arial"/>
                <a:sym typeface="Arial"/>
              </a:rPr>
              <a:t>Subjects placed in experimental or control groups by chance</a:t>
            </a:r>
            <a:endParaRPr dirty="0"/>
          </a:p>
          <a:p>
            <a:pPr marL="122237" marR="0" lvl="0" indent="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Defining feature of a true experiment</a:t>
            </a:r>
            <a:endParaRPr dirty="0"/>
          </a:p>
          <a:p>
            <a:pPr marL="579437" marR="0" lvl="0" indent="-304800" algn="l" rtl="0">
              <a:lnSpc>
                <a:spcPct val="100000"/>
              </a:lnSpc>
              <a:spcBef>
                <a:spcPts val="624"/>
              </a:spcBef>
              <a:spcAft>
                <a:spcPts val="0"/>
              </a:spcAft>
              <a:buClr>
                <a:srgbClr val="004A78"/>
              </a:buClr>
              <a:buSzPts val="2400"/>
              <a:buFont typeface="Arial"/>
              <a:buNone/>
            </a:pPr>
            <a:endParaRPr b="0" i="0" u="none" strike="noStrike" cap="none" dirty="0">
              <a:solidFill>
                <a:srgbClr val="000000"/>
              </a:solidFill>
              <a:latin typeface="Arial"/>
              <a:ea typeface="Arial"/>
              <a:cs typeface="Arial"/>
              <a:sym typeface="Arial"/>
            </a:endParaRPr>
          </a:p>
          <a:p>
            <a:pPr marL="579437" marR="0" lvl="0" indent="-457200" algn="l" rtl="0">
              <a:lnSpc>
                <a:spcPct val="100000"/>
              </a:lnSpc>
              <a:spcBef>
                <a:spcPts val="624"/>
              </a:spcBef>
              <a:spcAft>
                <a:spcPts val="0"/>
              </a:spcAft>
              <a:buClr>
                <a:srgbClr val="004A78"/>
              </a:buClr>
              <a:buSzPts val="2400"/>
              <a:buFont typeface="Arial"/>
              <a:buChar char="•"/>
            </a:pPr>
            <a:r>
              <a:rPr lang="en-US" b="0" i="0" u="none" strike="noStrike" cap="none" dirty="0">
                <a:solidFill>
                  <a:srgbClr val="000000"/>
                </a:solidFill>
                <a:latin typeface="Arial"/>
                <a:ea typeface="Arial"/>
                <a:cs typeface="Arial"/>
                <a:sym typeface="Arial"/>
              </a:rPr>
              <a:t>Essential to the ability to make cause-and-effect claims</a:t>
            </a:r>
            <a:endParaRPr dirty="0"/>
          </a:p>
          <a:p>
            <a:pPr marL="228600" lvl="0" indent="-76200" algn="l" rtl="0">
              <a:lnSpc>
                <a:spcPct val="100000"/>
              </a:lnSpc>
              <a:spcBef>
                <a:spcPts val="0"/>
              </a:spcBef>
              <a:spcAft>
                <a:spcPts val="0"/>
              </a:spcAft>
              <a:buSzPts val="2400"/>
              <a:buNone/>
            </a:pPr>
            <a:endParaRP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359B-AFBC-D6F7-8133-784AE8EBA677}"/>
              </a:ext>
            </a:extLst>
          </p:cNvPr>
          <p:cNvSpPr>
            <a:spLocks noGrp="1"/>
          </p:cNvSpPr>
          <p:nvPr>
            <p:ph type="title"/>
          </p:nvPr>
        </p:nvSpPr>
        <p:spPr>
          <a:xfrm>
            <a:off x="5282381" y="629266"/>
            <a:ext cx="4767471" cy="1641986"/>
          </a:xfrm>
        </p:spPr>
        <p:txBody>
          <a:bodyPr>
            <a:normAutofit/>
          </a:bodyPr>
          <a:lstStyle/>
          <a:p>
            <a:pPr>
              <a:lnSpc>
                <a:spcPct val="90000"/>
              </a:lnSpc>
            </a:pPr>
            <a:r>
              <a:rPr lang="en-US" sz="3600"/>
              <a:t>Evaluating Experimental Results</a:t>
            </a:r>
          </a:p>
        </p:txBody>
      </p:sp>
      <p:pic>
        <p:nvPicPr>
          <p:cNvPr id="5" name="Picture 4" descr="Pipette adding DNA sample to a petri dish">
            <a:extLst>
              <a:ext uri="{FF2B5EF4-FFF2-40B4-BE49-F238E27FC236}">
                <a16:creationId xmlns:a16="http://schemas.microsoft.com/office/drawing/2014/main" id="{84DD15FF-811C-DD50-9733-8D2C07703B6A}"/>
              </a:ext>
            </a:extLst>
          </p:cNvPr>
          <p:cNvPicPr>
            <a:picLocks noChangeAspect="1"/>
          </p:cNvPicPr>
          <p:nvPr/>
        </p:nvPicPr>
        <p:blipFill rotWithShape="1">
          <a:blip r:embed="rId3"/>
          <a:srcRect l="12866" r="36449"/>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A2FD8F4C-2049-59F4-9ABF-8C7E16FBF582}"/>
              </a:ext>
            </a:extLst>
          </p:cNvPr>
          <p:cNvSpPr>
            <a:spLocks noGrp="1"/>
          </p:cNvSpPr>
          <p:nvPr>
            <p:ph idx="1"/>
          </p:nvPr>
        </p:nvSpPr>
        <p:spPr>
          <a:xfrm>
            <a:off x="5282381" y="2438400"/>
            <a:ext cx="4767471" cy="3809999"/>
          </a:xfrm>
        </p:spPr>
        <p:txBody>
          <a:bodyPr>
            <a:normAutofit/>
          </a:bodyPr>
          <a:lstStyle/>
          <a:p>
            <a:r>
              <a:rPr lang="en-US" dirty="0"/>
              <a:t>Results are usually described as being statistically significant or not being statistically significant.</a:t>
            </a:r>
          </a:p>
          <a:p>
            <a:endParaRPr lang="en-US" dirty="0"/>
          </a:p>
          <a:p>
            <a:r>
              <a:rPr lang="en-US" dirty="0"/>
              <a:t>Statistical analysis is used to determine results.  Which type of analysis depends on what type of study is conducted.</a:t>
            </a:r>
          </a:p>
        </p:txBody>
      </p:sp>
    </p:spTree>
    <p:extLst>
      <p:ext uri="{BB962C8B-B14F-4D97-AF65-F5344CB8AC3E}">
        <p14:creationId xmlns:p14="http://schemas.microsoft.com/office/powerpoint/2010/main" val="3229156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7F72-DD74-7574-5A3B-DD5A9296AAD2}"/>
              </a:ext>
            </a:extLst>
          </p:cNvPr>
          <p:cNvSpPr>
            <a:spLocks noGrp="1"/>
          </p:cNvSpPr>
          <p:nvPr>
            <p:ph type="title"/>
          </p:nvPr>
        </p:nvSpPr>
        <p:spPr/>
        <p:txBody>
          <a:bodyPr/>
          <a:lstStyle/>
          <a:p>
            <a:r>
              <a:rPr lang="en-US" dirty="0"/>
              <a:t>Potential Problems with Experiments</a:t>
            </a:r>
          </a:p>
        </p:txBody>
      </p:sp>
      <p:sp>
        <p:nvSpPr>
          <p:cNvPr id="3" name="Content Placeholder 2">
            <a:extLst>
              <a:ext uri="{FF2B5EF4-FFF2-40B4-BE49-F238E27FC236}">
                <a16:creationId xmlns:a16="http://schemas.microsoft.com/office/drawing/2014/main" id="{0B43C54C-DE4B-E1FD-1322-D9D33EA90E7B}"/>
              </a:ext>
            </a:extLst>
          </p:cNvPr>
          <p:cNvSpPr>
            <a:spLocks noGrp="1"/>
          </p:cNvSpPr>
          <p:nvPr>
            <p:ph idx="1"/>
          </p:nvPr>
        </p:nvSpPr>
        <p:spPr/>
        <p:txBody>
          <a:bodyPr/>
          <a:lstStyle/>
          <a:p>
            <a:r>
              <a:rPr lang="en-US" dirty="0"/>
              <a:t>Research Participant Bias:  This includes pre-conceived ideas about the topic being studied.  It is a tendency of participants (subjects) in an experiment to consciously or subconsciously act in a way that they think the experimenter or researcher wants them to act. It often occurs when subjects realize or know the purpose of the study.</a:t>
            </a:r>
          </a:p>
          <a:p>
            <a:endParaRPr lang="en-US" dirty="0"/>
          </a:p>
          <a:p>
            <a:r>
              <a:rPr lang="en-US" dirty="0"/>
              <a:t>Placebo Effect:  Participants expect a </a:t>
            </a:r>
            <a:r>
              <a:rPr lang="en-US"/>
              <a:t>result,</a:t>
            </a:r>
            <a:r>
              <a:rPr lang="en-US" dirty="0"/>
              <a:t> </a:t>
            </a:r>
            <a:r>
              <a:rPr lang="en-US"/>
              <a:t>so </a:t>
            </a:r>
            <a:r>
              <a:rPr lang="en-US" dirty="0"/>
              <a:t>they unconsciously act as if the variable had an effect when it really didn’t</a:t>
            </a:r>
          </a:p>
        </p:txBody>
      </p:sp>
    </p:spTree>
    <p:extLst>
      <p:ext uri="{BB962C8B-B14F-4D97-AF65-F5344CB8AC3E}">
        <p14:creationId xmlns:p14="http://schemas.microsoft.com/office/powerpoint/2010/main" val="23290582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D1B31-1D40-A5F1-24A8-573ABB96E04E}"/>
              </a:ext>
            </a:extLst>
          </p:cNvPr>
          <p:cNvSpPr>
            <a:spLocks noGrp="1"/>
          </p:cNvSpPr>
          <p:nvPr>
            <p:ph type="title"/>
          </p:nvPr>
        </p:nvSpPr>
        <p:spPr>
          <a:xfrm>
            <a:off x="7606146" y="1325880"/>
            <a:ext cx="4225636" cy="3066507"/>
          </a:xfrm>
        </p:spPr>
        <p:txBody>
          <a:bodyPr vert="horz" lIns="91440" tIns="45720" rIns="91440" bIns="45720" rtlCol="0" anchor="b">
            <a:normAutofit/>
          </a:bodyPr>
          <a:lstStyle/>
          <a:p>
            <a:r>
              <a:rPr lang="en-US" sz="3700" dirty="0">
                <a:solidFill>
                  <a:srgbClr val="EBEBEB"/>
                </a:solidFill>
              </a:rPr>
              <a:t>Nonexperimental Research:  Losing a bit of Control</a:t>
            </a:r>
            <a:br>
              <a:rPr lang="en-US" sz="3700" dirty="0">
                <a:solidFill>
                  <a:srgbClr val="EBEBEB"/>
                </a:solidFill>
              </a:rPr>
            </a:br>
            <a:br>
              <a:rPr lang="en-US" sz="3700" dirty="0">
                <a:solidFill>
                  <a:srgbClr val="EBEBEB"/>
                </a:solidFill>
              </a:rPr>
            </a:br>
            <a:r>
              <a:rPr lang="en-US" sz="3700" dirty="0">
                <a:solidFill>
                  <a:srgbClr val="EBEBEB"/>
                </a:solidFill>
              </a:rPr>
              <a:t>Sec. </a:t>
            </a:r>
            <a:r>
              <a:rPr lang="en-US" sz="3700">
                <a:solidFill>
                  <a:srgbClr val="EBEBEB"/>
                </a:solidFill>
              </a:rPr>
              <a:t>1.7</a:t>
            </a:r>
            <a:endParaRPr lang="en-US" sz="3700" dirty="0">
              <a:solidFill>
                <a:srgbClr val="EBEBEB"/>
              </a:solidFill>
            </a:endParaRP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Render of clear molecular structure">
            <a:extLst>
              <a:ext uri="{FF2B5EF4-FFF2-40B4-BE49-F238E27FC236}">
                <a16:creationId xmlns:a16="http://schemas.microsoft.com/office/drawing/2014/main" id="{8F7FBD2D-778B-6BB2-AC9B-C59F38AD4318}"/>
              </a:ext>
            </a:extLst>
          </p:cNvPr>
          <p:cNvPicPr>
            <a:picLocks noChangeAspect="1"/>
          </p:cNvPicPr>
          <p:nvPr/>
        </p:nvPicPr>
        <p:blipFill rotWithShape="1">
          <a:blip r:embed="rId7"/>
          <a:srcRect l="8333" r="28019"/>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42155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CDE98E-D62C-E5FA-66BF-6F83976E3A5A}"/>
              </a:ext>
            </a:extLst>
          </p:cNvPr>
          <p:cNvSpPr>
            <a:spLocks noGrp="1"/>
          </p:cNvSpPr>
          <p:nvPr>
            <p:ph type="title"/>
          </p:nvPr>
        </p:nvSpPr>
        <p:spPr/>
        <p:txBody>
          <a:bodyPr/>
          <a:lstStyle/>
          <a:p>
            <a:r>
              <a:rPr lang="en-US" dirty="0"/>
              <a:t>Quasi Experiments</a:t>
            </a:r>
          </a:p>
        </p:txBody>
      </p:sp>
      <p:sp>
        <p:nvSpPr>
          <p:cNvPr id="5" name="Content Placeholder 4">
            <a:extLst>
              <a:ext uri="{FF2B5EF4-FFF2-40B4-BE49-F238E27FC236}">
                <a16:creationId xmlns:a16="http://schemas.microsoft.com/office/drawing/2014/main" id="{ADF98D7C-C7F8-C0B5-A1FD-2AE3FDC5FCFE}"/>
              </a:ext>
            </a:extLst>
          </p:cNvPr>
          <p:cNvSpPr>
            <a:spLocks noGrp="1"/>
          </p:cNvSpPr>
          <p:nvPr>
            <p:ph idx="1"/>
          </p:nvPr>
        </p:nvSpPr>
        <p:spPr/>
        <p:txBody>
          <a:bodyPr/>
          <a:lstStyle/>
          <a:p>
            <a:r>
              <a:rPr lang="en-US" dirty="0"/>
              <a:t>Used when random assignments to the control or experimental groups is not possible.</a:t>
            </a:r>
          </a:p>
          <a:p>
            <a:endParaRPr lang="en-US" dirty="0"/>
          </a:p>
          <a:p>
            <a:r>
              <a:rPr lang="en-US" dirty="0"/>
              <a:t>Still have as their aim to demonstrate causality between intervention and an outcome.</a:t>
            </a:r>
          </a:p>
        </p:txBody>
      </p:sp>
    </p:spTree>
    <p:extLst>
      <p:ext uri="{BB962C8B-B14F-4D97-AF65-F5344CB8AC3E}">
        <p14:creationId xmlns:p14="http://schemas.microsoft.com/office/powerpoint/2010/main" val="3514174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3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16c05727-aa75-4e4a-9b5f-8a80a1165891"/>
    <ds:schemaRef ds:uri="http://schemas.microsoft.com/office/2006/documentManagement/types"/>
    <ds:schemaRef ds:uri="http://purl.org/dc/terms/"/>
    <ds:schemaRef ds:uri="http://purl.org/dc/elements/1.1/"/>
    <ds:schemaRef ds:uri="71af3243-3dd4-4a8d-8c0d-dd76da1f02a5"/>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5833</TotalTime>
  <Words>5990</Words>
  <Application>Microsoft Office PowerPoint</Application>
  <PresentationFormat>Widescreen</PresentationFormat>
  <Paragraphs>632</Paragraphs>
  <Slides>114</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114</vt:i4>
      </vt:variant>
    </vt:vector>
  </HeadingPairs>
  <TitlesOfParts>
    <vt:vector size="124" baseType="lpstr">
      <vt:lpstr>Arial</vt:lpstr>
      <vt:lpstr>Calibri</vt:lpstr>
      <vt:lpstr>Century Gothic</vt:lpstr>
      <vt:lpstr>Georgia</vt:lpstr>
      <vt:lpstr>Noto Sans Symbols</vt:lpstr>
      <vt:lpstr>Open Sans</vt:lpstr>
      <vt:lpstr>Wingdings</vt:lpstr>
      <vt:lpstr>Wingdings 3</vt:lpstr>
      <vt:lpstr>Ion</vt:lpstr>
      <vt:lpstr>3_Optimized Template Master</vt:lpstr>
      <vt:lpstr>Psychology 132</vt:lpstr>
      <vt:lpstr>Who Am I Quiz</vt:lpstr>
      <vt:lpstr>Expectations</vt:lpstr>
      <vt:lpstr>What You Need For Success</vt:lpstr>
      <vt:lpstr>Quizzes/Tests</vt:lpstr>
      <vt:lpstr>Assignments</vt:lpstr>
      <vt:lpstr>Assignments cont. </vt:lpstr>
      <vt:lpstr>Assignments cont.</vt:lpstr>
      <vt:lpstr>Daily Assignments</vt:lpstr>
      <vt:lpstr>Writing a Reference</vt:lpstr>
      <vt:lpstr>The Foundations of Psychological Science</vt:lpstr>
      <vt:lpstr>Why study psychology?</vt:lpstr>
      <vt:lpstr>Commonsense Psychology: Not Necessarily “Common” or “Sense”  sect. 1.1</vt:lpstr>
      <vt:lpstr>Common Sense:</vt:lpstr>
      <vt:lpstr>Common Sense:</vt:lpstr>
      <vt:lpstr>Science, Pseudoscience, and Superstition</vt:lpstr>
      <vt:lpstr>Discussion Activity 1</vt:lpstr>
      <vt:lpstr>What Psychologists Do  sect. 1.2</vt:lpstr>
      <vt:lpstr>The Field of Psychology</vt:lpstr>
      <vt:lpstr>Psychological Research</vt:lpstr>
      <vt:lpstr>Basic Research</vt:lpstr>
      <vt:lpstr>Methods for Basic Research</vt:lpstr>
      <vt:lpstr>Observational Research</vt:lpstr>
      <vt:lpstr>Types of Observational Research</vt:lpstr>
      <vt:lpstr>Types of Observational Research</vt:lpstr>
      <vt:lpstr>Case Study Research</vt:lpstr>
      <vt:lpstr>Experimental Research</vt:lpstr>
      <vt:lpstr>Focus Group Research</vt:lpstr>
      <vt:lpstr>Survey Research</vt:lpstr>
      <vt:lpstr>Interview Research</vt:lpstr>
      <vt:lpstr>Applied Research</vt:lpstr>
      <vt:lpstr>3 Categories of Applied Research</vt:lpstr>
      <vt:lpstr>Pros and Cons of Applied Research</vt:lpstr>
      <vt:lpstr>Types of Psychologists</vt:lpstr>
      <vt:lpstr>Helping People</vt:lpstr>
      <vt:lpstr>Knowledge Check Activity 1</vt:lpstr>
      <vt:lpstr>Knowledge Check Activity 1: Answer</vt:lpstr>
      <vt:lpstr>End of Day 1</vt:lpstr>
      <vt:lpstr>The History of Psychological Science:  A Trip Through Time  Sect. 1.3</vt:lpstr>
      <vt:lpstr>MWF Review Questions  Sect. 1 &amp; 2</vt:lpstr>
      <vt:lpstr>A Review of Psychological Science</vt:lpstr>
      <vt:lpstr>History of Psychology</vt:lpstr>
      <vt:lpstr>Wundt’s Theory</vt:lpstr>
      <vt:lpstr>Introspection and Structuralism</vt:lpstr>
      <vt:lpstr>Introspection and Structuralism</vt:lpstr>
      <vt:lpstr>The Shortcomings of Introspection</vt:lpstr>
      <vt:lpstr>Structuralism</vt:lpstr>
      <vt:lpstr>Gestalt Psychology</vt:lpstr>
      <vt:lpstr>Gestalt Psychology (1 of 2)</vt:lpstr>
      <vt:lpstr>Gestalt Psychology (2 of 2)</vt:lpstr>
      <vt:lpstr>Functionalism</vt:lpstr>
      <vt:lpstr>Discussion Activity 2</vt:lpstr>
      <vt:lpstr>Behaviorism</vt:lpstr>
      <vt:lpstr>Behaviorism</vt:lpstr>
      <vt:lpstr>Radical Behaviorism</vt:lpstr>
      <vt:lpstr>Radical Behaviorism</vt:lpstr>
      <vt:lpstr>Psychoanalytic Psychology</vt:lpstr>
      <vt:lpstr>Psychoanalytic Psychology</vt:lpstr>
      <vt:lpstr>Cognitive Psychology</vt:lpstr>
      <vt:lpstr>Cognitive Psychology</vt:lpstr>
      <vt:lpstr>Humanistic Psychology</vt:lpstr>
      <vt:lpstr>Humanistic Psychology</vt:lpstr>
      <vt:lpstr>Knowledge Check Activity 2</vt:lpstr>
      <vt:lpstr>Knowledge Check Activity 2: Answer</vt:lpstr>
      <vt:lpstr>Contemporary Psychological Science and the Biopsychosocial Model  Sect. 1.4</vt:lpstr>
      <vt:lpstr>Biopsychosocial Model</vt:lpstr>
      <vt:lpstr>The Biopsychosocial Model </vt:lpstr>
      <vt:lpstr>Human Diversity and  the Biopsychosocial Model</vt:lpstr>
      <vt:lpstr>What makes a Psychological Thriller?</vt:lpstr>
      <vt:lpstr>How are these thrillers related to research?</vt:lpstr>
      <vt:lpstr>Psychological Thrillers and Disorders of the Main Characters</vt:lpstr>
      <vt:lpstr>Think about…</vt:lpstr>
      <vt:lpstr>Biological Perspective</vt:lpstr>
      <vt:lpstr>Psychological Perspective</vt:lpstr>
      <vt:lpstr>Social Perspective</vt:lpstr>
      <vt:lpstr>End of Day 2</vt:lpstr>
      <vt:lpstr>The Core Features of Psychological Science  Sect. 1.5</vt:lpstr>
      <vt:lpstr>Psychology’s Goals</vt:lpstr>
      <vt:lpstr>Psychology’s Goals (2 of 2)</vt:lpstr>
      <vt:lpstr>Description</vt:lpstr>
      <vt:lpstr>Understanding</vt:lpstr>
      <vt:lpstr>Prediction</vt:lpstr>
      <vt:lpstr>Control</vt:lpstr>
      <vt:lpstr>Critical Thinking</vt:lpstr>
      <vt:lpstr>Thinking Critically to Meet  Psychology’s Goals </vt:lpstr>
      <vt:lpstr>Thinking Critically to Meet  Psychology’s Goals (2 of 2)</vt:lpstr>
      <vt:lpstr>Scientific Method</vt:lpstr>
      <vt:lpstr>Using the Scientific Method to Meet Psychology’s Goals (2 of 2)</vt:lpstr>
      <vt:lpstr>Studying the Science: The Importance of Replicating Scientific Results</vt:lpstr>
      <vt:lpstr>Evidence to Address Psychology’s Goals: From Tests to Testosterone </vt:lpstr>
      <vt:lpstr>Experimental Research:  Where Cause Meets Effect  Sect. 1.6</vt:lpstr>
      <vt:lpstr>Experimental Variables</vt:lpstr>
      <vt:lpstr>Experimental Groups</vt:lpstr>
      <vt:lpstr>Experimental Groups and Random Assignment (1 of 2) </vt:lpstr>
      <vt:lpstr>Experimental Groups and Random  Assignment (2 of 2)</vt:lpstr>
      <vt:lpstr>Evaluating Experimental Results</vt:lpstr>
      <vt:lpstr>Potential Problems with Experiments</vt:lpstr>
      <vt:lpstr>Nonexperimental Research:  Losing a bit of Control  Sec. 1.7</vt:lpstr>
      <vt:lpstr>Quasi Experiments</vt:lpstr>
      <vt:lpstr>Correlational Research</vt:lpstr>
      <vt:lpstr>Understanding Associations Using Correlation Coefficients</vt:lpstr>
      <vt:lpstr>Psychology and Your Skill Set:  Information Literacy  Sec. 1.8</vt:lpstr>
      <vt:lpstr>Separating Fact from Fiction in the Media</vt:lpstr>
      <vt:lpstr>PowerPoint Presentation</vt:lpstr>
      <vt:lpstr>Self-Assessment</vt:lpstr>
      <vt:lpstr>Summary (1 of 6)</vt:lpstr>
      <vt:lpstr>Summary (2 of 6)</vt:lpstr>
      <vt:lpstr>Summary (3 of 6)</vt:lpstr>
      <vt:lpstr>Summary (4 of 6)</vt:lpstr>
      <vt:lpstr>Summary (5 of 6)</vt:lpstr>
      <vt:lpstr>Summary (6 of 6)</vt:lpstr>
      <vt:lpstr>Essay Questions Answer these in your notebook.</vt:lpstr>
      <vt:lpstr>End of Day 3</vt:lpstr>
      <vt:lpstr>End of Chapter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132</dc:title>
  <dc:creator>Mary Hines</dc:creator>
  <cp:lastModifiedBy>Mary Hines</cp:lastModifiedBy>
  <cp:revision>19</cp:revision>
  <dcterms:created xsi:type="dcterms:W3CDTF">2023-05-03T20:56:40Z</dcterms:created>
  <dcterms:modified xsi:type="dcterms:W3CDTF">2023-08-15T14:12:37Z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